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sldIdLst>
    <p:sldId id="256" r:id="rId2"/>
    <p:sldId id="395" r:id="rId3"/>
    <p:sldId id="447" r:id="rId4"/>
    <p:sldId id="286" r:id="rId5"/>
    <p:sldId id="287" r:id="rId6"/>
    <p:sldId id="289" r:id="rId7"/>
    <p:sldId id="422" r:id="rId8"/>
    <p:sldId id="421" r:id="rId9"/>
    <p:sldId id="291" r:id="rId10"/>
    <p:sldId id="426" r:id="rId11"/>
    <p:sldId id="427" r:id="rId12"/>
    <p:sldId id="465" r:id="rId13"/>
    <p:sldId id="293" r:id="rId14"/>
    <p:sldId id="419" r:id="rId15"/>
    <p:sldId id="420" r:id="rId16"/>
    <p:sldId id="418" r:id="rId17"/>
    <p:sldId id="297" r:id="rId18"/>
    <p:sldId id="298" r:id="rId19"/>
    <p:sldId id="299" r:id="rId20"/>
    <p:sldId id="300" r:id="rId21"/>
    <p:sldId id="306" r:id="rId22"/>
    <p:sldId id="307" r:id="rId23"/>
    <p:sldId id="438" r:id="rId24"/>
    <p:sldId id="439" r:id="rId25"/>
    <p:sldId id="311" r:id="rId26"/>
    <p:sldId id="312" r:id="rId27"/>
    <p:sldId id="313" r:id="rId28"/>
    <p:sldId id="314" r:id="rId29"/>
    <p:sldId id="316" r:id="rId30"/>
    <p:sldId id="319" r:id="rId31"/>
    <p:sldId id="466" r:id="rId32"/>
    <p:sldId id="321" r:id="rId33"/>
    <p:sldId id="322" r:id="rId34"/>
    <p:sldId id="323" r:id="rId35"/>
    <p:sldId id="324" r:id="rId36"/>
    <p:sldId id="325" r:id="rId37"/>
    <p:sldId id="431" r:id="rId38"/>
    <p:sldId id="303" r:id="rId39"/>
    <p:sldId id="304" r:id="rId40"/>
    <p:sldId id="457" r:id="rId41"/>
    <p:sldId id="416" r:id="rId42"/>
    <p:sldId id="333" r:id="rId43"/>
    <p:sldId id="417" r:id="rId44"/>
    <p:sldId id="329" r:id="rId45"/>
    <p:sldId id="330" r:id="rId46"/>
    <p:sldId id="415" r:id="rId47"/>
    <p:sldId id="414" r:id="rId48"/>
    <p:sldId id="413" r:id="rId49"/>
    <p:sldId id="412" r:id="rId50"/>
    <p:sldId id="401" r:id="rId51"/>
    <p:sldId id="403" r:id="rId52"/>
    <p:sldId id="402" r:id="rId53"/>
    <p:sldId id="339" r:id="rId54"/>
    <p:sldId id="406" r:id="rId55"/>
    <p:sldId id="407" r:id="rId56"/>
    <p:sldId id="458" r:id="rId57"/>
    <p:sldId id="425" r:id="rId58"/>
    <p:sldId id="408" r:id="rId59"/>
    <p:sldId id="409" r:id="rId60"/>
    <p:sldId id="400" r:id="rId61"/>
    <p:sldId id="410" r:id="rId62"/>
    <p:sldId id="348" r:id="rId63"/>
    <p:sldId id="349" r:id="rId64"/>
    <p:sldId id="411" r:id="rId65"/>
    <p:sldId id="440" r:id="rId66"/>
    <p:sldId id="351" r:id="rId67"/>
    <p:sldId id="352" r:id="rId68"/>
    <p:sldId id="353" r:id="rId69"/>
    <p:sldId id="354" r:id="rId70"/>
    <p:sldId id="459" r:id="rId71"/>
    <p:sldId id="356" r:id="rId72"/>
    <p:sldId id="357" r:id="rId73"/>
    <p:sldId id="460" r:id="rId74"/>
    <p:sldId id="359" r:id="rId75"/>
    <p:sldId id="360" r:id="rId76"/>
    <p:sldId id="361" r:id="rId77"/>
    <p:sldId id="445" r:id="rId78"/>
    <p:sldId id="362" r:id="rId79"/>
    <p:sldId id="363" r:id="rId80"/>
    <p:sldId id="364" r:id="rId81"/>
    <p:sldId id="461" r:id="rId82"/>
    <p:sldId id="366" r:id="rId83"/>
    <p:sldId id="367" r:id="rId84"/>
    <p:sldId id="368" r:id="rId85"/>
    <p:sldId id="369" r:id="rId86"/>
    <p:sldId id="430" r:id="rId87"/>
    <p:sldId id="434" r:id="rId88"/>
    <p:sldId id="424" r:id="rId89"/>
    <p:sldId id="371" r:id="rId90"/>
    <p:sldId id="443" r:id="rId91"/>
    <p:sldId id="436" r:id="rId92"/>
    <p:sldId id="372" r:id="rId93"/>
    <p:sldId id="373" r:id="rId94"/>
    <p:sldId id="462" r:id="rId95"/>
    <p:sldId id="375" r:id="rId96"/>
    <p:sldId id="463" r:id="rId97"/>
    <p:sldId id="399" r:id="rId98"/>
    <p:sldId id="398" r:id="rId99"/>
    <p:sldId id="379" r:id="rId100"/>
    <p:sldId id="464" r:id="rId101"/>
    <p:sldId id="387" r:id="rId102"/>
    <p:sldId id="446" r:id="rId103"/>
    <p:sldId id="388" r:id="rId104"/>
    <p:sldId id="467" r:id="rId105"/>
    <p:sldId id="389" r:id="rId106"/>
    <p:sldId id="390" r:id="rId107"/>
    <p:sldId id="396" r:id="rId108"/>
    <p:sldId id="392" r:id="rId109"/>
    <p:sldId id="441" r:id="rId110"/>
    <p:sldId id="442" r:id="rId111"/>
    <p:sldId id="437" r:id="rId112"/>
    <p:sldId id="393" r:id="rId113"/>
    <p:sldId id="394" r:id="rId114"/>
  </p:sldIdLst>
  <p:sldSz cx="9144000" cy="6858000" type="screen4x3"/>
  <p:notesSz cx="6896100" cy="10033000"/>
  <p:defaultTextStyle>
    <a:defPPr>
      <a:defRPr lang="de-DE"/>
    </a:defPPr>
    <a:lvl1pPr algn="l" rtl="0" eaLnBrk="0" fontAlgn="base" hangingPunct="0">
      <a:spcBef>
        <a:spcPct val="0"/>
      </a:spcBef>
      <a:spcAft>
        <a:spcPct val="0"/>
      </a:spcAft>
      <a:defRPr sz="3000" b="1" kern="1200">
        <a:solidFill>
          <a:srgbClr val="004994"/>
        </a:solidFill>
        <a:latin typeface="Arial" charset="0"/>
        <a:ea typeface="+mn-ea"/>
        <a:cs typeface="+mn-cs"/>
      </a:defRPr>
    </a:lvl1pPr>
    <a:lvl2pPr marL="457200" algn="l" rtl="0" eaLnBrk="0" fontAlgn="base" hangingPunct="0">
      <a:spcBef>
        <a:spcPct val="0"/>
      </a:spcBef>
      <a:spcAft>
        <a:spcPct val="0"/>
      </a:spcAft>
      <a:defRPr sz="3000" b="1" kern="1200">
        <a:solidFill>
          <a:srgbClr val="004994"/>
        </a:solidFill>
        <a:latin typeface="Arial" charset="0"/>
        <a:ea typeface="+mn-ea"/>
        <a:cs typeface="+mn-cs"/>
      </a:defRPr>
    </a:lvl2pPr>
    <a:lvl3pPr marL="914400" algn="l" rtl="0" eaLnBrk="0" fontAlgn="base" hangingPunct="0">
      <a:spcBef>
        <a:spcPct val="0"/>
      </a:spcBef>
      <a:spcAft>
        <a:spcPct val="0"/>
      </a:spcAft>
      <a:defRPr sz="3000" b="1" kern="1200">
        <a:solidFill>
          <a:srgbClr val="004994"/>
        </a:solidFill>
        <a:latin typeface="Arial" charset="0"/>
        <a:ea typeface="+mn-ea"/>
        <a:cs typeface="+mn-cs"/>
      </a:defRPr>
    </a:lvl3pPr>
    <a:lvl4pPr marL="1371600" algn="l" rtl="0" eaLnBrk="0" fontAlgn="base" hangingPunct="0">
      <a:spcBef>
        <a:spcPct val="0"/>
      </a:spcBef>
      <a:spcAft>
        <a:spcPct val="0"/>
      </a:spcAft>
      <a:defRPr sz="3000" b="1" kern="1200">
        <a:solidFill>
          <a:srgbClr val="004994"/>
        </a:solidFill>
        <a:latin typeface="Arial" charset="0"/>
        <a:ea typeface="+mn-ea"/>
        <a:cs typeface="+mn-cs"/>
      </a:defRPr>
    </a:lvl4pPr>
    <a:lvl5pPr marL="1828800" algn="l" rtl="0" eaLnBrk="0" fontAlgn="base" hangingPunct="0">
      <a:spcBef>
        <a:spcPct val="0"/>
      </a:spcBef>
      <a:spcAft>
        <a:spcPct val="0"/>
      </a:spcAft>
      <a:defRPr sz="3000" b="1" kern="1200">
        <a:solidFill>
          <a:srgbClr val="004994"/>
        </a:solidFill>
        <a:latin typeface="Arial" charset="0"/>
        <a:ea typeface="+mn-ea"/>
        <a:cs typeface="+mn-cs"/>
      </a:defRPr>
    </a:lvl5pPr>
    <a:lvl6pPr marL="2286000" algn="l" defTabSz="914400" rtl="0" eaLnBrk="1" latinLnBrk="0" hangingPunct="1">
      <a:defRPr sz="3000" b="1" kern="1200">
        <a:solidFill>
          <a:srgbClr val="004994"/>
        </a:solidFill>
        <a:latin typeface="Arial" charset="0"/>
        <a:ea typeface="+mn-ea"/>
        <a:cs typeface="+mn-cs"/>
      </a:defRPr>
    </a:lvl6pPr>
    <a:lvl7pPr marL="2743200" algn="l" defTabSz="914400" rtl="0" eaLnBrk="1" latinLnBrk="0" hangingPunct="1">
      <a:defRPr sz="3000" b="1" kern="1200">
        <a:solidFill>
          <a:srgbClr val="004994"/>
        </a:solidFill>
        <a:latin typeface="Arial" charset="0"/>
        <a:ea typeface="+mn-ea"/>
        <a:cs typeface="+mn-cs"/>
      </a:defRPr>
    </a:lvl7pPr>
    <a:lvl8pPr marL="3200400" algn="l" defTabSz="914400" rtl="0" eaLnBrk="1" latinLnBrk="0" hangingPunct="1">
      <a:defRPr sz="3000" b="1" kern="1200">
        <a:solidFill>
          <a:srgbClr val="004994"/>
        </a:solidFill>
        <a:latin typeface="Arial" charset="0"/>
        <a:ea typeface="+mn-ea"/>
        <a:cs typeface="+mn-cs"/>
      </a:defRPr>
    </a:lvl8pPr>
    <a:lvl9pPr marL="3657600" algn="l" defTabSz="914400" rtl="0" eaLnBrk="1" latinLnBrk="0" hangingPunct="1">
      <a:defRPr sz="3000" b="1" kern="1200">
        <a:solidFill>
          <a:srgbClr val="004994"/>
        </a:solidFill>
        <a:latin typeface="Arial" charset="0"/>
        <a:ea typeface="+mn-ea"/>
        <a:cs typeface="+mn-cs"/>
      </a:defRPr>
    </a:lvl9pPr>
  </p:defaultTextStyle>
  <p:extLst>
    <p:ext uri="{EFAFB233-063F-42B5-8137-9DF3F51BA10A}">
      <p15:sldGuideLst xmlns:p15="http://schemas.microsoft.com/office/powerpoint/2012/main">
        <p15:guide id="1" orient="horz" pos="890">
          <p15:clr>
            <a:srgbClr val="A4A3A4"/>
          </p15:clr>
        </p15:guide>
        <p15:guide id="2" orient="horz" pos="1344">
          <p15:clr>
            <a:srgbClr val="A4A3A4"/>
          </p15:clr>
        </p15:guide>
        <p15:guide id="3" pos="321">
          <p15:clr>
            <a:srgbClr val="A4A3A4"/>
          </p15:clr>
        </p15:guide>
        <p15:guide id="4"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in" initials="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B80D78"/>
    <a:srgbClr val="D40F14"/>
    <a:srgbClr val="004994"/>
    <a:srgbClr val="0095DB"/>
    <a:srgbClr val="008C8E"/>
    <a:srgbClr val="51AE31"/>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90" autoAdjust="0"/>
  </p:normalViewPr>
  <p:slideViewPr>
    <p:cSldViewPr showGuides="1">
      <p:cViewPr varScale="1">
        <p:scale>
          <a:sx n="64" d="100"/>
          <a:sy n="64" d="100"/>
        </p:scale>
        <p:origin x="1734" y="66"/>
      </p:cViewPr>
      <p:guideLst>
        <p:guide orient="horz" pos="890"/>
        <p:guide orient="horz" pos="1344"/>
        <p:guide pos="321"/>
        <p:guide pos="542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3.xml.rels><?xml version="1.0" encoding="UTF-8" standalone="yes"?>
<Relationships xmlns="http://schemas.openxmlformats.org/package/2006/relationships"><Relationship Id="rId1" Type="http://schemas.openxmlformats.org/officeDocument/2006/relationships/image" Target="../media/image7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6B112-BD5C-497F-8E66-C97DABDB8F87}"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de-DE"/>
        </a:p>
      </dgm:t>
    </dgm:pt>
    <dgm:pt modelId="{7E6B7D6A-23B0-4A9D-9F18-DC7BCC895781}">
      <dgm:prSet phldrT="[Text]"/>
      <dgm:spPr/>
      <dgm:t>
        <a:bodyPr/>
        <a:lstStyle/>
        <a:p>
          <a:r>
            <a:rPr lang="de-DE" dirty="0">
              <a:solidFill>
                <a:srgbClr val="555555"/>
              </a:solidFill>
            </a:rPr>
            <a:t>Gefährdungen bei HV-Bussen</a:t>
          </a:r>
        </a:p>
      </dgm:t>
    </dgm:pt>
    <dgm:pt modelId="{A8C962BE-DD7F-4527-98D3-42016E7E8DE8}" type="parTrans" cxnId="{F41E2EF2-B25E-4462-98C3-4C09B1BAE9E7}">
      <dgm:prSet/>
      <dgm:spPr/>
      <dgm:t>
        <a:bodyPr/>
        <a:lstStyle/>
        <a:p>
          <a:endParaRPr lang="de-DE"/>
        </a:p>
      </dgm:t>
    </dgm:pt>
    <dgm:pt modelId="{30013612-0A48-408E-A09F-D78E32442287}" type="sibTrans" cxnId="{F41E2EF2-B25E-4462-98C3-4C09B1BAE9E7}">
      <dgm:prSet/>
      <dgm:spPr/>
      <dgm:t>
        <a:bodyPr/>
        <a:lstStyle/>
        <a:p>
          <a:endParaRPr lang="de-DE"/>
        </a:p>
      </dgm:t>
    </dgm:pt>
    <dgm:pt modelId="{EA918EEB-2FB7-4D9D-A767-744A7F985771}" type="asst">
      <dgm:prSet phldrT="[Text]" custT="1"/>
      <dgm:spPr/>
      <dgm:t>
        <a:bodyPr/>
        <a:lstStyle/>
        <a:p>
          <a:r>
            <a:rPr lang="de-DE" sz="1600" dirty="0">
              <a:solidFill>
                <a:srgbClr val="555555"/>
              </a:solidFill>
            </a:rPr>
            <a:t>Gefahren durch Fehlfunktion</a:t>
          </a:r>
        </a:p>
      </dgm:t>
    </dgm:pt>
    <dgm:pt modelId="{F27E6FF8-71D9-4645-A102-F532539193E4}" type="parTrans" cxnId="{2F6C5397-33A4-4266-937A-1878C3D4A7BC}">
      <dgm:prSet/>
      <dgm:spPr/>
      <dgm:t>
        <a:bodyPr/>
        <a:lstStyle/>
        <a:p>
          <a:endParaRPr lang="de-DE"/>
        </a:p>
      </dgm:t>
    </dgm:pt>
    <dgm:pt modelId="{093AA3A5-DC6A-4D91-92F2-DDA4BAA10C64}" type="sibTrans" cxnId="{2F6C5397-33A4-4266-937A-1878C3D4A7BC}">
      <dgm:prSet/>
      <dgm:spPr/>
      <dgm:t>
        <a:bodyPr/>
        <a:lstStyle/>
        <a:p>
          <a:endParaRPr lang="de-DE"/>
        </a:p>
      </dgm:t>
    </dgm:pt>
    <dgm:pt modelId="{EC42AA53-5F1B-442C-B4D8-F3B800D6E80D}" type="asst">
      <dgm:prSet phldrT="[Text]" custT="1"/>
      <dgm:spPr/>
      <dgm:t>
        <a:bodyPr/>
        <a:lstStyle/>
        <a:p>
          <a:r>
            <a:rPr lang="de-DE" sz="1600" dirty="0">
              <a:solidFill>
                <a:srgbClr val="555555"/>
              </a:solidFill>
            </a:rPr>
            <a:t>Maßnahmen zur funktionalen Sicherheit</a:t>
          </a:r>
        </a:p>
      </dgm:t>
    </dgm:pt>
    <dgm:pt modelId="{CCE93E8A-BA89-47CC-8159-9F920C570F67}" type="parTrans" cxnId="{3DF22564-6CD5-454F-B660-6E479DAF81BD}">
      <dgm:prSet/>
      <dgm:spPr/>
      <dgm:t>
        <a:bodyPr/>
        <a:lstStyle/>
        <a:p>
          <a:endParaRPr lang="de-DE"/>
        </a:p>
      </dgm:t>
    </dgm:pt>
    <dgm:pt modelId="{E268B2FA-9F56-439C-9DE3-A7659AA1DBF1}" type="sibTrans" cxnId="{3DF22564-6CD5-454F-B660-6E479DAF81BD}">
      <dgm:prSet/>
      <dgm:spPr/>
      <dgm:t>
        <a:bodyPr/>
        <a:lstStyle/>
        <a:p>
          <a:endParaRPr lang="de-DE"/>
        </a:p>
      </dgm:t>
    </dgm:pt>
    <dgm:pt modelId="{DFE7A289-3394-4137-9130-03938CEDDDF7}" type="asst">
      <dgm:prSet phldrT="[Text]" custT="1"/>
      <dgm:spPr/>
      <dgm:t>
        <a:bodyPr/>
        <a:lstStyle/>
        <a:p>
          <a:r>
            <a:rPr lang="de-DE" sz="1600" dirty="0">
              <a:solidFill>
                <a:srgbClr val="555555"/>
              </a:solidFill>
            </a:rPr>
            <a:t>Gefahr durch Brand</a:t>
          </a:r>
        </a:p>
      </dgm:t>
    </dgm:pt>
    <dgm:pt modelId="{AB2D5E6C-AC8E-4F54-9829-9F6BDD74E5D2}" type="parTrans" cxnId="{87223A75-5F35-43E0-9499-F383532EF5EF}">
      <dgm:prSet/>
      <dgm:spPr/>
      <dgm:t>
        <a:bodyPr/>
        <a:lstStyle/>
        <a:p>
          <a:endParaRPr lang="de-DE"/>
        </a:p>
      </dgm:t>
    </dgm:pt>
    <dgm:pt modelId="{D28D0707-2D21-4E47-A497-37FD97E25BC5}" type="sibTrans" cxnId="{87223A75-5F35-43E0-9499-F383532EF5EF}">
      <dgm:prSet/>
      <dgm:spPr/>
      <dgm:t>
        <a:bodyPr/>
        <a:lstStyle/>
        <a:p>
          <a:endParaRPr lang="de-DE"/>
        </a:p>
      </dgm:t>
    </dgm:pt>
    <dgm:pt modelId="{7BB88DE8-553C-46BF-81DE-CA49E55F934E}" type="asst">
      <dgm:prSet phldrT="[Text]" custT="1"/>
      <dgm:spPr/>
      <dgm:t>
        <a:bodyPr/>
        <a:lstStyle/>
        <a:p>
          <a:r>
            <a:rPr lang="de-DE" sz="1600" dirty="0">
              <a:solidFill>
                <a:srgbClr val="555555"/>
              </a:solidFill>
            </a:rPr>
            <a:t>Gefahr durch höher gelegene Arbeitsplätze</a:t>
          </a:r>
        </a:p>
      </dgm:t>
    </dgm:pt>
    <dgm:pt modelId="{146B02DA-B608-4B33-8BB6-40216C76394A}" type="parTrans" cxnId="{98889FEE-3021-4FE6-A26E-CC4399758C30}">
      <dgm:prSet/>
      <dgm:spPr/>
      <dgm:t>
        <a:bodyPr/>
        <a:lstStyle/>
        <a:p>
          <a:endParaRPr lang="de-DE"/>
        </a:p>
      </dgm:t>
    </dgm:pt>
    <dgm:pt modelId="{B39FFD10-68A7-466C-A1F5-8E92E8A84F6A}" type="sibTrans" cxnId="{98889FEE-3021-4FE6-A26E-CC4399758C30}">
      <dgm:prSet/>
      <dgm:spPr/>
      <dgm:t>
        <a:bodyPr/>
        <a:lstStyle/>
        <a:p>
          <a:endParaRPr lang="de-DE"/>
        </a:p>
      </dgm:t>
    </dgm:pt>
    <dgm:pt modelId="{4FA55122-B4E4-4399-A0C9-E1A599C78B2E}" type="asst">
      <dgm:prSet phldrT="[Text]" custT="1"/>
      <dgm:spPr/>
      <dgm:t>
        <a:bodyPr/>
        <a:lstStyle/>
        <a:p>
          <a:r>
            <a:rPr lang="de-DE" sz="1600" dirty="0">
              <a:solidFill>
                <a:srgbClr val="555555"/>
              </a:solidFill>
            </a:rPr>
            <a:t>Maßnahmen zur elektrischen Sicherheit</a:t>
          </a:r>
        </a:p>
      </dgm:t>
    </dgm:pt>
    <dgm:pt modelId="{CA5B1586-9FFB-42B4-AF04-487F8DDD45E3}" type="parTrans" cxnId="{595AAFA4-14AE-4CE3-BB1E-DA0931299879}">
      <dgm:prSet/>
      <dgm:spPr/>
      <dgm:t>
        <a:bodyPr/>
        <a:lstStyle/>
        <a:p>
          <a:endParaRPr lang="de-DE"/>
        </a:p>
      </dgm:t>
    </dgm:pt>
    <dgm:pt modelId="{4F232D18-1760-4F7C-9F8A-4219EA89FFDE}" type="sibTrans" cxnId="{595AAFA4-14AE-4CE3-BB1E-DA0931299879}">
      <dgm:prSet/>
      <dgm:spPr/>
      <dgm:t>
        <a:bodyPr/>
        <a:lstStyle/>
        <a:p>
          <a:endParaRPr lang="de-DE"/>
        </a:p>
      </dgm:t>
    </dgm:pt>
    <dgm:pt modelId="{4618D023-4EAC-4A6A-B5D7-C56E9771EEB7}" type="asst">
      <dgm:prSet phldrT="[Text]" custT="1"/>
      <dgm:spPr/>
      <dgm:t>
        <a:bodyPr/>
        <a:lstStyle/>
        <a:p>
          <a:r>
            <a:rPr lang="de-DE" sz="1600" dirty="0">
              <a:solidFill>
                <a:srgbClr val="555555"/>
              </a:solidFill>
            </a:rPr>
            <a:t>Maßnahmen zum Brandschutz</a:t>
          </a:r>
        </a:p>
      </dgm:t>
    </dgm:pt>
    <dgm:pt modelId="{6BED5C6B-AEEF-48FA-8232-454330F5BECC}" type="parTrans" cxnId="{CB814F50-EFEB-4A73-B4DB-08583DB4F845}">
      <dgm:prSet/>
      <dgm:spPr/>
      <dgm:t>
        <a:bodyPr/>
        <a:lstStyle/>
        <a:p>
          <a:endParaRPr lang="de-DE"/>
        </a:p>
      </dgm:t>
    </dgm:pt>
    <dgm:pt modelId="{58E1F6E9-4247-4193-9983-5DACE5B680BF}" type="sibTrans" cxnId="{CB814F50-EFEB-4A73-B4DB-08583DB4F845}">
      <dgm:prSet/>
      <dgm:spPr/>
      <dgm:t>
        <a:bodyPr/>
        <a:lstStyle/>
        <a:p>
          <a:endParaRPr lang="de-DE"/>
        </a:p>
      </dgm:t>
    </dgm:pt>
    <dgm:pt modelId="{291B5C69-8778-4D80-9006-18043F0C0E4B}" type="asst">
      <dgm:prSet phldrT="[Text]" custT="1"/>
      <dgm:spPr/>
      <dgm:t>
        <a:bodyPr/>
        <a:lstStyle/>
        <a:p>
          <a:r>
            <a:rPr lang="de-DE" sz="1600" dirty="0">
              <a:solidFill>
                <a:srgbClr val="555555"/>
              </a:solidFill>
            </a:rPr>
            <a:t>Maßnahmen zur Absturzsicherung</a:t>
          </a:r>
        </a:p>
      </dgm:t>
    </dgm:pt>
    <dgm:pt modelId="{1EBB637A-4473-4E6F-8F4D-B0281A67615E}" type="parTrans" cxnId="{7B2B52FD-7591-4291-968D-581046E59588}">
      <dgm:prSet/>
      <dgm:spPr/>
      <dgm:t>
        <a:bodyPr/>
        <a:lstStyle/>
        <a:p>
          <a:endParaRPr lang="de-DE"/>
        </a:p>
      </dgm:t>
    </dgm:pt>
    <dgm:pt modelId="{29A2C09B-53EA-4977-8D83-2C63816E809C}" type="sibTrans" cxnId="{7B2B52FD-7591-4291-968D-581046E59588}">
      <dgm:prSet/>
      <dgm:spPr/>
      <dgm:t>
        <a:bodyPr/>
        <a:lstStyle/>
        <a:p>
          <a:endParaRPr lang="de-DE"/>
        </a:p>
      </dgm:t>
    </dgm:pt>
    <dgm:pt modelId="{30123113-9AD7-4D9B-AD76-B7ECF3212BE3}" type="asst">
      <dgm:prSet phldrT="[Text]" custT="1">
        <dgm:style>
          <a:lnRef idx="0">
            <a:schemeClr val="accent2"/>
          </a:lnRef>
          <a:fillRef idx="3">
            <a:schemeClr val="accent2"/>
          </a:fillRef>
          <a:effectRef idx="3">
            <a:schemeClr val="accent2"/>
          </a:effectRef>
          <a:fontRef idx="minor">
            <a:schemeClr val="lt1"/>
          </a:fontRef>
        </dgm:style>
      </dgm:prSet>
      <dgm:spPr>
        <a:gradFill rotWithShape="0">
          <a:gsLst>
            <a:gs pos="0">
              <a:srgbClr val="C00000"/>
            </a:gs>
            <a:gs pos="80000">
              <a:schemeClr val="accent2">
                <a:shade val="93000"/>
                <a:satMod val="130000"/>
              </a:schemeClr>
            </a:gs>
            <a:gs pos="100000">
              <a:schemeClr val="accent2">
                <a:shade val="94000"/>
                <a:satMod val="135000"/>
              </a:schemeClr>
            </a:gs>
          </a:gsLst>
        </a:gradFill>
      </dgm:spPr>
      <dgm:t>
        <a:bodyPr/>
        <a:lstStyle/>
        <a:p>
          <a:r>
            <a:rPr lang="de-DE" sz="1600" dirty="0">
              <a:solidFill>
                <a:schemeClr val="bg1"/>
              </a:solidFill>
            </a:rPr>
            <a:t>Gefahren durch hohe Spannungs-potentiale</a:t>
          </a:r>
        </a:p>
      </dgm:t>
    </dgm:pt>
    <dgm:pt modelId="{36A5A5AD-84FE-4436-B0C9-33D2215B8AF5}" type="sibTrans" cxnId="{1288292C-B5A3-4B7F-9D4E-D58DC9D64E64}">
      <dgm:prSet/>
      <dgm:spPr/>
      <dgm:t>
        <a:bodyPr/>
        <a:lstStyle/>
        <a:p>
          <a:endParaRPr lang="de-DE"/>
        </a:p>
      </dgm:t>
    </dgm:pt>
    <dgm:pt modelId="{424C5167-1A68-4221-AFFD-83C007A32B30}" type="parTrans" cxnId="{1288292C-B5A3-4B7F-9D4E-D58DC9D64E64}">
      <dgm:prSet/>
      <dgm:spPr/>
      <dgm:t>
        <a:bodyPr/>
        <a:lstStyle/>
        <a:p>
          <a:endParaRPr lang="de-DE"/>
        </a:p>
      </dgm:t>
    </dgm:pt>
    <dgm:pt modelId="{8DC8777D-287B-4167-A1FE-6A913BA069AF}" type="pres">
      <dgm:prSet presAssocID="{F776B112-BD5C-497F-8E66-C97DABDB8F87}" presName="Name0" presStyleCnt="0">
        <dgm:presLayoutVars>
          <dgm:chPref val="1"/>
          <dgm:dir/>
          <dgm:animOne val="branch"/>
          <dgm:animLvl val="lvl"/>
          <dgm:resizeHandles/>
        </dgm:presLayoutVars>
      </dgm:prSet>
      <dgm:spPr/>
    </dgm:pt>
    <dgm:pt modelId="{385A5060-AAA7-4094-A192-B9D3A517B1E1}" type="pres">
      <dgm:prSet presAssocID="{7E6B7D6A-23B0-4A9D-9F18-DC7BCC895781}" presName="vertOne" presStyleCnt="0"/>
      <dgm:spPr/>
    </dgm:pt>
    <dgm:pt modelId="{29E08B90-201A-46B4-8BF5-F505F942D654}" type="pres">
      <dgm:prSet presAssocID="{7E6B7D6A-23B0-4A9D-9F18-DC7BCC895781}" presName="txOne" presStyleLbl="node0" presStyleIdx="0" presStyleCnt="1">
        <dgm:presLayoutVars>
          <dgm:chPref val="3"/>
        </dgm:presLayoutVars>
      </dgm:prSet>
      <dgm:spPr/>
    </dgm:pt>
    <dgm:pt modelId="{725FC8A2-3469-4E00-B0FD-A08153D95E48}" type="pres">
      <dgm:prSet presAssocID="{7E6B7D6A-23B0-4A9D-9F18-DC7BCC895781}" presName="parTransOne" presStyleCnt="0"/>
      <dgm:spPr/>
    </dgm:pt>
    <dgm:pt modelId="{66453807-E63D-496F-B178-290497A33CC4}" type="pres">
      <dgm:prSet presAssocID="{7E6B7D6A-23B0-4A9D-9F18-DC7BCC895781}" presName="horzOne" presStyleCnt="0"/>
      <dgm:spPr/>
    </dgm:pt>
    <dgm:pt modelId="{830C2D63-1C04-4185-BB7E-F7EDC8609AED}" type="pres">
      <dgm:prSet presAssocID="{EA918EEB-2FB7-4D9D-A767-744A7F985771}" presName="vertTwo" presStyleCnt="0"/>
      <dgm:spPr/>
    </dgm:pt>
    <dgm:pt modelId="{0BA8F787-46F2-4A8E-B72B-572F7569EAE4}" type="pres">
      <dgm:prSet presAssocID="{EA918EEB-2FB7-4D9D-A767-744A7F985771}" presName="txTwo" presStyleLbl="asst1" presStyleIdx="0" presStyleCnt="8">
        <dgm:presLayoutVars>
          <dgm:chPref val="3"/>
        </dgm:presLayoutVars>
      </dgm:prSet>
      <dgm:spPr/>
    </dgm:pt>
    <dgm:pt modelId="{A7D48C65-50E2-4342-ADEC-53B0C57566BE}" type="pres">
      <dgm:prSet presAssocID="{EA918EEB-2FB7-4D9D-A767-744A7F985771}" presName="parTransTwo" presStyleCnt="0"/>
      <dgm:spPr/>
    </dgm:pt>
    <dgm:pt modelId="{E0C79415-BB9D-409B-A17B-6B7EDFA5E72E}" type="pres">
      <dgm:prSet presAssocID="{EA918EEB-2FB7-4D9D-A767-744A7F985771}" presName="horzTwo" presStyleCnt="0"/>
      <dgm:spPr/>
    </dgm:pt>
    <dgm:pt modelId="{89ECDC90-63C5-40D4-8856-78C7D332FC1A}" type="pres">
      <dgm:prSet presAssocID="{EC42AA53-5F1B-442C-B4D8-F3B800D6E80D}" presName="vertThree" presStyleCnt="0"/>
      <dgm:spPr/>
    </dgm:pt>
    <dgm:pt modelId="{AAA9864C-8B16-4571-9922-1BFBEC70DF2D}" type="pres">
      <dgm:prSet presAssocID="{EC42AA53-5F1B-442C-B4D8-F3B800D6E80D}" presName="txThree" presStyleLbl="asst1" presStyleIdx="1" presStyleCnt="8">
        <dgm:presLayoutVars>
          <dgm:chPref val="3"/>
        </dgm:presLayoutVars>
      </dgm:prSet>
      <dgm:spPr/>
    </dgm:pt>
    <dgm:pt modelId="{9986912D-FA87-47AA-89AB-8EAC1C1D913A}" type="pres">
      <dgm:prSet presAssocID="{EC42AA53-5F1B-442C-B4D8-F3B800D6E80D}" presName="horzThree" presStyleCnt="0"/>
      <dgm:spPr/>
    </dgm:pt>
    <dgm:pt modelId="{6C8E10DB-7E5B-4677-AD13-1F8443A24CB8}" type="pres">
      <dgm:prSet presAssocID="{093AA3A5-DC6A-4D91-92F2-DDA4BAA10C64}" presName="sibSpaceTwo" presStyleCnt="0"/>
      <dgm:spPr/>
    </dgm:pt>
    <dgm:pt modelId="{3E21416A-2DE7-47A8-8E86-967E23A35860}" type="pres">
      <dgm:prSet presAssocID="{30123113-9AD7-4D9B-AD76-B7ECF3212BE3}" presName="vertTwo" presStyleCnt="0"/>
      <dgm:spPr/>
    </dgm:pt>
    <dgm:pt modelId="{EED3B5FE-9BB9-4371-827C-CCF5C5D84232}" type="pres">
      <dgm:prSet presAssocID="{30123113-9AD7-4D9B-AD76-B7ECF3212BE3}" presName="txTwo" presStyleLbl="asst1" presStyleIdx="2" presStyleCnt="8">
        <dgm:presLayoutVars>
          <dgm:chPref val="3"/>
        </dgm:presLayoutVars>
      </dgm:prSet>
      <dgm:spPr/>
    </dgm:pt>
    <dgm:pt modelId="{B35BA310-238D-4F1F-ADCD-3CDE5BA44EB2}" type="pres">
      <dgm:prSet presAssocID="{30123113-9AD7-4D9B-AD76-B7ECF3212BE3}" presName="parTransTwo" presStyleCnt="0"/>
      <dgm:spPr/>
    </dgm:pt>
    <dgm:pt modelId="{A2703ED2-B8C8-4CA9-8027-624247E6C248}" type="pres">
      <dgm:prSet presAssocID="{30123113-9AD7-4D9B-AD76-B7ECF3212BE3}" presName="horzTwo" presStyleCnt="0"/>
      <dgm:spPr/>
    </dgm:pt>
    <dgm:pt modelId="{B9C7308E-7E4E-4D1C-BADB-0E8CFB05F1AC}" type="pres">
      <dgm:prSet presAssocID="{4FA55122-B4E4-4399-A0C9-E1A599C78B2E}" presName="vertThree" presStyleCnt="0"/>
      <dgm:spPr/>
    </dgm:pt>
    <dgm:pt modelId="{CE55D31C-2994-4B3C-9818-663511594D1F}" type="pres">
      <dgm:prSet presAssocID="{4FA55122-B4E4-4399-A0C9-E1A599C78B2E}" presName="txThree" presStyleLbl="asst1" presStyleIdx="3" presStyleCnt="8">
        <dgm:presLayoutVars>
          <dgm:chPref val="3"/>
        </dgm:presLayoutVars>
      </dgm:prSet>
      <dgm:spPr/>
    </dgm:pt>
    <dgm:pt modelId="{4AF5AC73-9937-4105-96A8-5AED097A4FD0}" type="pres">
      <dgm:prSet presAssocID="{4FA55122-B4E4-4399-A0C9-E1A599C78B2E}" presName="horzThree" presStyleCnt="0"/>
      <dgm:spPr/>
    </dgm:pt>
    <dgm:pt modelId="{6F002E5D-4196-4A17-8A49-FA1D9CE639D5}" type="pres">
      <dgm:prSet presAssocID="{36A5A5AD-84FE-4436-B0C9-33D2215B8AF5}" presName="sibSpaceTwo" presStyleCnt="0"/>
      <dgm:spPr/>
    </dgm:pt>
    <dgm:pt modelId="{21DDC879-5C4A-4200-B192-EFADB507A29C}" type="pres">
      <dgm:prSet presAssocID="{DFE7A289-3394-4137-9130-03938CEDDDF7}" presName="vertTwo" presStyleCnt="0"/>
      <dgm:spPr/>
    </dgm:pt>
    <dgm:pt modelId="{DF7427A8-F5BC-44FD-8DC5-4B5D4E634155}" type="pres">
      <dgm:prSet presAssocID="{DFE7A289-3394-4137-9130-03938CEDDDF7}" presName="txTwo" presStyleLbl="asst1" presStyleIdx="4" presStyleCnt="8">
        <dgm:presLayoutVars>
          <dgm:chPref val="3"/>
        </dgm:presLayoutVars>
      </dgm:prSet>
      <dgm:spPr/>
    </dgm:pt>
    <dgm:pt modelId="{A3CD779B-FD41-4117-B9FF-BF5E32CB31D9}" type="pres">
      <dgm:prSet presAssocID="{DFE7A289-3394-4137-9130-03938CEDDDF7}" presName="parTransTwo" presStyleCnt="0"/>
      <dgm:spPr/>
    </dgm:pt>
    <dgm:pt modelId="{EF3BF744-4C93-42E5-82A9-ECDD152C598E}" type="pres">
      <dgm:prSet presAssocID="{DFE7A289-3394-4137-9130-03938CEDDDF7}" presName="horzTwo" presStyleCnt="0"/>
      <dgm:spPr/>
    </dgm:pt>
    <dgm:pt modelId="{F2252CE6-15BB-4E64-8055-AADCCEE02F57}" type="pres">
      <dgm:prSet presAssocID="{4618D023-4EAC-4A6A-B5D7-C56E9771EEB7}" presName="vertThree" presStyleCnt="0"/>
      <dgm:spPr/>
    </dgm:pt>
    <dgm:pt modelId="{37B5A3DC-3AE5-4FEB-BF06-57CB72BB7AE3}" type="pres">
      <dgm:prSet presAssocID="{4618D023-4EAC-4A6A-B5D7-C56E9771EEB7}" presName="txThree" presStyleLbl="asst1" presStyleIdx="5" presStyleCnt="8">
        <dgm:presLayoutVars>
          <dgm:chPref val="3"/>
        </dgm:presLayoutVars>
      </dgm:prSet>
      <dgm:spPr/>
    </dgm:pt>
    <dgm:pt modelId="{E1AC12BE-ADCA-4F03-A824-715878148E59}" type="pres">
      <dgm:prSet presAssocID="{4618D023-4EAC-4A6A-B5D7-C56E9771EEB7}" presName="horzThree" presStyleCnt="0"/>
      <dgm:spPr/>
    </dgm:pt>
    <dgm:pt modelId="{3BFE5786-4769-471B-B9D5-87D2291DBAB2}" type="pres">
      <dgm:prSet presAssocID="{D28D0707-2D21-4E47-A497-37FD97E25BC5}" presName="sibSpaceTwo" presStyleCnt="0"/>
      <dgm:spPr/>
    </dgm:pt>
    <dgm:pt modelId="{A1E3997A-8EBA-4425-B45F-AF84FFDE86BC}" type="pres">
      <dgm:prSet presAssocID="{7BB88DE8-553C-46BF-81DE-CA49E55F934E}" presName="vertTwo" presStyleCnt="0"/>
      <dgm:spPr/>
    </dgm:pt>
    <dgm:pt modelId="{6821F1C8-538B-475C-9129-A1D5F488FDB4}" type="pres">
      <dgm:prSet presAssocID="{7BB88DE8-553C-46BF-81DE-CA49E55F934E}" presName="txTwo" presStyleLbl="asst1" presStyleIdx="6" presStyleCnt="8">
        <dgm:presLayoutVars>
          <dgm:chPref val="3"/>
        </dgm:presLayoutVars>
      </dgm:prSet>
      <dgm:spPr/>
    </dgm:pt>
    <dgm:pt modelId="{3F60C5A2-71BC-4364-BC1B-F990D6F78629}" type="pres">
      <dgm:prSet presAssocID="{7BB88DE8-553C-46BF-81DE-CA49E55F934E}" presName="parTransTwo" presStyleCnt="0"/>
      <dgm:spPr/>
    </dgm:pt>
    <dgm:pt modelId="{FF62828E-23D8-4F1F-9274-1A35ACF63A46}" type="pres">
      <dgm:prSet presAssocID="{7BB88DE8-553C-46BF-81DE-CA49E55F934E}" presName="horzTwo" presStyleCnt="0"/>
      <dgm:spPr/>
    </dgm:pt>
    <dgm:pt modelId="{CC65C1CA-0B1E-479C-8F7A-49490FEA355D}" type="pres">
      <dgm:prSet presAssocID="{291B5C69-8778-4D80-9006-18043F0C0E4B}" presName="vertThree" presStyleCnt="0"/>
      <dgm:spPr/>
    </dgm:pt>
    <dgm:pt modelId="{A9E92CD8-5E45-412C-82CA-FB6D55BFF4A0}" type="pres">
      <dgm:prSet presAssocID="{291B5C69-8778-4D80-9006-18043F0C0E4B}" presName="txThree" presStyleLbl="asst1" presStyleIdx="7" presStyleCnt="8">
        <dgm:presLayoutVars>
          <dgm:chPref val="3"/>
        </dgm:presLayoutVars>
      </dgm:prSet>
      <dgm:spPr/>
    </dgm:pt>
    <dgm:pt modelId="{19AF3692-4B34-4C2F-9866-9407D63E5B2E}" type="pres">
      <dgm:prSet presAssocID="{291B5C69-8778-4D80-9006-18043F0C0E4B}" presName="horzThree" presStyleCnt="0"/>
      <dgm:spPr/>
    </dgm:pt>
  </dgm:ptLst>
  <dgm:cxnLst>
    <dgm:cxn modelId="{51506D08-400A-4FE5-9D15-B69BF9C41586}" type="presOf" srcId="{291B5C69-8778-4D80-9006-18043F0C0E4B}" destId="{A9E92CD8-5E45-412C-82CA-FB6D55BFF4A0}" srcOrd="0" destOrd="0" presId="urn:microsoft.com/office/officeart/2005/8/layout/hierarchy4"/>
    <dgm:cxn modelId="{12D1F914-F020-46E7-9C8B-219DD7521EFD}" type="presOf" srcId="{30123113-9AD7-4D9B-AD76-B7ECF3212BE3}" destId="{EED3B5FE-9BB9-4371-827C-CCF5C5D84232}" srcOrd="0" destOrd="0" presId="urn:microsoft.com/office/officeart/2005/8/layout/hierarchy4"/>
    <dgm:cxn modelId="{1288292C-B5A3-4B7F-9D4E-D58DC9D64E64}" srcId="{7E6B7D6A-23B0-4A9D-9F18-DC7BCC895781}" destId="{30123113-9AD7-4D9B-AD76-B7ECF3212BE3}" srcOrd="1" destOrd="0" parTransId="{424C5167-1A68-4221-AFFD-83C007A32B30}" sibTransId="{36A5A5AD-84FE-4436-B0C9-33D2215B8AF5}"/>
    <dgm:cxn modelId="{EE1AA932-F802-4A79-9807-BAB23038CE5F}" type="presOf" srcId="{4618D023-4EAC-4A6A-B5D7-C56E9771EEB7}" destId="{37B5A3DC-3AE5-4FEB-BF06-57CB72BB7AE3}" srcOrd="0" destOrd="0" presId="urn:microsoft.com/office/officeart/2005/8/layout/hierarchy4"/>
    <dgm:cxn modelId="{F996E340-0D92-4AFB-95DB-06E6346F3C2D}" type="presOf" srcId="{F776B112-BD5C-497F-8E66-C97DABDB8F87}" destId="{8DC8777D-287B-4167-A1FE-6A913BA069AF}" srcOrd="0" destOrd="0" presId="urn:microsoft.com/office/officeart/2005/8/layout/hierarchy4"/>
    <dgm:cxn modelId="{3DF22564-6CD5-454F-B660-6E479DAF81BD}" srcId="{EA918EEB-2FB7-4D9D-A767-744A7F985771}" destId="{EC42AA53-5F1B-442C-B4D8-F3B800D6E80D}" srcOrd="0" destOrd="0" parTransId="{CCE93E8A-BA89-47CC-8159-9F920C570F67}" sibTransId="{E268B2FA-9F56-439C-9DE3-A7659AA1DBF1}"/>
    <dgm:cxn modelId="{CB814F50-EFEB-4A73-B4DB-08583DB4F845}" srcId="{DFE7A289-3394-4137-9130-03938CEDDDF7}" destId="{4618D023-4EAC-4A6A-B5D7-C56E9771EEB7}" srcOrd="0" destOrd="0" parTransId="{6BED5C6B-AEEF-48FA-8232-454330F5BECC}" sibTransId="{58E1F6E9-4247-4193-9983-5DACE5B680BF}"/>
    <dgm:cxn modelId="{DDC2CE50-62E1-436A-9BE2-B328E78E4198}" type="presOf" srcId="{EA918EEB-2FB7-4D9D-A767-744A7F985771}" destId="{0BA8F787-46F2-4A8E-B72B-572F7569EAE4}" srcOrd="0" destOrd="0" presId="urn:microsoft.com/office/officeart/2005/8/layout/hierarchy4"/>
    <dgm:cxn modelId="{87223A75-5F35-43E0-9499-F383532EF5EF}" srcId="{7E6B7D6A-23B0-4A9D-9F18-DC7BCC895781}" destId="{DFE7A289-3394-4137-9130-03938CEDDDF7}" srcOrd="2" destOrd="0" parTransId="{AB2D5E6C-AC8E-4F54-9829-9F6BDD74E5D2}" sibTransId="{D28D0707-2D21-4E47-A497-37FD97E25BC5}"/>
    <dgm:cxn modelId="{2F6C5397-33A4-4266-937A-1878C3D4A7BC}" srcId="{7E6B7D6A-23B0-4A9D-9F18-DC7BCC895781}" destId="{EA918EEB-2FB7-4D9D-A767-744A7F985771}" srcOrd="0" destOrd="0" parTransId="{F27E6FF8-71D9-4645-A102-F532539193E4}" sibTransId="{093AA3A5-DC6A-4D91-92F2-DDA4BAA10C64}"/>
    <dgm:cxn modelId="{595AAFA4-14AE-4CE3-BB1E-DA0931299879}" srcId="{30123113-9AD7-4D9B-AD76-B7ECF3212BE3}" destId="{4FA55122-B4E4-4399-A0C9-E1A599C78B2E}" srcOrd="0" destOrd="0" parTransId="{CA5B1586-9FFB-42B4-AF04-487F8DDD45E3}" sibTransId="{4F232D18-1760-4F7C-9F8A-4219EA89FFDE}"/>
    <dgm:cxn modelId="{83FC35BD-E9C1-4967-ADB5-687BA6D272AE}" type="presOf" srcId="{7E6B7D6A-23B0-4A9D-9F18-DC7BCC895781}" destId="{29E08B90-201A-46B4-8BF5-F505F942D654}" srcOrd="0" destOrd="0" presId="urn:microsoft.com/office/officeart/2005/8/layout/hierarchy4"/>
    <dgm:cxn modelId="{99EBB0BF-3E75-4918-BB21-02BB4BF83409}" type="presOf" srcId="{DFE7A289-3394-4137-9130-03938CEDDDF7}" destId="{DF7427A8-F5BC-44FD-8DC5-4B5D4E634155}" srcOrd="0" destOrd="0" presId="urn:microsoft.com/office/officeart/2005/8/layout/hierarchy4"/>
    <dgm:cxn modelId="{436FF2EC-F71B-4C00-8E92-52A5E8E73233}" type="presOf" srcId="{4FA55122-B4E4-4399-A0C9-E1A599C78B2E}" destId="{CE55D31C-2994-4B3C-9818-663511594D1F}" srcOrd="0" destOrd="0" presId="urn:microsoft.com/office/officeart/2005/8/layout/hierarchy4"/>
    <dgm:cxn modelId="{98889FEE-3021-4FE6-A26E-CC4399758C30}" srcId="{7E6B7D6A-23B0-4A9D-9F18-DC7BCC895781}" destId="{7BB88DE8-553C-46BF-81DE-CA49E55F934E}" srcOrd="3" destOrd="0" parTransId="{146B02DA-B608-4B33-8BB6-40216C76394A}" sibTransId="{B39FFD10-68A7-466C-A1F5-8E92E8A84F6A}"/>
    <dgm:cxn modelId="{F41E2EF2-B25E-4462-98C3-4C09B1BAE9E7}" srcId="{F776B112-BD5C-497F-8E66-C97DABDB8F87}" destId="{7E6B7D6A-23B0-4A9D-9F18-DC7BCC895781}" srcOrd="0" destOrd="0" parTransId="{A8C962BE-DD7F-4527-98D3-42016E7E8DE8}" sibTransId="{30013612-0A48-408E-A09F-D78E32442287}"/>
    <dgm:cxn modelId="{CCF8E2F6-3AE5-4BED-83E3-D6D187CB642E}" type="presOf" srcId="{7BB88DE8-553C-46BF-81DE-CA49E55F934E}" destId="{6821F1C8-538B-475C-9129-A1D5F488FDB4}" srcOrd="0" destOrd="0" presId="urn:microsoft.com/office/officeart/2005/8/layout/hierarchy4"/>
    <dgm:cxn modelId="{7B2B52FD-7591-4291-968D-581046E59588}" srcId="{7BB88DE8-553C-46BF-81DE-CA49E55F934E}" destId="{291B5C69-8778-4D80-9006-18043F0C0E4B}" srcOrd="0" destOrd="0" parTransId="{1EBB637A-4473-4E6F-8F4D-B0281A67615E}" sibTransId="{29A2C09B-53EA-4977-8D83-2C63816E809C}"/>
    <dgm:cxn modelId="{158A09FF-3225-4C5B-B337-D7AD951B77B3}" type="presOf" srcId="{EC42AA53-5F1B-442C-B4D8-F3B800D6E80D}" destId="{AAA9864C-8B16-4571-9922-1BFBEC70DF2D}" srcOrd="0" destOrd="0" presId="urn:microsoft.com/office/officeart/2005/8/layout/hierarchy4"/>
    <dgm:cxn modelId="{322021F2-9351-4E48-BF1B-E27EA362F612}" type="presParOf" srcId="{8DC8777D-287B-4167-A1FE-6A913BA069AF}" destId="{385A5060-AAA7-4094-A192-B9D3A517B1E1}" srcOrd="0" destOrd="0" presId="urn:microsoft.com/office/officeart/2005/8/layout/hierarchy4"/>
    <dgm:cxn modelId="{C5796545-D2F0-44C3-9485-9B108C911E6B}" type="presParOf" srcId="{385A5060-AAA7-4094-A192-B9D3A517B1E1}" destId="{29E08B90-201A-46B4-8BF5-F505F942D654}" srcOrd="0" destOrd="0" presId="urn:microsoft.com/office/officeart/2005/8/layout/hierarchy4"/>
    <dgm:cxn modelId="{0ABB01DA-D617-417A-B698-273015A67ED8}" type="presParOf" srcId="{385A5060-AAA7-4094-A192-B9D3A517B1E1}" destId="{725FC8A2-3469-4E00-B0FD-A08153D95E48}" srcOrd="1" destOrd="0" presId="urn:microsoft.com/office/officeart/2005/8/layout/hierarchy4"/>
    <dgm:cxn modelId="{5237AD7C-677D-41A5-AFEF-192D0319DFB5}" type="presParOf" srcId="{385A5060-AAA7-4094-A192-B9D3A517B1E1}" destId="{66453807-E63D-496F-B178-290497A33CC4}" srcOrd="2" destOrd="0" presId="urn:microsoft.com/office/officeart/2005/8/layout/hierarchy4"/>
    <dgm:cxn modelId="{2FFB999B-9C25-4DC4-BCE1-493D6A9C4392}" type="presParOf" srcId="{66453807-E63D-496F-B178-290497A33CC4}" destId="{830C2D63-1C04-4185-BB7E-F7EDC8609AED}" srcOrd="0" destOrd="0" presId="urn:microsoft.com/office/officeart/2005/8/layout/hierarchy4"/>
    <dgm:cxn modelId="{C9ADE5DC-8BAC-4B98-A3A6-13FA67B3FD45}" type="presParOf" srcId="{830C2D63-1C04-4185-BB7E-F7EDC8609AED}" destId="{0BA8F787-46F2-4A8E-B72B-572F7569EAE4}" srcOrd="0" destOrd="0" presId="urn:microsoft.com/office/officeart/2005/8/layout/hierarchy4"/>
    <dgm:cxn modelId="{74A9FB9B-5866-4966-92D3-EEB9098C2D69}" type="presParOf" srcId="{830C2D63-1C04-4185-BB7E-F7EDC8609AED}" destId="{A7D48C65-50E2-4342-ADEC-53B0C57566BE}" srcOrd="1" destOrd="0" presId="urn:microsoft.com/office/officeart/2005/8/layout/hierarchy4"/>
    <dgm:cxn modelId="{3EDBA923-DEDE-4704-AE26-D0E684F5D5C5}" type="presParOf" srcId="{830C2D63-1C04-4185-BB7E-F7EDC8609AED}" destId="{E0C79415-BB9D-409B-A17B-6B7EDFA5E72E}" srcOrd="2" destOrd="0" presId="urn:microsoft.com/office/officeart/2005/8/layout/hierarchy4"/>
    <dgm:cxn modelId="{97B2D472-3F59-41BF-A39A-028DF0285D74}" type="presParOf" srcId="{E0C79415-BB9D-409B-A17B-6B7EDFA5E72E}" destId="{89ECDC90-63C5-40D4-8856-78C7D332FC1A}" srcOrd="0" destOrd="0" presId="urn:microsoft.com/office/officeart/2005/8/layout/hierarchy4"/>
    <dgm:cxn modelId="{BBE56D0A-6458-49B3-BB5D-CA33EFC95CC4}" type="presParOf" srcId="{89ECDC90-63C5-40D4-8856-78C7D332FC1A}" destId="{AAA9864C-8B16-4571-9922-1BFBEC70DF2D}" srcOrd="0" destOrd="0" presId="urn:microsoft.com/office/officeart/2005/8/layout/hierarchy4"/>
    <dgm:cxn modelId="{D549EC66-A7E3-485A-B12A-5FC44519BD9F}" type="presParOf" srcId="{89ECDC90-63C5-40D4-8856-78C7D332FC1A}" destId="{9986912D-FA87-47AA-89AB-8EAC1C1D913A}" srcOrd="1" destOrd="0" presId="urn:microsoft.com/office/officeart/2005/8/layout/hierarchy4"/>
    <dgm:cxn modelId="{DDC63F16-8439-42E2-9DB2-D551849C1A6C}" type="presParOf" srcId="{66453807-E63D-496F-B178-290497A33CC4}" destId="{6C8E10DB-7E5B-4677-AD13-1F8443A24CB8}" srcOrd="1" destOrd="0" presId="urn:microsoft.com/office/officeart/2005/8/layout/hierarchy4"/>
    <dgm:cxn modelId="{10E2AC25-9067-4FEA-9C4D-CC5BD29F7E93}" type="presParOf" srcId="{66453807-E63D-496F-B178-290497A33CC4}" destId="{3E21416A-2DE7-47A8-8E86-967E23A35860}" srcOrd="2" destOrd="0" presId="urn:microsoft.com/office/officeart/2005/8/layout/hierarchy4"/>
    <dgm:cxn modelId="{59B7F615-9A4D-4362-B5DF-8B757DED644D}" type="presParOf" srcId="{3E21416A-2DE7-47A8-8E86-967E23A35860}" destId="{EED3B5FE-9BB9-4371-827C-CCF5C5D84232}" srcOrd="0" destOrd="0" presId="urn:microsoft.com/office/officeart/2005/8/layout/hierarchy4"/>
    <dgm:cxn modelId="{C5597428-7344-4B33-98B3-289C300B3180}" type="presParOf" srcId="{3E21416A-2DE7-47A8-8E86-967E23A35860}" destId="{B35BA310-238D-4F1F-ADCD-3CDE5BA44EB2}" srcOrd="1" destOrd="0" presId="urn:microsoft.com/office/officeart/2005/8/layout/hierarchy4"/>
    <dgm:cxn modelId="{405E0C76-0088-4BE1-B51B-0A78ABB50BB6}" type="presParOf" srcId="{3E21416A-2DE7-47A8-8E86-967E23A35860}" destId="{A2703ED2-B8C8-4CA9-8027-624247E6C248}" srcOrd="2" destOrd="0" presId="urn:microsoft.com/office/officeart/2005/8/layout/hierarchy4"/>
    <dgm:cxn modelId="{34488D0A-88E3-4633-9335-0726F18618CC}" type="presParOf" srcId="{A2703ED2-B8C8-4CA9-8027-624247E6C248}" destId="{B9C7308E-7E4E-4D1C-BADB-0E8CFB05F1AC}" srcOrd="0" destOrd="0" presId="urn:microsoft.com/office/officeart/2005/8/layout/hierarchy4"/>
    <dgm:cxn modelId="{D981D9EC-AD76-44A0-B95F-B88D74F941E8}" type="presParOf" srcId="{B9C7308E-7E4E-4D1C-BADB-0E8CFB05F1AC}" destId="{CE55D31C-2994-4B3C-9818-663511594D1F}" srcOrd="0" destOrd="0" presId="urn:microsoft.com/office/officeart/2005/8/layout/hierarchy4"/>
    <dgm:cxn modelId="{2B99BE22-1554-45E9-90C9-2123CDC87B58}" type="presParOf" srcId="{B9C7308E-7E4E-4D1C-BADB-0E8CFB05F1AC}" destId="{4AF5AC73-9937-4105-96A8-5AED097A4FD0}" srcOrd="1" destOrd="0" presId="urn:microsoft.com/office/officeart/2005/8/layout/hierarchy4"/>
    <dgm:cxn modelId="{12F323C6-C2CF-4ECF-B3DB-C1E77B1667FA}" type="presParOf" srcId="{66453807-E63D-496F-B178-290497A33CC4}" destId="{6F002E5D-4196-4A17-8A49-FA1D9CE639D5}" srcOrd="3" destOrd="0" presId="urn:microsoft.com/office/officeart/2005/8/layout/hierarchy4"/>
    <dgm:cxn modelId="{F317C167-DF3D-40A2-9E39-A0F8137124BA}" type="presParOf" srcId="{66453807-E63D-496F-B178-290497A33CC4}" destId="{21DDC879-5C4A-4200-B192-EFADB507A29C}" srcOrd="4" destOrd="0" presId="urn:microsoft.com/office/officeart/2005/8/layout/hierarchy4"/>
    <dgm:cxn modelId="{0F6157D4-2316-4A97-9D88-B8E32DE640EC}" type="presParOf" srcId="{21DDC879-5C4A-4200-B192-EFADB507A29C}" destId="{DF7427A8-F5BC-44FD-8DC5-4B5D4E634155}" srcOrd="0" destOrd="0" presId="urn:microsoft.com/office/officeart/2005/8/layout/hierarchy4"/>
    <dgm:cxn modelId="{B53D0405-B621-45BE-AC5B-86209499B3CF}" type="presParOf" srcId="{21DDC879-5C4A-4200-B192-EFADB507A29C}" destId="{A3CD779B-FD41-4117-B9FF-BF5E32CB31D9}" srcOrd="1" destOrd="0" presId="urn:microsoft.com/office/officeart/2005/8/layout/hierarchy4"/>
    <dgm:cxn modelId="{E8F81D09-3E98-4A39-8FF2-0813EFABA3FA}" type="presParOf" srcId="{21DDC879-5C4A-4200-B192-EFADB507A29C}" destId="{EF3BF744-4C93-42E5-82A9-ECDD152C598E}" srcOrd="2" destOrd="0" presId="urn:microsoft.com/office/officeart/2005/8/layout/hierarchy4"/>
    <dgm:cxn modelId="{DA5CFB8F-C891-44D5-9703-0A273AFC652A}" type="presParOf" srcId="{EF3BF744-4C93-42E5-82A9-ECDD152C598E}" destId="{F2252CE6-15BB-4E64-8055-AADCCEE02F57}" srcOrd="0" destOrd="0" presId="urn:microsoft.com/office/officeart/2005/8/layout/hierarchy4"/>
    <dgm:cxn modelId="{63F7A53B-CE7D-414B-B0BA-2E620FF654F2}" type="presParOf" srcId="{F2252CE6-15BB-4E64-8055-AADCCEE02F57}" destId="{37B5A3DC-3AE5-4FEB-BF06-57CB72BB7AE3}" srcOrd="0" destOrd="0" presId="urn:microsoft.com/office/officeart/2005/8/layout/hierarchy4"/>
    <dgm:cxn modelId="{E731FC9C-2648-4FB6-A882-96E46CBBA035}" type="presParOf" srcId="{F2252CE6-15BB-4E64-8055-AADCCEE02F57}" destId="{E1AC12BE-ADCA-4F03-A824-715878148E59}" srcOrd="1" destOrd="0" presId="urn:microsoft.com/office/officeart/2005/8/layout/hierarchy4"/>
    <dgm:cxn modelId="{742AA790-60A0-45D7-B4FE-24E0285F850D}" type="presParOf" srcId="{66453807-E63D-496F-B178-290497A33CC4}" destId="{3BFE5786-4769-471B-B9D5-87D2291DBAB2}" srcOrd="5" destOrd="0" presId="urn:microsoft.com/office/officeart/2005/8/layout/hierarchy4"/>
    <dgm:cxn modelId="{52EF4BAC-B6C7-4B93-ACBB-7704DACB3E85}" type="presParOf" srcId="{66453807-E63D-496F-B178-290497A33CC4}" destId="{A1E3997A-8EBA-4425-B45F-AF84FFDE86BC}" srcOrd="6" destOrd="0" presId="urn:microsoft.com/office/officeart/2005/8/layout/hierarchy4"/>
    <dgm:cxn modelId="{32E14448-FBDD-4767-97DE-3898969918CB}" type="presParOf" srcId="{A1E3997A-8EBA-4425-B45F-AF84FFDE86BC}" destId="{6821F1C8-538B-475C-9129-A1D5F488FDB4}" srcOrd="0" destOrd="0" presId="urn:microsoft.com/office/officeart/2005/8/layout/hierarchy4"/>
    <dgm:cxn modelId="{39A50743-8056-413A-8153-BFE1CC0F9DAC}" type="presParOf" srcId="{A1E3997A-8EBA-4425-B45F-AF84FFDE86BC}" destId="{3F60C5A2-71BC-4364-BC1B-F990D6F78629}" srcOrd="1" destOrd="0" presId="urn:microsoft.com/office/officeart/2005/8/layout/hierarchy4"/>
    <dgm:cxn modelId="{57F3B7C7-8E27-4862-9174-CFBEE36C8BBB}" type="presParOf" srcId="{A1E3997A-8EBA-4425-B45F-AF84FFDE86BC}" destId="{FF62828E-23D8-4F1F-9274-1A35ACF63A46}" srcOrd="2" destOrd="0" presId="urn:microsoft.com/office/officeart/2005/8/layout/hierarchy4"/>
    <dgm:cxn modelId="{9A9EEAB1-62A4-4748-9082-253D6177017E}" type="presParOf" srcId="{FF62828E-23D8-4F1F-9274-1A35ACF63A46}" destId="{CC65C1CA-0B1E-479C-8F7A-49490FEA355D}" srcOrd="0" destOrd="0" presId="urn:microsoft.com/office/officeart/2005/8/layout/hierarchy4"/>
    <dgm:cxn modelId="{316552C8-0803-4697-AABF-CE997ACADA6B}" type="presParOf" srcId="{CC65C1CA-0B1E-479C-8F7A-49490FEA355D}" destId="{A9E92CD8-5E45-412C-82CA-FB6D55BFF4A0}" srcOrd="0" destOrd="0" presId="urn:microsoft.com/office/officeart/2005/8/layout/hierarchy4"/>
    <dgm:cxn modelId="{862C45C5-2BF3-42DE-9058-26C8648203E6}" type="presParOf" srcId="{CC65C1CA-0B1E-479C-8F7A-49490FEA355D}" destId="{19AF3692-4B34-4C2F-9866-9407D63E5B2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6B112-BD5C-497F-8E66-C97DABDB8F87}"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de-DE"/>
        </a:p>
      </dgm:t>
    </dgm:pt>
    <dgm:pt modelId="{7E6B7D6A-23B0-4A9D-9F18-DC7BCC895781}">
      <dgm:prSet phldrT="[Text]"/>
      <dgm:spPr/>
      <dgm:t>
        <a:bodyPr/>
        <a:lstStyle/>
        <a:p>
          <a:r>
            <a:rPr lang="de-DE" dirty="0">
              <a:solidFill>
                <a:srgbClr val="555555"/>
              </a:solidFill>
            </a:rPr>
            <a:t>Gefährdungen bei HV-Bussen</a:t>
          </a:r>
        </a:p>
      </dgm:t>
    </dgm:pt>
    <dgm:pt modelId="{A8C962BE-DD7F-4527-98D3-42016E7E8DE8}" type="parTrans" cxnId="{F41E2EF2-B25E-4462-98C3-4C09B1BAE9E7}">
      <dgm:prSet/>
      <dgm:spPr/>
      <dgm:t>
        <a:bodyPr/>
        <a:lstStyle/>
        <a:p>
          <a:endParaRPr lang="de-DE"/>
        </a:p>
      </dgm:t>
    </dgm:pt>
    <dgm:pt modelId="{30013612-0A48-408E-A09F-D78E32442287}" type="sibTrans" cxnId="{F41E2EF2-B25E-4462-98C3-4C09B1BAE9E7}">
      <dgm:prSet/>
      <dgm:spPr/>
      <dgm:t>
        <a:bodyPr/>
        <a:lstStyle/>
        <a:p>
          <a:endParaRPr lang="de-DE"/>
        </a:p>
      </dgm:t>
    </dgm:pt>
    <dgm:pt modelId="{EA918EEB-2FB7-4D9D-A767-744A7F985771}" type="asst">
      <dgm:prSet phldrT="[Text]" custT="1"/>
      <dgm:spPr/>
      <dgm:t>
        <a:bodyPr/>
        <a:lstStyle/>
        <a:p>
          <a:r>
            <a:rPr lang="de-DE" sz="1600" dirty="0">
              <a:solidFill>
                <a:srgbClr val="555555"/>
              </a:solidFill>
            </a:rPr>
            <a:t>Gefahren durch Fehlfunktion</a:t>
          </a:r>
        </a:p>
      </dgm:t>
    </dgm:pt>
    <dgm:pt modelId="{F27E6FF8-71D9-4645-A102-F532539193E4}" type="parTrans" cxnId="{2F6C5397-33A4-4266-937A-1878C3D4A7BC}">
      <dgm:prSet/>
      <dgm:spPr/>
      <dgm:t>
        <a:bodyPr/>
        <a:lstStyle/>
        <a:p>
          <a:endParaRPr lang="de-DE"/>
        </a:p>
      </dgm:t>
    </dgm:pt>
    <dgm:pt modelId="{093AA3A5-DC6A-4D91-92F2-DDA4BAA10C64}" type="sibTrans" cxnId="{2F6C5397-33A4-4266-937A-1878C3D4A7BC}">
      <dgm:prSet/>
      <dgm:spPr/>
      <dgm:t>
        <a:bodyPr/>
        <a:lstStyle/>
        <a:p>
          <a:endParaRPr lang="de-DE"/>
        </a:p>
      </dgm:t>
    </dgm:pt>
    <dgm:pt modelId="{30123113-9AD7-4D9B-AD76-B7ECF3212BE3}" type="asst">
      <dgm:prSet phldrT="[Text]" custT="1"/>
      <dgm:spPr/>
      <dgm:t>
        <a:bodyPr/>
        <a:lstStyle/>
        <a:p>
          <a:r>
            <a:rPr lang="de-DE" sz="1600" dirty="0">
              <a:solidFill>
                <a:srgbClr val="555555"/>
              </a:solidFill>
            </a:rPr>
            <a:t>Gefahren durch hohe Spannungs-potentiale</a:t>
          </a:r>
        </a:p>
      </dgm:t>
    </dgm:pt>
    <dgm:pt modelId="{424C5167-1A68-4221-AFFD-83C007A32B30}" type="parTrans" cxnId="{1288292C-B5A3-4B7F-9D4E-D58DC9D64E64}">
      <dgm:prSet/>
      <dgm:spPr/>
      <dgm:t>
        <a:bodyPr/>
        <a:lstStyle/>
        <a:p>
          <a:endParaRPr lang="de-DE"/>
        </a:p>
      </dgm:t>
    </dgm:pt>
    <dgm:pt modelId="{36A5A5AD-84FE-4436-B0C9-33D2215B8AF5}" type="sibTrans" cxnId="{1288292C-B5A3-4B7F-9D4E-D58DC9D64E64}">
      <dgm:prSet/>
      <dgm:spPr/>
      <dgm:t>
        <a:bodyPr/>
        <a:lstStyle/>
        <a:p>
          <a:endParaRPr lang="de-DE"/>
        </a:p>
      </dgm:t>
    </dgm:pt>
    <dgm:pt modelId="{EC42AA53-5F1B-442C-B4D8-F3B800D6E80D}" type="asst">
      <dgm:prSet phldrT="[Text]" custT="1"/>
      <dgm:spPr/>
      <dgm:t>
        <a:bodyPr/>
        <a:lstStyle/>
        <a:p>
          <a:r>
            <a:rPr lang="de-DE" sz="1600" dirty="0">
              <a:solidFill>
                <a:srgbClr val="555555"/>
              </a:solidFill>
            </a:rPr>
            <a:t>Maßnahmen zur funktionalen Sicherheit</a:t>
          </a:r>
        </a:p>
      </dgm:t>
    </dgm:pt>
    <dgm:pt modelId="{CCE93E8A-BA89-47CC-8159-9F920C570F67}" type="parTrans" cxnId="{3DF22564-6CD5-454F-B660-6E479DAF81BD}">
      <dgm:prSet/>
      <dgm:spPr/>
      <dgm:t>
        <a:bodyPr/>
        <a:lstStyle/>
        <a:p>
          <a:endParaRPr lang="de-DE"/>
        </a:p>
      </dgm:t>
    </dgm:pt>
    <dgm:pt modelId="{E268B2FA-9F56-439C-9DE3-A7659AA1DBF1}" type="sibTrans" cxnId="{3DF22564-6CD5-454F-B660-6E479DAF81BD}">
      <dgm:prSet/>
      <dgm:spPr/>
      <dgm:t>
        <a:bodyPr/>
        <a:lstStyle/>
        <a:p>
          <a:endParaRPr lang="de-DE"/>
        </a:p>
      </dgm:t>
    </dgm:pt>
    <dgm:pt modelId="{DFE7A289-3394-4137-9130-03938CEDDDF7}" type="asst">
      <dgm:prSet phldrT="[Text]" custT="1"/>
      <dgm:spPr/>
      <dgm:t>
        <a:bodyPr/>
        <a:lstStyle/>
        <a:p>
          <a:r>
            <a:rPr lang="de-DE" sz="1600" dirty="0">
              <a:solidFill>
                <a:srgbClr val="555555"/>
              </a:solidFill>
            </a:rPr>
            <a:t>Gefahr durch Brand</a:t>
          </a:r>
        </a:p>
      </dgm:t>
    </dgm:pt>
    <dgm:pt modelId="{AB2D5E6C-AC8E-4F54-9829-9F6BDD74E5D2}" type="parTrans" cxnId="{87223A75-5F35-43E0-9499-F383532EF5EF}">
      <dgm:prSet/>
      <dgm:spPr/>
      <dgm:t>
        <a:bodyPr/>
        <a:lstStyle/>
        <a:p>
          <a:endParaRPr lang="de-DE"/>
        </a:p>
      </dgm:t>
    </dgm:pt>
    <dgm:pt modelId="{D28D0707-2D21-4E47-A497-37FD97E25BC5}" type="sibTrans" cxnId="{87223A75-5F35-43E0-9499-F383532EF5EF}">
      <dgm:prSet/>
      <dgm:spPr/>
      <dgm:t>
        <a:bodyPr/>
        <a:lstStyle/>
        <a:p>
          <a:endParaRPr lang="de-DE"/>
        </a:p>
      </dgm:t>
    </dgm:pt>
    <dgm:pt modelId="{7BB88DE8-553C-46BF-81DE-CA49E55F934E}" type="asst">
      <dgm:prSet phldrT="[Text]" custT="1"/>
      <dgm:spPr/>
      <dgm:t>
        <a:bodyPr/>
        <a:lstStyle/>
        <a:p>
          <a:r>
            <a:rPr lang="de-DE" sz="1600" dirty="0">
              <a:solidFill>
                <a:srgbClr val="555555"/>
              </a:solidFill>
            </a:rPr>
            <a:t>Gefahr durch höher gelegene Arbeitsplätze</a:t>
          </a:r>
        </a:p>
      </dgm:t>
    </dgm:pt>
    <dgm:pt modelId="{146B02DA-B608-4B33-8BB6-40216C76394A}" type="parTrans" cxnId="{98889FEE-3021-4FE6-A26E-CC4399758C30}">
      <dgm:prSet/>
      <dgm:spPr/>
      <dgm:t>
        <a:bodyPr/>
        <a:lstStyle/>
        <a:p>
          <a:endParaRPr lang="de-DE"/>
        </a:p>
      </dgm:t>
    </dgm:pt>
    <dgm:pt modelId="{B39FFD10-68A7-466C-A1F5-8E92E8A84F6A}" type="sibTrans" cxnId="{98889FEE-3021-4FE6-A26E-CC4399758C30}">
      <dgm:prSet/>
      <dgm:spPr/>
      <dgm:t>
        <a:bodyPr/>
        <a:lstStyle/>
        <a:p>
          <a:endParaRPr lang="de-DE"/>
        </a:p>
      </dgm:t>
    </dgm:pt>
    <dgm:pt modelId="{4618D023-4EAC-4A6A-B5D7-C56E9771EEB7}" type="asst">
      <dgm:prSet phldrT="[Text]" custT="1"/>
      <dgm:spPr/>
      <dgm:t>
        <a:bodyPr/>
        <a:lstStyle/>
        <a:p>
          <a:r>
            <a:rPr lang="de-DE" sz="1600" dirty="0">
              <a:solidFill>
                <a:srgbClr val="555555"/>
              </a:solidFill>
            </a:rPr>
            <a:t>Maßnahmen zum Brandschutz</a:t>
          </a:r>
        </a:p>
      </dgm:t>
    </dgm:pt>
    <dgm:pt modelId="{6BED5C6B-AEEF-48FA-8232-454330F5BECC}" type="parTrans" cxnId="{CB814F50-EFEB-4A73-B4DB-08583DB4F845}">
      <dgm:prSet/>
      <dgm:spPr/>
      <dgm:t>
        <a:bodyPr/>
        <a:lstStyle/>
        <a:p>
          <a:endParaRPr lang="de-DE"/>
        </a:p>
      </dgm:t>
    </dgm:pt>
    <dgm:pt modelId="{58E1F6E9-4247-4193-9983-5DACE5B680BF}" type="sibTrans" cxnId="{CB814F50-EFEB-4A73-B4DB-08583DB4F845}">
      <dgm:prSet/>
      <dgm:spPr/>
      <dgm:t>
        <a:bodyPr/>
        <a:lstStyle/>
        <a:p>
          <a:endParaRPr lang="de-DE"/>
        </a:p>
      </dgm:t>
    </dgm:pt>
    <dgm:pt modelId="{291B5C69-8778-4D80-9006-18043F0C0E4B}" type="asst">
      <dgm:prSet phldrT="[Text]" custT="1"/>
      <dgm:spPr/>
      <dgm:t>
        <a:bodyPr/>
        <a:lstStyle/>
        <a:p>
          <a:r>
            <a:rPr lang="de-DE" sz="1600" dirty="0">
              <a:solidFill>
                <a:srgbClr val="555555"/>
              </a:solidFill>
            </a:rPr>
            <a:t>Maßnahmen zur Absturzsicherung</a:t>
          </a:r>
        </a:p>
      </dgm:t>
    </dgm:pt>
    <dgm:pt modelId="{1EBB637A-4473-4E6F-8F4D-B0281A67615E}" type="parTrans" cxnId="{7B2B52FD-7591-4291-968D-581046E59588}">
      <dgm:prSet/>
      <dgm:spPr/>
      <dgm:t>
        <a:bodyPr/>
        <a:lstStyle/>
        <a:p>
          <a:endParaRPr lang="de-DE"/>
        </a:p>
      </dgm:t>
    </dgm:pt>
    <dgm:pt modelId="{29A2C09B-53EA-4977-8D83-2C63816E809C}" type="sibTrans" cxnId="{7B2B52FD-7591-4291-968D-581046E59588}">
      <dgm:prSet/>
      <dgm:spPr/>
      <dgm:t>
        <a:bodyPr/>
        <a:lstStyle/>
        <a:p>
          <a:endParaRPr lang="de-DE"/>
        </a:p>
      </dgm:t>
    </dgm:pt>
    <dgm:pt modelId="{4FA55122-B4E4-4399-A0C9-E1A599C78B2E}" type="asst">
      <dgm:prSet phldrT="[Text]" custT="1"/>
      <dgm:spPr>
        <a:gradFill rotWithShape="0">
          <a:gsLst>
            <a:gs pos="0">
              <a:srgbClr val="C00000"/>
            </a:gs>
            <a:gs pos="80000">
              <a:srgbClr val="C00000"/>
            </a:gs>
            <a:gs pos="20800">
              <a:srgbClr val="C03C40"/>
            </a:gs>
            <a:gs pos="100000">
              <a:srgbClr val="FF0000"/>
            </a:gs>
          </a:gsLst>
        </a:gradFill>
      </dgm:spPr>
      <dgm:t>
        <a:bodyPr/>
        <a:lstStyle/>
        <a:p>
          <a:r>
            <a:rPr lang="de-DE" sz="1600" dirty="0">
              <a:solidFill>
                <a:schemeClr val="bg1"/>
              </a:solidFill>
            </a:rPr>
            <a:t>Maßnahmen zur elektrischen Sicherheit</a:t>
          </a:r>
        </a:p>
      </dgm:t>
    </dgm:pt>
    <dgm:pt modelId="{4F232D18-1760-4F7C-9F8A-4219EA89FFDE}" type="sibTrans" cxnId="{595AAFA4-14AE-4CE3-BB1E-DA0931299879}">
      <dgm:prSet/>
      <dgm:spPr/>
      <dgm:t>
        <a:bodyPr/>
        <a:lstStyle/>
        <a:p>
          <a:endParaRPr lang="de-DE"/>
        </a:p>
      </dgm:t>
    </dgm:pt>
    <dgm:pt modelId="{CA5B1586-9FFB-42B4-AF04-487F8DDD45E3}" type="parTrans" cxnId="{595AAFA4-14AE-4CE3-BB1E-DA0931299879}">
      <dgm:prSet/>
      <dgm:spPr/>
      <dgm:t>
        <a:bodyPr/>
        <a:lstStyle/>
        <a:p>
          <a:endParaRPr lang="de-DE"/>
        </a:p>
      </dgm:t>
    </dgm:pt>
    <dgm:pt modelId="{8DC8777D-287B-4167-A1FE-6A913BA069AF}" type="pres">
      <dgm:prSet presAssocID="{F776B112-BD5C-497F-8E66-C97DABDB8F87}" presName="Name0" presStyleCnt="0">
        <dgm:presLayoutVars>
          <dgm:chPref val="1"/>
          <dgm:dir/>
          <dgm:animOne val="branch"/>
          <dgm:animLvl val="lvl"/>
          <dgm:resizeHandles/>
        </dgm:presLayoutVars>
      </dgm:prSet>
      <dgm:spPr/>
    </dgm:pt>
    <dgm:pt modelId="{385A5060-AAA7-4094-A192-B9D3A517B1E1}" type="pres">
      <dgm:prSet presAssocID="{7E6B7D6A-23B0-4A9D-9F18-DC7BCC895781}" presName="vertOne" presStyleCnt="0"/>
      <dgm:spPr/>
    </dgm:pt>
    <dgm:pt modelId="{29E08B90-201A-46B4-8BF5-F505F942D654}" type="pres">
      <dgm:prSet presAssocID="{7E6B7D6A-23B0-4A9D-9F18-DC7BCC895781}" presName="txOne" presStyleLbl="node0" presStyleIdx="0" presStyleCnt="1">
        <dgm:presLayoutVars>
          <dgm:chPref val="3"/>
        </dgm:presLayoutVars>
      </dgm:prSet>
      <dgm:spPr/>
    </dgm:pt>
    <dgm:pt modelId="{725FC8A2-3469-4E00-B0FD-A08153D95E48}" type="pres">
      <dgm:prSet presAssocID="{7E6B7D6A-23B0-4A9D-9F18-DC7BCC895781}" presName="parTransOne" presStyleCnt="0"/>
      <dgm:spPr/>
    </dgm:pt>
    <dgm:pt modelId="{66453807-E63D-496F-B178-290497A33CC4}" type="pres">
      <dgm:prSet presAssocID="{7E6B7D6A-23B0-4A9D-9F18-DC7BCC895781}" presName="horzOne" presStyleCnt="0"/>
      <dgm:spPr/>
    </dgm:pt>
    <dgm:pt modelId="{830C2D63-1C04-4185-BB7E-F7EDC8609AED}" type="pres">
      <dgm:prSet presAssocID="{EA918EEB-2FB7-4D9D-A767-744A7F985771}" presName="vertTwo" presStyleCnt="0"/>
      <dgm:spPr/>
    </dgm:pt>
    <dgm:pt modelId="{0BA8F787-46F2-4A8E-B72B-572F7569EAE4}" type="pres">
      <dgm:prSet presAssocID="{EA918EEB-2FB7-4D9D-A767-744A7F985771}" presName="txTwo" presStyleLbl="asst1" presStyleIdx="0" presStyleCnt="8">
        <dgm:presLayoutVars>
          <dgm:chPref val="3"/>
        </dgm:presLayoutVars>
      </dgm:prSet>
      <dgm:spPr/>
    </dgm:pt>
    <dgm:pt modelId="{A7D48C65-50E2-4342-ADEC-53B0C57566BE}" type="pres">
      <dgm:prSet presAssocID="{EA918EEB-2FB7-4D9D-A767-744A7F985771}" presName="parTransTwo" presStyleCnt="0"/>
      <dgm:spPr/>
    </dgm:pt>
    <dgm:pt modelId="{E0C79415-BB9D-409B-A17B-6B7EDFA5E72E}" type="pres">
      <dgm:prSet presAssocID="{EA918EEB-2FB7-4D9D-A767-744A7F985771}" presName="horzTwo" presStyleCnt="0"/>
      <dgm:spPr/>
    </dgm:pt>
    <dgm:pt modelId="{89ECDC90-63C5-40D4-8856-78C7D332FC1A}" type="pres">
      <dgm:prSet presAssocID="{EC42AA53-5F1B-442C-B4D8-F3B800D6E80D}" presName="vertThree" presStyleCnt="0"/>
      <dgm:spPr/>
    </dgm:pt>
    <dgm:pt modelId="{AAA9864C-8B16-4571-9922-1BFBEC70DF2D}" type="pres">
      <dgm:prSet presAssocID="{EC42AA53-5F1B-442C-B4D8-F3B800D6E80D}" presName="txThree" presStyleLbl="asst1" presStyleIdx="1" presStyleCnt="8">
        <dgm:presLayoutVars>
          <dgm:chPref val="3"/>
        </dgm:presLayoutVars>
      </dgm:prSet>
      <dgm:spPr/>
    </dgm:pt>
    <dgm:pt modelId="{9986912D-FA87-47AA-89AB-8EAC1C1D913A}" type="pres">
      <dgm:prSet presAssocID="{EC42AA53-5F1B-442C-B4D8-F3B800D6E80D}" presName="horzThree" presStyleCnt="0"/>
      <dgm:spPr/>
    </dgm:pt>
    <dgm:pt modelId="{6C8E10DB-7E5B-4677-AD13-1F8443A24CB8}" type="pres">
      <dgm:prSet presAssocID="{093AA3A5-DC6A-4D91-92F2-DDA4BAA10C64}" presName="sibSpaceTwo" presStyleCnt="0"/>
      <dgm:spPr/>
    </dgm:pt>
    <dgm:pt modelId="{3E21416A-2DE7-47A8-8E86-967E23A35860}" type="pres">
      <dgm:prSet presAssocID="{30123113-9AD7-4D9B-AD76-B7ECF3212BE3}" presName="vertTwo" presStyleCnt="0"/>
      <dgm:spPr/>
    </dgm:pt>
    <dgm:pt modelId="{EED3B5FE-9BB9-4371-827C-CCF5C5D84232}" type="pres">
      <dgm:prSet presAssocID="{30123113-9AD7-4D9B-AD76-B7ECF3212BE3}" presName="txTwo" presStyleLbl="asst1" presStyleIdx="2" presStyleCnt="8">
        <dgm:presLayoutVars>
          <dgm:chPref val="3"/>
        </dgm:presLayoutVars>
      </dgm:prSet>
      <dgm:spPr/>
    </dgm:pt>
    <dgm:pt modelId="{B35BA310-238D-4F1F-ADCD-3CDE5BA44EB2}" type="pres">
      <dgm:prSet presAssocID="{30123113-9AD7-4D9B-AD76-B7ECF3212BE3}" presName="parTransTwo" presStyleCnt="0"/>
      <dgm:spPr/>
    </dgm:pt>
    <dgm:pt modelId="{A2703ED2-B8C8-4CA9-8027-624247E6C248}" type="pres">
      <dgm:prSet presAssocID="{30123113-9AD7-4D9B-AD76-B7ECF3212BE3}" presName="horzTwo" presStyleCnt="0"/>
      <dgm:spPr/>
    </dgm:pt>
    <dgm:pt modelId="{B9C7308E-7E4E-4D1C-BADB-0E8CFB05F1AC}" type="pres">
      <dgm:prSet presAssocID="{4FA55122-B4E4-4399-A0C9-E1A599C78B2E}" presName="vertThree" presStyleCnt="0"/>
      <dgm:spPr/>
    </dgm:pt>
    <dgm:pt modelId="{CE55D31C-2994-4B3C-9818-663511594D1F}" type="pres">
      <dgm:prSet presAssocID="{4FA55122-B4E4-4399-A0C9-E1A599C78B2E}" presName="txThree" presStyleLbl="asst1" presStyleIdx="3" presStyleCnt="8">
        <dgm:presLayoutVars>
          <dgm:chPref val="3"/>
        </dgm:presLayoutVars>
      </dgm:prSet>
      <dgm:spPr/>
    </dgm:pt>
    <dgm:pt modelId="{4AF5AC73-9937-4105-96A8-5AED097A4FD0}" type="pres">
      <dgm:prSet presAssocID="{4FA55122-B4E4-4399-A0C9-E1A599C78B2E}" presName="horzThree" presStyleCnt="0"/>
      <dgm:spPr/>
    </dgm:pt>
    <dgm:pt modelId="{6F002E5D-4196-4A17-8A49-FA1D9CE639D5}" type="pres">
      <dgm:prSet presAssocID="{36A5A5AD-84FE-4436-B0C9-33D2215B8AF5}" presName="sibSpaceTwo" presStyleCnt="0"/>
      <dgm:spPr/>
    </dgm:pt>
    <dgm:pt modelId="{21DDC879-5C4A-4200-B192-EFADB507A29C}" type="pres">
      <dgm:prSet presAssocID="{DFE7A289-3394-4137-9130-03938CEDDDF7}" presName="vertTwo" presStyleCnt="0"/>
      <dgm:spPr/>
    </dgm:pt>
    <dgm:pt modelId="{DF7427A8-F5BC-44FD-8DC5-4B5D4E634155}" type="pres">
      <dgm:prSet presAssocID="{DFE7A289-3394-4137-9130-03938CEDDDF7}" presName="txTwo" presStyleLbl="asst1" presStyleIdx="4" presStyleCnt="8">
        <dgm:presLayoutVars>
          <dgm:chPref val="3"/>
        </dgm:presLayoutVars>
      </dgm:prSet>
      <dgm:spPr/>
    </dgm:pt>
    <dgm:pt modelId="{A3CD779B-FD41-4117-B9FF-BF5E32CB31D9}" type="pres">
      <dgm:prSet presAssocID="{DFE7A289-3394-4137-9130-03938CEDDDF7}" presName="parTransTwo" presStyleCnt="0"/>
      <dgm:spPr/>
    </dgm:pt>
    <dgm:pt modelId="{EF3BF744-4C93-42E5-82A9-ECDD152C598E}" type="pres">
      <dgm:prSet presAssocID="{DFE7A289-3394-4137-9130-03938CEDDDF7}" presName="horzTwo" presStyleCnt="0"/>
      <dgm:spPr/>
    </dgm:pt>
    <dgm:pt modelId="{F2252CE6-15BB-4E64-8055-AADCCEE02F57}" type="pres">
      <dgm:prSet presAssocID="{4618D023-4EAC-4A6A-B5D7-C56E9771EEB7}" presName="vertThree" presStyleCnt="0"/>
      <dgm:spPr/>
    </dgm:pt>
    <dgm:pt modelId="{37B5A3DC-3AE5-4FEB-BF06-57CB72BB7AE3}" type="pres">
      <dgm:prSet presAssocID="{4618D023-4EAC-4A6A-B5D7-C56E9771EEB7}" presName="txThree" presStyleLbl="asst1" presStyleIdx="5" presStyleCnt="8">
        <dgm:presLayoutVars>
          <dgm:chPref val="3"/>
        </dgm:presLayoutVars>
      </dgm:prSet>
      <dgm:spPr/>
    </dgm:pt>
    <dgm:pt modelId="{E1AC12BE-ADCA-4F03-A824-715878148E59}" type="pres">
      <dgm:prSet presAssocID="{4618D023-4EAC-4A6A-B5D7-C56E9771EEB7}" presName="horzThree" presStyleCnt="0"/>
      <dgm:spPr/>
    </dgm:pt>
    <dgm:pt modelId="{3BFE5786-4769-471B-B9D5-87D2291DBAB2}" type="pres">
      <dgm:prSet presAssocID="{D28D0707-2D21-4E47-A497-37FD97E25BC5}" presName="sibSpaceTwo" presStyleCnt="0"/>
      <dgm:spPr/>
    </dgm:pt>
    <dgm:pt modelId="{A1E3997A-8EBA-4425-B45F-AF84FFDE86BC}" type="pres">
      <dgm:prSet presAssocID="{7BB88DE8-553C-46BF-81DE-CA49E55F934E}" presName="vertTwo" presStyleCnt="0"/>
      <dgm:spPr/>
    </dgm:pt>
    <dgm:pt modelId="{6821F1C8-538B-475C-9129-A1D5F488FDB4}" type="pres">
      <dgm:prSet presAssocID="{7BB88DE8-553C-46BF-81DE-CA49E55F934E}" presName="txTwo" presStyleLbl="asst1" presStyleIdx="6" presStyleCnt="8">
        <dgm:presLayoutVars>
          <dgm:chPref val="3"/>
        </dgm:presLayoutVars>
      </dgm:prSet>
      <dgm:spPr/>
    </dgm:pt>
    <dgm:pt modelId="{3F60C5A2-71BC-4364-BC1B-F990D6F78629}" type="pres">
      <dgm:prSet presAssocID="{7BB88DE8-553C-46BF-81DE-CA49E55F934E}" presName="parTransTwo" presStyleCnt="0"/>
      <dgm:spPr/>
    </dgm:pt>
    <dgm:pt modelId="{FF62828E-23D8-4F1F-9274-1A35ACF63A46}" type="pres">
      <dgm:prSet presAssocID="{7BB88DE8-553C-46BF-81DE-CA49E55F934E}" presName="horzTwo" presStyleCnt="0"/>
      <dgm:spPr/>
    </dgm:pt>
    <dgm:pt modelId="{CC65C1CA-0B1E-479C-8F7A-49490FEA355D}" type="pres">
      <dgm:prSet presAssocID="{291B5C69-8778-4D80-9006-18043F0C0E4B}" presName="vertThree" presStyleCnt="0"/>
      <dgm:spPr/>
    </dgm:pt>
    <dgm:pt modelId="{A9E92CD8-5E45-412C-82CA-FB6D55BFF4A0}" type="pres">
      <dgm:prSet presAssocID="{291B5C69-8778-4D80-9006-18043F0C0E4B}" presName="txThree" presStyleLbl="asst1" presStyleIdx="7" presStyleCnt="8">
        <dgm:presLayoutVars>
          <dgm:chPref val="3"/>
        </dgm:presLayoutVars>
      </dgm:prSet>
      <dgm:spPr/>
    </dgm:pt>
    <dgm:pt modelId="{19AF3692-4B34-4C2F-9866-9407D63E5B2E}" type="pres">
      <dgm:prSet presAssocID="{291B5C69-8778-4D80-9006-18043F0C0E4B}" presName="horzThree" presStyleCnt="0"/>
      <dgm:spPr/>
    </dgm:pt>
  </dgm:ptLst>
  <dgm:cxnLst>
    <dgm:cxn modelId="{1288292C-B5A3-4B7F-9D4E-D58DC9D64E64}" srcId="{7E6B7D6A-23B0-4A9D-9F18-DC7BCC895781}" destId="{30123113-9AD7-4D9B-AD76-B7ECF3212BE3}" srcOrd="1" destOrd="0" parTransId="{424C5167-1A68-4221-AFFD-83C007A32B30}" sibTransId="{36A5A5AD-84FE-4436-B0C9-33D2215B8AF5}"/>
    <dgm:cxn modelId="{F3BF2739-C311-48B5-9E87-649C5F9573B5}" type="presOf" srcId="{EA918EEB-2FB7-4D9D-A767-744A7F985771}" destId="{0BA8F787-46F2-4A8E-B72B-572F7569EAE4}" srcOrd="0" destOrd="0" presId="urn:microsoft.com/office/officeart/2005/8/layout/hierarchy4"/>
    <dgm:cxn modelId="{B0C7715E-AD6A-4227-AC44-CD55A1E9B4A8}" type="presOf" srcId="{7BB88DE8-553C-46BF-81DE-CA49E55F934E}" destId="{6821F1C8-538B-475C-9129-A1D5F488FDB4}" srcOrd="0" destOrd="0" presId="urn:microsoft.com/office/officeart/2005/8/layout/hierarchy4"/>
    <dgm:cxn modelId="{8FDCCD63-052D-4BB0-A675-F892F8A7CC03}" type="presOf" srcId="{DFE7A289-3394-4137-9130-03938CEDDDF7}" destId="{DF7427A8-F5BC-44FD-8DC5-4B5D4E634155}" srcOrd="0" destOrd="0" presId="urn:microsoft.com/office/officeart/2005/8/layout/hierarchy4"/>
    <dgm:cxn modelId="{3DF22564-6CD5-454F-B660-6E479DAF81BD}" srcId="{EA918EEB-2FB7-4D9D-A767-744A7F985771}" destId="{EC42AA53-5F1B-442C-B4D8-F3B800D6E80D}" srcOrd="0" destOrd="0" parTransId="{CCE93E8A-BA89-47CC-8159-9F920C570F67}" sibTransId="{E268B2FA-9F56-439C-9DE3-A7659AA1DBF1}"/>
    <dgm:cxn modelId="{E3FFF148-A85B-40DC-B137-3790683C7FCE}" type="presOf" srcId="{4FA55122-B4E4-4399-A0C9-E1A599C78B2E}" destId="{CE55D31C-2994-4B3C-9818-663511594D1F}" srcOrd="0" destOrd="0" presId="urn:microsoft.com/office/officeart/2005/8/layout/hierarchy4"/>
    <dgm:cxn modelId="{CB814F50-EFEB-4A73-B4DB-08583DB4F845}" srcId="{DFE7A289-3394-4137-9130-03938CEDDDF7}" destId="{4618D023-4EAC-4A6A-B5D7-C56E9771EEB7}" srcOrd="0" destOrd="0" parTransId="{6BED5C6B-AEEF-48FA-8232-454330F5BECC}" sibTransId="{58E1F6E9-4247-4193-9983-5DACE5B680BF}"/>
    <dgm:cxn modelId="{D5517770-1844-44CD-9AB2-8BACBFB52B02}" type="presOf" srcId="{F776B112-BD5C-497F-8E66-C97DABDB8F87}" destId="{8DC8777D-287B-4167-A1FE-6A913BA069AF}" srcOrd="0" destOrd="0" presId="urn:microsoft.com/office/officeart/2005/8/layout/hierarchy4"/>
    <dgm:cxn modelId="{87223A75-5F35-43E0-9499-F383532EF5EF}" srcId="{7E6B7D6A-23B0-4A9D-9F18-DC7BCC895781}" destId="{DFE7A289-3394-4137-9130-03938CEDDDF7}" srcOrd="2" destOrd="0" parTransId="{AB2D5E6C-AC8E-4F54-9829-9F6BDD74E5D2}" sibTransId="{D28D0707-2D21-4E47-A497-37FD97E25BC5}"/>
    <dgm:cxn modelId="{FE2A1A79-1BDE-4AF1-8CAA-2320867B827E}" type="presOf" srcId="{EC42AA53-5F1B-442C-B4D8-F3B800D6E80D}" destId="{AAA9864C-8B16-4571-9922-1BFBEC70DF2D}" srcOrd="0" destOrd="0" presId="urn:microsoft.com/office/officeart/2005/8/layout/hierarchy4"/>
    <dgm:cxn modelId="{2F6C5397-33A4-4266-937A-1878C3D4A7BC}" srcId="{7E6B7D6A-23B0-4A9D-9F18-DC7BCC895781}" destId="{EA918EEB-2FB7-4D9D-A767-744A7F985771}" srcOrd="0" destOrd="0" parTransId="{F27E6FF8-71D9-4645-A102-F532539193E4}" sibTransId="{093AA3A5-DC6A-4D91-92F2-DDA4BAA10C64}"/>
    <dgm:cxn modelId="{595AAFA4-14AE-4CE3-BB1E-DA0931299879}" srcId="{30123113-9AD7-4D9B-AD76-B7ECF3212BE3}" destId="{4FA55122-B4E4-4399-A0C9-E1A599C78B2E}" srcOrd="0" destOrd="0" parTransId="{CA5B1586-9FFB-42B4-AF04-487F8DDD45E3}" sibTransId="{4F232D18-1760-4F7C-9F8A-4219EA89FFDE}"/>
    <dgm:cxn modelId="{CF8DB8BA-9BFE-4A39-8935-B73387E14EA0}" type="presOf" srcId="{291B5C69-8778-4D80-9006-18043F0C0E4B}" destId="{A9E92CD8-5E45-412C-82CA-FB6D55BFF4A0}" srcOrd="0" destOrd="0" presId="urn:microsoft.com/office/officeart/2005/8/layout/hierarchy4"/>
    <dgm:cxn modelId="{EAA772BF-4C2B-421F-9730-9AE937933CB5}" type="presOf" srcId="{4618D023-4EAC-4A6A-B5D7-C56E9771EEB7}" destId="{37B5A3DC-3AE5-4FEB-BF06-57CB72BB7AE3}" srcOrd="0" destOrd="0" presId="urn:microsoft.com/office/officeart/2005/8/layout/hierarchy4"/>
    <dgm:cxn modelId="{FADCFCE1-017C-46DC-9200-5A82714DA5A4}" type="presOf" srcId="{30123113-9AD7-4D9B-AD76-B7ECF3212BE3}" destId="{EED3B5FE-9BB9-4371-827C-CCF5C5D84232}" srcOrd="0" destOrd="0" presId="urn:microsoft.com/office/officeart/2005/8/layout/hierarchy4"/>
    <dgm:cxn modelId="{98889FEE-3021-4FE6-A26E-CC4399758C30}" srcId="{7E6B7D6A-23B0-4A9D-9F18-DC7BCC895781}" destId="{7BB88DE8-553C-46BF-81DE-CA49E55F934E}" srcOrd="3" destOrd="0" parTransId="{146B02DA-B608-4B33-8BB6-40216C76394A}" sibTransId="{B39FFD10-68A7-466C-A1F5-8E92E8A84F6A}"/>
    <dgm:cxn modelId="{F41E2EF2-B25E-4462-98C3-4C09B1BAE9E7}" srcId="{F776B112-BD5C-497F-8E66-C97DABDB8F87}" destId="{7E6B7D6A-23B0-4A9D-9F18-DC7BCC895781}" srcOrd="0" destOrd="0" parTransId="{A8C962BE-DD7F-4527-98D3-42016E7E8DE8}" sibTransId="{30013612-0A48-408E-A09F-D78E32442287}"/>
    <dgm:cxn modelId="{30D24FF7-6521-4037-A9FE-768D3A50F6EB}" type="presOf" srcId="{7E6B7D6A-23B0-4A9D-9F18-DC7BCC895781}" destId="{29E08B90-201A-46B4-8BF5-F505F942D654}" srcOrd="0" destOrd="0" presId="urn:microsoft.com/office/officeart/2005/8/layout/hierarchy4"/>
    <dgm:cxn modelId="{7B2B52FD-7591-4291-968D-581046E59588}" srcId="{7BB88DE8-553C-46BF-81DE-CA49E55F934E}" destId="{291B5C69-8778-4D80-9006-18043F0C0E4B}" srcOrd="0" destOrd="0" parTransId="{1EBB637A-4473-4E6F-8F4D-B0281A67615E}" sibTransId="{29A2C09B-53EA-4977-8D83-2C63816E809C}"/>
    <dgm:cxn modelId="{C95BC400-9AAC-4E97-9F63-F4C873354206}" type="presParOf" srcId="{8DC8777D-287B-4167-A1FE-6A913BA069AF}" destId="{385A5060-AAA7-4094-A192-B9D3A517B1E1}" srcOrd="0" destOrd="0" presId="urn:microsoft.com/office/officeart/2005/8/layout/hierarchy4"/>
    <dgm:cxn modelId="{9C8DCCD4-1481-41ED-B6E6-62255E5AA4DF}" type="presParOf" srcId="{385A5060-AAA7-4094-A192-B9D3A517B1E1}" destId="{29E08B90-201A-46B4-8BF5-F505F942D654}" srcOrd="0" destOrd="0" presId="urn:microsoft.com/office/officeart/2005/8/layout/hierarchy4"/>
    <dgm:cxn modelId="{CBF3656B-1599-4107-91FC-662F0FD9CD9A}" type="presParOf" srcId="{385A5060-AAA7-4094-A192-B9D3A517B1E1}" destId="{725FC8A2-3469-4E00-B0FD-A08153D95E48}" srcOrd="1" destOrd="0" presId="urn:microsoft.com/office/officeart/2005/8/layout/hierarchy4"/>
    <dgm:cxn modelId="{E68ACC71-D4BC-43B5-AA1F-A9A66FA293E6}" type="presParOf" srcId="{385A5060-AAA7-4094-A192-B9D3A517B1E1}" destId="{66453807-E63D-496F-B178-290497A33CC4}" srcOrd="2" destOrd="0" presId="urn:microsoft.com/office/officeart/2005/8/layout/hierarchy4"/>
    <dgm:cxn modelId="{AD7C38C7-6C85-4AC3-949A-76CF679F60E7}" type="presParOf" srcId="{66453807-E63D-496F-B178-290497A33CC4}" destId="{830C2D63-1C04-4185-BB7E-F7EDC8609AED}" srcOrd="0" destOrd="0" presId="urn:microsoft.com/office/officeart/2005/8/layout/hierarchy4"/>
    <dgm:cxn modelId="{C9286CB1-A0C3-449B-B885-6E14859D26D1}" type="presParOf" srcId="{830C2D63-1C04-4185-BB7E-F7EDC8609AED}" destId="{0BA8F787-46F2-4A8E-B72B-572F7569EAE4}" srcOrd="0" destOrd="0" presId="urn:microsoft.com/office/officeart/2005/8/layout/hierarchy4"/>
    <dgm:cxn modelId="{C7792751-4901-4009-A9DD-1B3C7536C0A3}" type="presParOf" srcId="{830C2D63-1C04-4185-BB7E-F7EDC8609AED}" destId="{A7D48C65-50E2-4342-ADEC-53B0C57566BE}" srcOrd="1" destOrd="0" presId="urn:microsoft.com/office/officeart/2005/8/layout/hierarchy4"/>
    <dgm:cxn modelId="{23310FEF-3510-4CE5-A3FF-0F3CCCD3A77F}" type="presParOf" srcId="{830C2D63-1C04-4185-BB7E-F7EDC8609AED}" destId="{E0C79415-BB9D-409B-A17B-6B7EDFA5E72E}" srcOrd="2" destOrd="0" presId="urn:microsoft.com/office/officeart/2005/8/layout/hierarchy4"/>
    <dgm:cxn modelId="{7E470365-7653-476E-B956-A525060365E4}" type="presParOf" srcId="{E0C79415-BB9D-409B-A17B-6B7EDFA5E72E}" destId="{89ECDC90-63C5-40D4-8856-78C7D332FC1A}" srcOrd="0" destOrd="0" presId="urn:microsoft.com/office/officeart/2005/8/layout/hierarchy4"/>
    <dgm:cxn modelId="{4A001527-CC46-4732-B475-77B7BE01C8AB}" type="presParOf" srcId="{89ECDC90-63C5-40D4-8856-78C7D332FC1A}" destId="{AAA9864C-8B16-4571-9922-1BFBEC70DF2D}" srcOrd="0" destOrd="0" presId="urn:microsoft.com/office/officeart/2005/8/layout/hierarchy4"/>
    <dgm:cxn modelId="{97730787-CF6C-44E9-98C7-84533704F7DE}" type="presParOf" srcId="{89ECDC90-63C5-40D4-8856-78C7D332FC1A}" destId="{9986912D-FA87-47AA-89AB-8EAC1C1D913A}" srcOrd="1" destOrd="0" presId="urn:microsoft.com/office/officeart/2005/8/layout/hierarchy4"/>
    <dgm:cxn modelId="{A2362200-6025-4657-8D23-E564874A410E}" type="presParOf" srcId="{66453807-E63D-496F-B178-290497A33CC4}" destId="{6C8E10DB-7E5B-4677-AD13-1F8443A24CB8}" srcOrd="1" destOrd="0" presId="urn:microsoft.com/office/officeart/2005/8/layout/hierarchy4"/>
    <dgm:cxn modelId="{1002FABF-6A66-4F71-958A-666688B27801}" type="presParOf" srcId="{66453807-E63D-496F-B178-290497A33CC4}" destId="{3E21416A-2DE7-47A8-8E86-967E23A35860}" srcOrd="2" destOrd="0" presId="urn:microsoft.com/office/officeart/2005/8/layout/hierarchy4"/>
    <dgm:cxn modelId="{0707D5F0-3E18-4FF6-AFD8-92FD9769CD43}" type="presParOf" srcId="{3E21416A-2DE7-47A8-8E86-967E23A35860}" destId="{EED3B5FE-9BB9-4371-827C-CCF5C5D84232}" srcOrd="0" destOrd="0" presId="urn:microsoft.com/office/officeart/2005/8/layout/hierarchy4"/>
    <dgm:cxn modelId="{F3C5D99C-2019-499F-87B6-231C6CD22F32}" type="presParOf" srcId="{3E21416A-2DE7-47A8-8E86-967E23A35860}" destId="{B35BA310-238D-4F1F-ADCD-3CDE5BA44EB2}" srcOrd="1" destOrd="0" presId="urn:microsoft.com/office/officeart/2005/8/layout/hierarchy4"/>
    <dgm:cxn modelId="{10593585-986D-4366-A4AB-C8880CBACF47}" type="presParOf" srcId="{3E21416A-2DE7-47A8-8E86-967E23A35860}" destId="{A2703ED2-B8C8-4CA9-8027-624247E6C248}" srcOrd="2" destOrd="0" presId="urn:microsoft.com/office/officeart/2005/8/layout/hierarchy4"/>
    <dgm:cxn modelId="{14753746-5EA2-4CAD-A525-77A62023AFCF}" type="presParOf" srcId="{A2703ED2-B8C8-4CA9-8027-624247E6C248}" destId="{B9C7308E-7E4E-4D1C-BADB-0E8CFB05F1AC}" srcOrd="0" destOrd="0" presId="urn:microsoft.com/office/officeart/2005/8/layout/hierarchy4"/>
    <dgm:cxn modelId="{354082D1-D349-4D84-80BF-3D97FC464D0C}" type="presParOf" srcId="{B9C7308E-7E4E-4D1C-BADB-0E8CFB05F1AC}" destId="{CE55D31C-2994-4B3C-9818-663511594D1F}" srcOrd="0" destOrd="0" presId="urn:microsoft.com/office/officeart/2005/8/layout/hierarchy4"/>
    <dgm:cxn modelId="{EF57DB0C-70F4-4769-A370-A3D35C2A38AC}" type="presParOf" srcId="{B9C7308E-7E4E-4D1C-BADB-0E8CFB05F1AC}" destId="{4AF5AC73-9937-4105-96A8-5AED097A4FD0}" srcOrd="1" destOrd="0" presId="urn:microsoft.com/office/officeart/2005/8/layout/hierarchy4"/>
    <dgm:cxn modelId="{35148937-CEBB-48C3-950E-9C5A566AFCF8}" type="presParOf" srcId="{66453807-E63D-496F-B178-290497A33CC4}" destId="{6F002E5D-4196-4A17-8A49-FA1D9CE639D5}" srcOrd="3" destOrd="0" presId="urn:microsoft.com/office/officeart/2005/8/layout/hierarchy4"/>
    <dgm:cxn modelId="{7138E69D-0C79-4211-A276-0E5E17CC3BB8}" type="presParOf" srcId="{66453807-E63D-496F-B178-290497A33CC4}" destId="{21DDC879-5C4A-4200-B192-EFADB507A29C}" srcOrd="4" destOrd="0" presId="urn:microsoft.com/office/officeart/2005/8/layout/hierarchy4"/>
    <dgm:cxn modelId="{BBAD87FF-FA5F-4F70-A54D-CA890B830E69}" type="presParOf" srcId="{21DDC879-5C4A-4200-B192-EFADB507A29C}" destId="{DF7427A8-F5BC-44FD-8DC5-4B5D4E634155}" srcOrd="0" destOrd="0" presId="urn:microsoft.com/office/officeart/2005/8/layout/hierarchy4"/>
    <dgm:cxn modelId="{32F2F188-FF7D-4A98-8ACB-B43A038FCDB2}" type="presParOf" srcId="{21DDC879-5C4A-4200-B192-EFADB507A29C}" destId="{A3CD779B-FD41-4117-B9FF-BF5E32CB31D9}" srcOrd="1" destOrd="0" presId="urn:microsoft.com/office/officeart/2005/8/layout/hierarchy4"/>
    <dgm:cxn modelId="{F5CFE66B-AE75-4B35-A905-6A5049AD5EDB}" type="presParOf" srcId="{21DDC879-5C4A-4200-B192-EFADB507A29C}" destId="{EF3BF744-4C93-42E5-82A9-ECDD152C598E}" srcOrd="2" destOrd="0" presId="urn:microsoft.com/office/officeart/2005/8/layout/hierarchy4"/>
    <dgm:cxn modelId="{5E88011D-FAE0-4733-A0BA-1CF6BD3E0F94}" type="presParOf" srcId="{EF3BF744-4C93-42E5-82A9-ECDD152C598E}" destId="{F2252CE6-15BB-4E64-8055-AADCCEE02F57}" srcOrd="0" destOrd="0" presId="urn:microsoft.com/office/officeart/2005/8/layout/hierarchy4"/>
    <dgm:cxn modelId="{8E0D45ED-9C78-4386-95B6-C780D3EDEF52}" type="presParOf" srcId="{F2252CE6-15BB-4E64-8055-AADCCEE02F57}" destId="{37B5A3DC-3AE5-4FEB-BF06-57CB72BB7AE3}" srcOrd="0" destOrd="0" presId="urn:microsoft.com/office/officeart/2005/8/layout/hierarchy4"/>
    <dgm:cxn modelId="{355B9726-D425-49C8-A3D9-D73A059A7F7A}" type="presParOf" srcId="{F2252CE6-15BB-4E64-8055-AADCCEE02F57}" destId="{E1AC12BE-ADCA-4F03-A824-715878148E59}" srcOrd="1" destOrd="0" presId="urn:microsoft.com/office/officeart/2005/8/layout/hierarchy4"/>
    <dgm:cxn modelId="{0E2E32B4-7FD9-412E-91BE-1956C3432B69}" type="presParOf" srcId="{66453807-E63D-496F-B178-290497A33CC4}" destId="{3BFE5786-4769-471B-B9D5-87D2291DBAB2}" srcOrd="5" destOrd="0" presId="urn:microsoft.com/office/officeart/2005/8/layout/hierarchy4"/>
    <dgm:cxn modelId="{FD82B7A9-AAED-4325-AED3-B30C0A346803}" type="presParOf" srcId="{66453807-E63D-496F-B178-290497A33CC4}" destId="{A1E3997A-8EBA-4425-B45F-AF84FFDE86BC}" srcOrd="6" destOrd="0" presId="urn:microsoft.com/office/officeart/2005/8/layout/hierarchy4"/>
    <dgm:cxn modelId="{FA916F94-BCB5-4DF7-B0C3-204D8532D612}" type="presParOf" srcId="{A1E3997A-8EBA-4425-B45F-AF84FFDE86BC}" destId="{6821F1C8-538B-475C-9129-A1D5F488FDB4}" srcOrd="0" destOrd="0" presId="urn:microsoft.com/office/officeart/2005/8/layout/hierarchy4"/>
    <dgm:cxn modelId="{D6EE1D07-D80E-4B6E-84D1-CB4631E3D6DE}" type="presParOf" srcId="{A1E3997A-8EBA-4425-B45F-AF84FFDE86BC}" destId="{3F60C5A2-71BC-4364-BC1B-F990D6F78629}" srcOrd="1" destOrd="0" presId="urn:microsoft.com/office/officeart/2005/8/layout/hierarchy4"/>
    <dgm:cxn modelId="{4F8C0879-4ADB-4CAC-B3DB-DCCC3C46D3B1}" type="presParOf" srcId="{A1E3997A-8EBA-4425-B45F-AF84FFDE86BC}" destId="{FF62828E-23D8-4F1F-9274-1A35ACF63A46}" srcOrd="2" destOrd="0" presId="urn:microsoft.com/office/officeart/2005/8/layout/hierarchy4"/>
    <dgm:cxn modelId="{E0E71BFC-EDDC-4011-A78C-BA5FD79526BB}" type="presParOf" srcId="{FF62828E-23D8-4F1F-9274-1A35ACF63A46}" destId="{CC65C1CA-0B1E-479C-8F7A-49490FEA355D}" srcOrd="0" destOrd="0" presId="urn:microsoft.com/office/officeart/2005/8/layout/hierarchy4"/>
    <dgm:cxn modelId="{541E6584-95DF-455C-9845-E246AFDAF20C}" type="presParOf" srcId="{CC65C1CA-0B1E-479C-8F7A-49490FEA355D}" destId="{A9E92CD8-5E45-412C-82CA-FB6D55BFF4A0}" srcOrd="0" destOrd="0" presId="urn:microsoft.com/office/officeart/2005/8/layout/hierarchy4"/>
    <dgm:cxn modelId="{EDA8742F-3778-440C-9D98-826E8D49EB1B}" type="presParOf" srcId="{CC65C1CA-0B1E-479C-8F7A-49490FEA355D}" destId="{19AF3692-4B34-4C2F-9866-9407D63E5B2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43B86-F8F5-4D0F-9256-4F630E1D4C4D}" type="doc">
      <dgm:prSet loTypeId="urn:microsoft.com/office/officeart/2005/8/layout/cycle8" loCatId="cycle" qsTypeId="urn:microsoft.com/office/officeart/2005/8/quickstyle/simple1" qsCatId="simple" csTypeId="urn:microsoft.com/office/officeart/2005/8/colors/accent1_2" csCatId="accent1" phldr="1"/>
      <dgm:spPr/>
    </dgm:pt>
    <dgm:pt modelId="{32708B10-2850-4147-AD78-4DBF51B5526A}">
      <dgm:prSet phldrT="[Text]" custT="1"/>
      <dgm:spPr>
        <a:xfrm>
          <a:off x="1917971" y="316102"/>
          <a:ext cx="4476017" cy="4476017"/>
        </a:xfrm>
        <a:prstGeom prst="pie">
          <a:avLst>
            <a:gd name="adj1" fmla="val 16200000"/>
            <a:gd name="adj2" fmla="val 19800000"/>
          </a:avLst>
        </a:prstGeom>
        <a:solidFill>
          <a:srgbClr val="2FA3EE">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de-DE" sz="1100" dirty="0">
              <a:solidFill>
                <a:sysClr val="window" lastClr="FFFFFF"/>
              </a:solidFill>
              <a:latin typeface="Tw Cen MT" panose="020B0602020104020603"/>
              <a:ea typeface="+mn-ea"/>
              <a:cs typeface="+mn-cs"/>
            </a:rPr>
            <a:t>Gefährdungs-beurteilung</a:t>
          </a:r>
        </a:p>
      </dgm:t>
    </dgm:pt>
    <dgm:pt modelId="{49A659CF-3366-43A6-87C4-E56B879E659D}" type="parTrans" cxnId="{34F149A9-DB2E-4B7D-9038-ED8218E71F76}">
      <dgm:prSet/>
      <dgm:spPr/>
      <dgm:t>
        <a:bodyPr/>
        <a:lstStyle/>
        <a:p>
          <a:endParaRPr lang="de-DE" sz="1100"/>
        </a:p>
      </dgm:t>
    </dgm:pt>
    <dgm:pt modelId="{33DD58C0-D348-4B59-AEE4-769BE98EB387}" type="sibTrans" cxnId="{34F149A9-DB2E-4B7D-9038-ED8218E71F76}">
      <dgm:prSet/>
      <dgm:spPr/>
      <dgm:t>
        <a:bodyPr/>
        <a:lstStyle/>
        <a:p>
          <a:endParaRPr lang="de-DE" sz="1100"/>
        </a:p>
      </dgm:t>
    </dgm:pt>
    <dgm:pt modelId="{EFD3704F-84BB-47AA-A46B-6DC70C6F2D22}">
      <dgm:prSet phldrT="[Text]" custT="1">
        <dgm:style>
          <a:lnRef idx="0">
            <a:schemeClr val="accent4"/>
          </a:lnRef>
          <a:fillRef idx="3">
            <a:schemeClr val="accent4"/>
          </a:fillRef>
          <a:effectRef idx="3">
            <a:schemeClr val="accent4"/>
          </a:effectRef>
          <a:fontRef idx="minor">
            <a:schemeClr val="lt1"/>
          </a:fontRef>
        </dgm:style>
      </dgm:prSet>
      <dgm:spPr>
        <a:xfrm>
          <a:off x="1971257" y="408287"/>
          <a:ext cx="4476017" cy="4476017"/>
        </a:xfrm>
        <a:prstGeom prst="pie">
          <a:avLst>
            <a:gd name="adj1" fmla="val 19800000"/>
            <a:gd name="adj2" fmla="val 18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gm:spPr>
      <dgm:t>
        <a:bodyPr/>
        <a:lstStyle/>
        <a:p>
          <a:r>
            <a:rPr lang="de-DE" sz="1100" dirty="0">
              <a:solidFill>
                <a:sysClr val="window" lastClr="FFFFFF"/>
              </a:solidFill>
              <a:latin typeface="Tw Cen MT" panose="020B0602020104020603"/>
              <a:ea typeface="+mn-ea"/>
              <a:cs typeface="+mn-cs"/>
            </a:rPr>
            <a:t>Technisch</a:t>
          </a:r>
        </a:p>
      </dgm:t>
    </dgm:pt>
    <dgm:pt modelId="{272F445F-CC35-4A0F-9CA5-98B0759F889D}" type="parTrans" cxnId="{B8B8B63D-CC0E-44F5-9931-08A3EEA76E38}">
      <dgm:prSet/>
      <dgm:spPr/>
      <dgm:t>
        <a:bodyPr/>
        <a:lstStyle/>
        <a:p>
          <a:endParaRPr lang="de-DE" sz="1100"/>
        </a:p>
      </dgm:t>
    </dgm:pt>
    <dgm:pt modelId="{390C1F4C-DB5F-49DA-8B93-1F879080F318}" type="sibTrans" cxnId="{B8B8B63D-CC0E-44F5-9931-08A3EEA76E38}">
      <dgm:prSet/>
      <dgm:spPr/>
      <dgm:t>
        <a:bodyPr/>
        <a:lstStyle/>
        <a:p>
          <a:endParaRPr lang="de-DE" sz="1100"/>
        </a:p>
      </dgm:t>
    </dgm:pt>
    <dgm:pt modelId="{3C9BE5BA-3947-4708-8913-4C531C875B03}">
      <dgm:prSet phldrT="[Text]" custT="1">
        <dgm:style>
          <a:lnRef idx="0">
            <a:schemeClr val="accent4"/>
          </a:lnRef>
          <a:fillRef idx="3">
            <a:schemeClr val="accent4"/>
          </a:fillRef>
          <a:effectRef idx="3">
            <a:schemeClr val="accent4"/>
          </a:effectRef>
          <a:fontRef idx="minor">
            <a:schemeClr val="lt1"/>
          </a:fontRef>
        </dgm:style>
      </dgm:prSet>
      <dgm:spPr>
        <a:xfrm>
          <a:off x="1917971" y="500472"/>
          <a:ext cx="4476017" cy="4476017"/>
        </a:xfrm>
        <a:prstGeom prst="pie">
          <a:avLst>
            <a:gd name="adj1" fmla="val 1800000"/>
            <a:gd name="adj2" fmla="val 54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gm:spPr>
      <dgm:t>
        <a:bodyPr anchor="ctr"/>
        <a:lstStyle/>
        <a:p>
          <a:pPr algn="ctr">
            <a:spcAft>
              <a:spcPts val="0"/>
            </a:spcAft>
          </a:pPr>
          <a:r>
            <a:rPr lang="de-DE" sz="1050" dirty="0">
              <a:solidFill>
                <a:sysClr val="window" lastClr="FFFFFF"/>
              </a:solidFill>
              <a:latin typeface="Tw Cen MT" panose="020B0602020104020603"/>
              <a:ea typeface="+mn-ea"/>
              <a:cs typeface="+mn-cs"/>
            </a:rPr>
            <a:t>Organisatorisch</a:t>
          </a:r>
        </a:p>
      </dgm:t>
    </dgm:pt>
    <dgm:pt modelId="{C0B6DBEC-7B66-4F2A-BAE7-B11547B40204}" type="parTrans" cxnId="{4263F355-4D33-4073-9377-C83B0B6959CF}">
      <dgm:prSet/>
      <dgm:spPr/>
      <dgm:t>
        <a:bodyPr/>
        <a:lstStyle/>
        <a:p>
          <a:endParaRPr lang="de-DE" sz="1100"/>
        </a:p>
      </dgm:t>
    </dgm:pt>
    <dgm:pt modelId="{814CAC5B-78F1-4511-8496-7796FC04791A}" type="sibTrans" cxnId="{4263F355-4D33-4073-9377-C83B0B6959CF}">
      <dgm:prSet/>
      <dgm:spPr/>
      <dgm:t>
        <a:bodyPr/>
        <a:lstStyle/>
        <a:p>
          <a:endParaRPr lang="de-DE" sz="1100"/>
        </a:p>
      </dgm:t>
    </dgm:pt>
    <dgm:pt modelId="{2F7975BA-8510-4095-B2C1-7A4508131603}">
      <dgm:prSet phldrT="[Text]" custT="1">
        <dgm:style>
          <a:lnRef idx="0">
            <a:schemeClr val="accent3"/>
          </a:lnRef>
          <a:fillRef idx="3">
            <a:schemeClr val="accent3"/>
          </a:fillRef>
          <a:effectRef idx="3">
            <a:schemeClr val="accent3"/>
          </a:effectRef>
          <a:fontRef idx="minor">
            <a:schemeClr val="lt1"/>
          </a:fontRef>
        </dgm:style>
      </dgm:prSet>
      <dgm:spPr>
        <a:xfrm>
          <a:off x="1811399" y="316102"/>
          <a:ext cx="4476017" cy="4476017"/>
        </a:xfrm>
        <a:prstGeom prst="pie">
          <a:avLst>
            <a:gd name="adj1" fmla="val 12600000"/>
            <a:gd name="adj2" fmla="val 16200000"/>
          </a:avLst>
        </a:prstGeom>
        <a:gradFill rotWithShape="1">
          <a:gsLst>
            <a:gs pos="0">
              <a:srgbClr val="86C157">
                <a:tint val="94000"/>
                <a:satMod val="100000"/>
                <a:lumMod val="108000"/>
              </a:srgbClr>
            </a:gs>
            <a:gs pos="50000">
              <a:srgbClr val="86C157">
                <a:tint val="98000"/>
                <a:shade val="100000"/>
                <a:satMod val="100000"/>
                <a:lumMod val="100000"/>
              </a:srgbClr>
            </a:gs>
            <a:gs pos="100000">
              <a:srgbClr val="86C157">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gm:spPr>
      <dgm:t>
        <a:bodyPr/>
        <a:lstStyle/>
        <a:p>
          <a:r>
            <a:rPr lang="de-DE" sz="1100" dirty="0">
              <a:solidFill>
                <a:sysClr val="window" lastClr="FFFFFF"/>
              </a:solidFill>
              <a:latin typeface="Tw Cen MT" panose="020B0602020104020603"/>
              <a:ea typeface="+mn-ea"/>
              <a:cs typeface="+mn-cs"/>
            </a:rPr>
            <a:t>Wirksamkeit prüfen</a:t>
          </a:r>
        </a:p>
      </dgm:t>
    </dgm:pt>
    <dgm:pt modelId="{B490FF9E-B85F-42BD-80C7-1BDAB6D721A2}" type="parTrans" cxnId="{E3F2A0CD-D9DC-4C46-BE8B-64AC8A0BB594}">
      <dgm:prSet/>
      <dgm:spPr/>
      <dgm:t>
        <a:bodyPr/>
        <a:lstStyle/>
        <a:p>
          <a:endParaRPr lang="de-DE" sz="1100"/>
        </a:p>
      </dgm:t>
    </dgm:pt>
    <dgm:pt modelId="{4955E3EA-1C8C-4486-BA59-63CBF436242C}" type="sibTrans" cxnId="{E3F2A0CD-D9DC-4C46-BE8B-64AC8A0BB594}">
      <dgm:prSet/>
      <dgm:spPr/>
      <dgm:t>
        <a:bodyPr/>
        <a:lstStyle/>
        <a:p>
          <a:endParaRPr lang="de-DE" sz="1100"/>
        </a:p>
      </dgm:t>
    </dgm:pt>
    <dgm:pt modelId="{74E64A2C-8FF0-4870-89C3-C863D38638AF}">
      <dgm:prSet phldrT="[Text]" custT="1">
        <dgm:style>
          <a:lnRef idx="0">
            <a:schemeClr val="accent4"/>
          </a:lnRef>
          <a:fillRef idx="3">
            <a:schemeClr val="accent4"/>
          </a:fillRef>
          <a:effectRef idx="3">
            <a:schemeClr val="accent4"/>
          </a:effectRef>
          <a:fontRef idx="minor">
            <a:schemeClr val="lt1"/>
          </a:fontRef>
        </dgm:style>
      </dgm:prSet>
      <dgm:spPr>
        <a:xfrm>
          <a:off x="1811399" y="500472"/>
          <a:ext cx="4476017" cy="4476017"/>
        </a:xfrm>
        <a:prstGeom prst="pie">
          <a:avLst>
            <a:gd name="adj1" fmla="val 5400000"/>
            <a:gd name="adj2" fmla="val 90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gm:spPr>
      <dgm:t>
        <a:bodyPr/>
        <a:lstStyle/>
        <a:p>
          <a:r>
            <a:rPr lang="de-DE" sz="1100" dirty="0">
              <a:solidFill>
                <a:sysClr val="window" lastClr="FFFFFF"/>
              </a:solidFill>
              <a:latin typeface="Tw Cen MT" panose="020B0602020104020603"/>
              <a:ea typeface="+mn-ea"/>
              <a:cs typeface="+mn-cs"/>
            </a:rPr>
            <a:t>Personen-bezogen</a:t>
          </a:r>
        </a:p>
      </dgm:t>
    </dgm:pt>
    <dgm:pt modelId="{AB8F0FD1-CE29-477F-9537-E3B63BB9A56B}" type="parTrans" cxnId="{38B44D61-EB4F-4489-9606-03BBE834FD82}">
      <dgm:prSet/>
      <dgm:spPr/>
      <dgm:t>
        <a:bodyPr/>
        <a:lstStyle/>
        <a:p>
          <a:endParaRPr lang="de-DE" sz="1100"/>
        </a:p>
      </dgm:t>
    </dgm:pt>
    <dgm:pt modelId="{5733890E-611F-4A61-8024-011EE6CCECFB}" type="sibTrans" cxnId="{38B44D61-EB4F-4489-9606-03BBE834FD82}">
      <dgm:prSet/>
      <dgm:spPr/>
      <dgm:t>
        <a:bodyPr/>
        <a:lstStyle/>
        <a:p>
          <a:endParaRPr lang="de-DE" sz="1100"/>
        </a:p>
      </dgm:t>
    </dgm:pt>
    <dgm:pt modelId="{E7730F0A-23E4-4AD6-A36A-243D984F6BA3}">
      <dgm:prSet phldrT="[Text]" custT="1">
        <dgm:style>
          <a:lnRef idx="0">
            <a:schemeClr val="accent5"/>
          </a:lnRef>
          <a:fillRef idx="3">
            <a:schemeClr val="accent5"/>
          </a:fillRef>
          <a:effectRef idx="3">
            <a:schemeClr val="accent5"/>
          </a:effectRef>
          <a:fontRef idx="minor">
            <a:schemeClr val="lt1"/>
          </a:fontRef>
        </dgm:style>
      </dgm:prSet>
      <dgm:spPr>
        <a:xfrm>
          <a:off x="1758113" y="408287"/>
          <a:ext cx="4476017" cy="4476017"/>
        </a:xfrm>
        <a:prstGeom prst="pie">
          <a:avLst>
            <a:gd name="adj1" fmla="val 9000000"/>
            <a:gd name="adj2" fmla="val 12600000"/>
          </a:avLst>
        </a:prstGeom>
        <a:gradFill rotWithShape="1">
          <a:gsLst>
            <a:gs pos="0">
              <a:srgbClr val="CE6633">
                <a:tint val="94000"/>
                <a:satMod val="100000"/>
                <a:lumMod val="108000"/>
              </a:srgbClr>
            </a:gs>
            <a:gs pos="50000">
              <a:srgbClr val="CE6633">
                <a:tint val="98000"/>
                <a:shade val="100000"/>
                <a:satMod val="100000"/>
                <a:lumMod val="100000"/>
              </a:srgbClr>
            </a:gs>
            <a:gs pos="100000">
              <a:srgbClr val="CE6633">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gm:spPr>
      <dgm:t>
        <a:bodyPr/>
        <a:lstStyle/>
        <a:p>
          <a:r>
            <a:rPr lang="de-DE" sz="1100" dirty="0">
              <a:solidFill>
                <a:sysClr val="window" lastClr="FFFFFF"/>
              </a:solidFill>
              <a:latin typeface="Tw Cen MT" panose="020B0602020104020603"/>
              <a:ea typeface="+mn-ea"/>
              <a:cs typeface="+mn-cs"/>
            </a:rPr>
            <a:t>Unterweisung</a:t>
          </a:r>
        </a:p>
      </dgm:t>
    </dgm:pt>
    <dgm:pt modelId="{07012A46-ACF0-422A-A1EB-ABF5027A7ECF}" type="parTrans" cxnId="{A5ED0C89-AA13-457A-9C47-BA943FB32BC8}">
      <dgm:prSet/>
      <dgm:spPr/>
      <dgm:t>
        <a:bodyPr/>
        <a:lstStyle/>
        <a:p>
          <a:endParaRPr lang="de-DE" sz="1100"/>
        </a:p>
      </dgm:t>
    </dgm:pt>
    <dgm:pt modelId="{9ED3D76A-B211-44D9-8D26-94BF399DDF5D}" type="sibTrans" cxnId="{A5ED0C89-AA13-457A-9C47-BA943FB32BC8}">
      <dgm:prSet/>
      <dgm:spPr/>
      <dgm:t>
        <a:bodyPr/>
        <a:lstStyle/>
        <a:p>
          <a:endParaRPr lang="de-DE" sz="1100"/>
        </a:p>
      </dgm:t>
    </dgm:pt>
    <dgm:pt modelId="{9E20A6E0-9562-4807-B80E-ED2F61E75E8B}" type="pres">
      <dgm:prSet presAssocID="{E6243B86-F8F5-4D0F-9256-4F630E1D4C4D}" presName="compositeShape" presStyleCnt="0">
        <dgm:presLayoutVars>
          <dgm:chMax val="7"/>
          <dgm:dir/>
          <dgm:resizeHandles val="exact"/>
        </dgm:presLayoutVars>
      </dgm:prSet>
      <dgm:spPr/>
    </dgm:pt>
    <dgm:pt modelId="{8B87213B-325A-458A-995E-577E4A7A4B19}" type="pres">
      <dgm:prSet presAssocID="{E6243B86-F8F5-4D0F-9256-4F630E1D4C4D}" presName="wedge1" presStyleLbl="node1" presStyleIdx="0" presStyleCnt="6" custScaleX="111607" custScaleY="110387"/>
      <dgm:spPr/>
    </dgm:pt>
    <dgm:pt modelId="{5AD6E9BE-0343-47E1-A025-3400C4FDD084}" type="pres">
      <dgm:prSet presAssocID="{E6243B86-F8F5-4D0F-9256-4F630E1D4C4D}" presName="dummy1a" presStyleCnt="0"/>
      <dgm:spPr/>
    </dgm:pt>
    <dgm:pt modelId="{89E9AAD0-8976-4AA9-8419-47E415EFF389}" type="pres">
      <dgm:prSet presAssocID="{E6243B86-F8F5-4D0F-9256-4F630E1D4C4D}" presName="dummy1b" presStyleCnt="0"/>
      <dgm:spPr/>
    </dgm:pt>
    <dgm:pt modelId="{BB322561-29DA-4FB4-B463-8E121D8693D3}" type="pres">
      <dgm:prSet presAssocID="{E6243B86-F8F5-4D0F-9256-4F630E1D4C4D}" presName="wedge1Tx" presStyleLbl="node1" presStyleIdx="0" presStyleCnt="6">
        <dgm:presLayoutVars>
          <dgm:chMax val="0"/>
          <dgm:chPref val="0"/>
          <dgm:bulletEnabled val="1"/>
        </dgm:presLayoutVars>
      </dgm:prSet>
      <dgm:spPr/>
    </dgm:pt>
    <dgm:pt modelId="{82B5C4C6-BD8D-4AE1-AFDA-5D3576681AF5}" type="pres">
      <dgm:prSet presAssocID="{E6243B86-F8F5-4D0F-9256-4F630E1D4C4D}" presName="wedge2" presStyleLbl="node1" presStyleIdx="1" presStyleCnt="6" custScaleX="110565" custScaleY="104698"/>
      <dgm:spPr/>
    </dgm:pt>
    <dgm:pt modelId="{877E3847-59A0-4F72-BEE2-0796956E9E42}" type="pres">
      <dgm:prSet presAssocID="{E6243B86-F8F5-4D0F-9256-4F630E1D4C4D}" presName="dummy2a" presStyleCnt="0"/>
      <dgm:spPr/>
    </dgm:pt>
    <dgm:pt modelId="{87FC74A4-4AA4-44D2-8F86-BB6CE91F0BA4}" type="pres">
      <dgm:prSet presAssocID="{E6243B86-F8F5-4D0F-9256-4F630E1D4C4D}" presName="dummy2b" presStyleCnt="0"/>
      <dgm:spPr/>
    </dgm:pt>
    <dgm:pt modelId="{E24BDA6B-725C-4C8D-AD4E-0EC9F681E686}" type="pres">
      <dgm:prSet presAssocID="{E6243B86-F8F5-4D0F-9256-4F630E1D4C4D}" presName="wedge2Tx" presStyleLbl="node1" presStyleIdx="1" presStyleCnt="6">
        <dgm:presLayoutVars>
          <dgm:chMax val="0"/>
          <dgm:chPref val="0"/>
          <dgm:bulletEnabled val="1"/>
        </dgm:presLayoutVars>
      </dgm:prSet>
      <dgm:spPr/>
    </dgm:pt>
    <dgm:pt modelId="{AC1781B4-409F-4F4F-9DAB-0FD87138486A}" type="pres">
      <dgm:prSet presAssocID="{E6243B86-F8F5-4D0F-9256-4F630E1D4C4D}" presName="wedge3" presStyleLbl="node1" presStyleIdx="2" presStyleCnt="6" custScaleX="124368" custScaleY="108364" custLinFactNeighborX="-2725" custLinFactNeighborY="-2327"/>
      <dgm:spPr/>
    </dgm:pt>
    <dgm:pt modelId="{E5961584-A8D4-4B9C-A61B-036D0F3AFA03}" type="pres">
      <dgm:prSet presAssocID="{E6243B86-F8F5-4D0F-9256-4F630E1D4C4D}" presName="dummy3a" presStyleCnt="0"/>
      <dgm:spPr/>
    </dgm:pt>
    <dgm:pt modelId="{2F213BFE-5ADE-435E-8FF2-42223018BCC1}" type="pres">
      <dgm:prSet presAssocID="{E6243B86-F8F5-4D0F-9256-4F630E1D4C4D}" presName="dummy3b" presStyleCnt="0"/>
      <dgm:spPr/>
    </dgm:pt>
    <dgm:pt modelId="{4B1F45D6-F219-485E-82F3-7F4FBF591ADD}" type="pres">
      <dgm:prSet presAssocID="{E6243B86-F8F5-4D0F-9256-4F630E1D4C4D}" presName="wedge3Tx" presStyleLbl="node1" presStyleIdx="2" presStyleCnt="6">
        <dgm:presLayoutVars>
          <dgm:chMax val="0"/>
          <dgm:chPref val="0"/>
          <dgm:bulletEnabled val="1"/>
        </dgm:presLayoutVars>
      </dgm:prSet>
      <dgm:spPr/>
    </dgm:pt>
    <dgm:pt modelId="{BFDC499A-B1AE-4004-B1F1-3409B88B7215}" type="pres">
      <dgm:prSet presAssocID="{E6243B86-F8F5-4D0F-9256-4F630E1D4C4D}" presName="wedge4" presStyleLbl="node1" presStyleIdx="3" presStyleCnt="6" custScaleX="110565" custScaleY="104698" custLinFactNeighborX="-1191" custLinFactNeighborY="-1356"/>
      <dgm:spPr/>
    </dgm:pt>
    <dgm:pt modelId="{FDDEFDBE-9A56-43D3-8EFE-A18DD719CD51}" type="pres">
      <dgm:prSet presAssocID="{E6243B86-F8F5-4D0F-9256-4F630E1D4C4D}" presName="dummy4a" presStyleCnt="0"/>
      <dgm:spPr/>
    </dgm:pt>
    <dgm:pt modelId="{3F6B19AB-F101-4826-92BB-0D1F2A052831}" type="pres">
      <dgm:prSet presAssocID="{E6243B86-F8F5-4D0F-9256-4F630E1D4C4D}" presName="dummy4b" presStyleCnt="0"/>
      <dgm:spPr/>
    </dgm:pt>
    <dgm:pt modelId="{B5848E24-514A-44E2-82F2-6443BFE1E024}" type="pres">
      <dgm:prSet presAssocID="{E6243B86-F8F5-4D0F-9256-4F630E1D4C4D}" presName="wedge4Tx" presStyleLbl="node1" presStyleIdx="3" presStyleCnt="6">
        <dgm:presLayoutVars>
          <dgm:chMax val="0"/>
          <dgm:chPref val="0"/>
          <dgm:bulletEnabled val="1"/>
        </dgm:presLayoutVars>
      </dgm:prSet>
      <dgm:spPr/>
    </dgm:pt>
    <dgm:pt modelId="{1A897733-8CB6-4EAC-828B-9BD98E9A2328}" type="pres">
      <dgm:prSet presAssocID="{E6243B86-F8F5-4D0F-9256-4F630E1D4C4D}" presName="wedge5" presStyleLbl="node1" presStyleIdx="4" presStyleCnt="6" custScaleX="110565" custScaleY="104698" custLinFactNeighborX="0" custLinFactNeighborY="-1157"/>
      <dgm:spPr/>
    </dgm:pt>
    <dgm:pt modelId="{86B52C05-9219-44FD-97AF-79CE3C1B10AA}" type="pres">
      <dgm:prSet presAssocID="{E6243B86-F8F5-4D0F-9256-4F630E1D4C4D}" presName="dummy5a" presStyleCnt="0"/>
      <dgm:spPr/>
    </dgm:pt>
    <dgm:pt modelId="{17167249-3A8A-4E6A-A218-AB6F5CAE752D}" type="pres">
      <dgm:prSet presAssocID="{E6243B86-F8F5-4D0F-9256-4F630E1D4C4D}" presName="dummy5b" presStyleCnt="0"/>
      <dgm:spPr/>
    </dgm:pt>
    <dgm:pt modelId="{66EEE92B-C4E9-45EA-B132-E5C666C6A55B}" type="pres">
      <dgm:prSet presAssocID="{E6243B86-F8F5-4D0F-9256-4F630E1D4C4D}" presName="wedge5Tx" presStyleLbl="node1" presStyleIdx="4" presStyleCnt="6">
        <dgm:presLayoutVars>
          <dgm:chMax val="0"/>
          <dgm:chPref val="0"/>
          <dgm:bulletEnabled val="1"/>
        </dgm:presLayoutVars>
      </dgm:prSet>
      <dgm:spPr/>
    </dgm:pt>
    <dgm:pt modelId="{38777537-47F1-46C4-A91C-5E5CE125C346}" type="pres">
      <dgm:prSet presAssocID="{E6243B86-F8F5-4D0F-9256-4F630E1D4C4D}" presName="wedge6" presStyleLbl="node1" presStyleIdx="5" presStyleCnt="6" custScaleX="110565" custScaleY="104698"/>
      <dgm:spPr/>
    </dgm:pt>
    <dgm:pt modelId="{A12E5DA1-0D7E-453A-BDB0-F0AEBE34B758}" type="pres">
      <dgm:prSet presAssocID="{E6243B86-F8F5-4D0F-9256-4F630E1D4C4D}" presName="dummy6a" presStyleCnt="0"/>
      <dgm:spPr/>
    </dgm:pt>
    <dgm:pt modelId="{5220589C-D64F-4EF0-8563-538431B315E5}" type="pres">
      <dgm:prSet presAssocID="{E6243B86-F8F5-4D0F-9256-4F630E1D4C4D}" presName="dummy6b" presStyleCnt="0"/>
      <dgm:spPr/>
    </dgm:pt>
    <dgm:pt modelId="{A977DD0C-2C99-49CC-89E7-7592827F0DBC}" type="pres">
      <dgm:prSet presAssocID="{E6243B86-F8F5-4D0F-9256-4F630E1D4C4D}" presName="wedge6Tx" presStyleLbl="node1" presStyleIdx="5" presStyleCnt="6">
        <dgm:presLayoutVars>
          <dgm:chMax val="0"/>
          <dgm:chPref val="0"/>
          <dgm:bulletEnabled val="1"/>
        </dgm:presLayoutVars>
      </dgm:prSet>
      <dgm:spPr/>
    </dgm:pt>
    <dgm:pt modelId="{A6FD3475-C93E-4A4B-84B4-578CA1CD43D3}" type="pres">
      <dgm:prSet presAssocID="{33DD58C0-D348-4B59-AEE4-769BE98EB387}" presName="arrowWedge1" presStyleLbl="fgSibTrans2D1" presStyleIdx="0" presStyleCnt="6" custScaleX="112757" custScaleY="104750"/>
      <dgm:spPr>
        <a:xfrm>
          <a:off x="1640721" y="39015"/>
          <a:ext cx="5030190" cy="5030190"/>
        </a:xfrm>
        <a:prstGeom prst="circularArrow">
          <a:avLst>
            <a:gd name="adj1" fmla="val 5085"/>
            <a:gd name="adj2" fmla="val 327528"/>
            <a:gd name="adj3" fmla="val 19472472"/>
            <a:gd name="adj4" fmla="val 16200251"/>
            <a:gd name="adj5" fmla="val 5932"/>
          </a:avLst>
        </a:prstGeom>
        <a:solidFill>
          <a:srgbClr val="2FA3EE">
            <a:tint val="60000"/>
            <a:hueOff val="0"/>
            <a:satOff val="0"/>
            <a:lumOff val="0"/>
            <a:alphaOff val="0"/>
          </a:srgbClr>
        </a:solidFill>
        <a:ln>
          <a:noFill/>
        </a:ln>
        <a:effectLst/>
      </dgm:spPr>
    </dgm:pt>
    <dgm:pt modelId="{4BA7A12D-9DE8-4A48-9C57-D40DDDADF149}" type="pres">
      <dgm:prSet presAssocID="{390C1F4C-DB5F-49DA-8B93-1F879080F318}" presName="arrowWedge2" presStyleLbl="fgSibTrans2D1" presStyleIdx="1" presStyleCnt="6" custScaleX="108419" custScaleY="105537"/>
      <dgm:spPr>
        <a:xfrm>
          <a:off x="1694006" y="131200"/>
          <a:ext cx="5030190" cy="5030190"/>
        </a:xfrm>
        <a:prstGeom prst="circularArrow">
          <a:avLst>
            <a:gd name="adj1" fmla="val 5085"/>
            <a:gd name="adj2" fmla="val 327528"/>
            <a:gd name="adj3" fmla="val 1472472"/>
            <a:gd name="adj4" fmla="val 19800000"/>
            <a:gd name="adj5" fmla="val 5932"/>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gm:spPr>
    </dgm:pt>
    <dgm:pt modelId="{E50D15DD-1D39-47E4-8088-7B3B615C17D4}" type="pres">
      <dgm:prSet presAssocID="{814CAC5B-78F1-4511-8496-7796FC04791A}" presName="arrowWedge3" presStyleLbl="fgSibTrans2D1" presStyleIdx="2" presStyleCnt="6" custScaleX="115042" custScaleY="105532" custLinFactNeighborX="1309" custLinFactNeighborY="1681"/>
      <dgm:spPr>
        <a:xfrm>
          <a:off x="1640721" y="223385"/>
          <a:ext cx="5030190" cy="5030190"/>
        </a:xfrm>
        <a:prstGeom prst="circularArrow">
          <a:avLst>
            <a:gd name="adj1" fmla="val 5085"/>
            <a:gd name="adj2" fmla="val 327528"/>
            <a:gd name="adj3" fmla="val 5072221"/>
            <a:gd name="adj4" fmla="val 1800000"/>
            <a:gd name="adj5" fmla="val 5932"/>
          </a:avLst>
        </a:prstGeom>
        <a:solidFill>
          <a:srgbClr val="2FA3EE">
            <a:tint val="60000"/>
            <a:hueOff val="0"/>
            <a:satOff val="0"/>
            <a:lumOff val="0"/>
            <a:alphaOff val="0"/>
          </a:srgbClr>
        </a:solidFill>
        <a:ln>
          <a:noFill/>
        </a:ln>
        <a:effectLst/>
      </dgm:spPr>
    </dgm:pt>
    <dgm:pt modelId="{48653EE3-9A0C-4567-A538-5760BED8A72C}" type="pres">
      <dgm:prSet presAssocID="{5733890E-611F-4A61-8024-011EE6CCECFB}" presName="arrowWedge4" presStyleLbl="fgSibTrans2D1" presStyleIdx="3" presStyleCnt="6" custScaleX="108419" custScaleY="105537"/>
      <dgm:spPr>
        <a:xfrm>
          <a:off x="1534476" y="223385"/>
          <a:ext cx="5030190" cy="5030190"/>
        </a:xfrm>
        <a:prstGeom prst="circularArrow">
          <a:avLst>
            <a:gd name="adj1" fmla="val 5085"/>
            <a:gd name="adj2" fmla="val 327528"/>
            <a:gd name="adj3" fmla="val 8672472"/>
            <a:gd name="adj4" fmla="val 5400251"/>
            <a:gd name="adj5" fmla="val 5932"/>
          </a:avLst>
        </a:prstGeom>
        <a:solidFill>
          <a:srgbClr val="2FA3EE">
            <a:tint val="60000"/>
            <a:hueOff val="0"/>
            <a:satOff val="0"/>
            <a:lumOff val="0"/>
            <a:alphaOff val="0"/>
          </a:srgbClr>
        </a:solidFill>
        <a:ln>
          <a:noFill/>
        </a:ln>
        <a:effectLst/>
      </dgm:spPr>
    </dgm:pt>
    <dgm:pt modelId="{B7B31554-8D3A-406F-96DD-61E451C69B71}" type="pres">
      <dgm:prSet presAssocID="{9ED3D76A-B211-44D9-8D26-94BF399DDF5D}" presName="arrowWedge5" presStyleLbl="fgSibTrans2D1" presStyleIdx="4" presStyleCnt="6" custScaleX="108419" custScaleY="105537"/>
      <dgm:spPr>
        <a:xfrm>
          <a:off x="1481190" y="131200"/>
          <a:ext cx="5030190" cy="5030190"/>
        </a:xfrm>
        <a:prstGeom prst="circularArrow">
          <a:avLst>
            <a:gd name="adj1" fmla="val 5085"/>
            <a:gd name="adj2" fmla="val 327528"/>
            <a:gd name="adj3" fmla="val 12272472"/>
            <a:gd name="adj4" fmla="val 9000000"/>
            <a:gd name="adj5" fmla="val 5932"/>
          </a:avLst>
        </a:prstGeom>
        <a:solidFill>
          <a:srgbClr val="2FA3EE">
            <a:tint val="60000"/>
            <a:hueOff val="0"/>
            <a:satOff val="0"/>
            <a:lumOff val="0"/>
            <a:alphaOff val="0"/>
          </a:srgbClr>
        </a:solidFill>
        <a:ln>
          <a:noFill/>
        </a:ln>
        <a:effectLst/>
      </dgm:spPr>
    </dgm:pt>
    <dgm:pt modelId="{4AC68570-0506-4C99-B124-CE7204C5B2E5}" type="pres">
      <dgm:prSet presAssocID="{4955E3EA-1C8C-4486-BA59-63CBF436242C}" presName="arrowWedge6" presStyleLbl="fgSibTrans2D1" presStyleIdx="5" presStyleCnt="6" custScaleX="108419" custScaleY="105537"/>
      <dgm:spPr>
        <a:xfrm>
          <a:off x="1534476" y="39015"/>
          <a:ext cx="5030190" cy="5030190"/>
        </a:xfrm>
        <a:prstGeom prst="circularArrow">
          <a:avLst>
            <a:gd name="adj1" fmla="val 5085"/>
            <a:gd name="adj2" fmla="val 327528"/>
            <a:gd name="adj3" fmla="val 15872221"/>
            <a:gd name="adj4" fmla="val 12600000"/>
            <a:gd name="adj5" fmla="val 5932"/>
          </a:avLst>
        </a:prstGeom>
        <a:solidFill>
          <a:srgbClr val="2FA3EE">
            <a:tint val="60000"/>
            <a:hueOff val="0"/>
            <a:satOff val="0"/>
            <a:lumOff val="0"/>
            <a:alphaOff val="0"/>
          </a:srgbClr>
        </a:solidFill>
        <a:ln>
          <a:noFill/>
        </a:ln>
        <a:effectLst/>
      </dgm:spPr>
    </dgm:pt>
  </dgm:ptLst>
  <dgm:cxnLst>
    <dgm:cxn modelId="{E5E8AD0A-49FA-4507-9E30-F7D2AF4E31C8}" type="presOf" srcId="{32708B10-2850-4147-AD78-4DBF51B5526A}" destId="{BB322561-29DA-4FB4-B463-8E121D8693D3}" srcOrd="1" destOrd="0" presId="urn:microsoft.com/office/officeart/2005/8/layout/cycle8"/>
    <dgm:cxn modelId="{DB6D890F-CCA8-4676-BDEB-94D0DD7F4084}" type="presOf" srcId="{EFD3704F-84BB-47AA-A46B-6DC70C6F2D22}" destId="{82B5C4C6-BD8D-4AE1-AFDA-5D3576681AF5}" srcOrd="0" destOrd="0" presId="urn:microsoft.com/office/officeart/2005/8/layout/cycle8"/>
    <dgm:cxn modelId="{A8587A20-CE7C-489C-8433-E66980D4D08E}" type="presOf" srcId="{74E64A2C-8FF0-4870-89C3-C863D38638AF}" destId="{BFDC499A-B1AE-4004-B1F1-3409B88B7215}" srcOrd="0" destOrd="0" presId="urn:microsoft.com/office/officeart/2005/8/layout/cycle8"/>
    <dgm:cxn modelId="{B8B8B63D-CC0E-44F5-9931-08A3EEA76E38}" srcId="{E6243B86-F8F5-4D0F-9256-4F630E1D4C4D}" destId="{EFD3704F-84BB-47AA-A46B-6DC70C6F2D22}" srcOrd="1" destOrd="0" parTransId="{272F445F-CC35-4A0F-9CA5-98B0759F889D}" sibTransId="{390C1F4C-DB5F-49DA-8B93-1F879080F318}"/>
    <dgm:cxn modelId="{38B44D61-EB4F-4489-9606-03BBE834FD82}" srcId="{E6243B86-F8F5-4D0F-9256-4F630E1D4C4D}" destId="{74E64A2C-8FF0-4870-89C3-C863D38638AF}" srcOrd="3" destOrd="0" parTransId="{AB8F0FD1-CE29-477F-9537-E3B63BB9A56B}" sibTransId="{5733890E-611F-4A61-8024-011EE6CCECFB}"/>
    <dgm:cxn modelId="{94E54042-FFA3-44F7-9FC9-A7BE0A3CA082}" type="presOf" srcId="{EFD3704F-84BB-47AA-A46B-6DC70C6F2D22}" destId="{E24BDA6B-725C-4C8D-AD4E-0EC9F681E686}" srcOrd="1" destOrd="0" presId="urn:microsoft.com/office/officeart/2005/8/layout/cycle8"/>
    <dgm:cxn modelId="{4CD29C67-CBC9-4590-97AD-0E734B6A8044}" type="presOf" srcId="{E6243B86-F8F5-4D0F-9256-4F630E1D4C4D}" destId="{9E20A6E0-9562-4807-B80E-ED2F61E75E8B}" srcOrd="0" destOrd="0" presId="urn:microsoft.com/office/officeart/2005/8/layout/cycle8"/>
    <dgm:cxn modelId="{8161274D-9F0B-4BE6-937B-0B4B455F7DBC}" type="presOf" srcId="{E7730F0A-23E4-4AD6-A36A-243D984F6BA3}" destId="{1A897733-8CB6-4EAC-828B-9BD98E9A2328}" srcOrd="0" destOrd="0" presId="urn:microsoft.com/office/officeart/2005/8/layout/cycle8"/>
    <dgm:cxn modelId="{66258574-2C43-4BAA-A523-8609BF9A218D}" type="presOf" srcId="{2F7975BA-8510-4095-B2C1-7A4508131603}" destId="{38777537-47F1-46C4-A91C-5E5CE125C346}" srcOrd="0" destOrd="0" presId="urn:microsoft.com/office/officeart/2005/8/layout/cycle8"/>
    <dgm:cxn modelId="{4263F355-4D33-4073-9377-C83B0B6959CF}" srcId="{E6243B86-F8F5-4D0F-9256-4F630E1D4C4D}" destId="{3C9BE5BA-3947-4708-8913-4C531C875B03}" srcOrd="2" destOrd="0" parTransId="{C0B6DBEC-7B66-4F2A-BAE7-B11547B40204}" sibTransId="{814CAC5B-78F1-4511-8496-7796FC04791A}"/>
    <dgm:cxn modelId="{C37EF179-5DCA-477E-B9D3-058060973AE0}" type="presOf" srcId="{74E64A2C-8FF0-4870-89C3-C863D38638AF}" destId="{B5848E24-514A-44E2-82F2-6443BFE1E024}" srcOrd="1" destOrd="0" presId="urn:microsoft.com/office/officeart/2005/8/layout/cycle8"/>
    <dgm:cxn modelId="{A5ED0C89-AA13-457A-9C47-BA943FB32BC8}" srcId="{E6243B86-F8F5-4D0F-9256-4F630E1D4C4D}" destId="{E7730F0A-23E4-4AD6-A36A-243D984F6BA3}" srcOrd="4" destOrd="0" parTransId="{07012A46-ACF0-422A-A1EB-ABF5027A7ECF}" sibTransId="{9ED3D76A-B211-44D9-8D26-94BF399DDF5D}"/>
    <dgm:cxn modelId="{01E368A3-2F82-4B7F-8579-47F49780092C}" type="presOf" srcId="{2F7975BA-8510-4095-B2C1-7A4508131603}" destId="{A977DD0C-2C99-49CC-89E7-7592827F0DBC}" srcOrd="1" destOrd="0" presId="urn:microsoft.com/office/officeart/2005/8/layout/cycle8"/>
    <dgm:cxn modelId="{34F149A9-DB2E-4B7D-9038-ED8218E71F76}" srcId="{E6243B86-F8F5-4D0F-9256-4F630E1D4C4D}" destId="{32708B10-2850-4147-AD78-4DBF51B5526A}" srcOrd="0" destOrd="0" parTransId="{49A659CF-3366-43A6-87C4-E56B879E659D}" sibTransId="{33DD58C0-D348-4B59-AEE4-769BE98EB387}"/>
    <dgm:cxn modelId="{B5D134B2-AD78-457D-87D5-BD67C9DC136D}" type="presOf" srcId="{E7730F0A-23E4-4AD6-A36A-243D984F6BA3}" destId="{66EEE92B-C4E9-45EA-B132-E5C666C6A55B}" srcOrd="1" destOrd="0" presId="urn:microsoft.com/office/officeart/2005/8/layout/cycle8"/>
    <dgm:cxn modelId="{2A73D5B6-AA3A-48A8-A2A7-151CC2871BE2}" type="presOf" srcId="{32708B10-2850-4147-AD78-4DBF51B5526A}" destId="{8B87213B-325A-458A-995E-577E4A7A4B19}" srcOrd="0" destOrd="0" presId="urn:microsoft.com/office/officeart/2005/8/layout/cycle8"/>
    <dgm:cxn modelId="{38B601B8-B570-4F57-AF87-F2D059991DE7}" type="presOf" srcId="{3C9BE5BA-3947-4708-8913-4C531C875B03}" destId="{AC1781B4-409F-4F4F-9DAB-0FD87138486A}" srcOrd="0" destOrd="0" presId="urn:microsoft.com/office/officeart/2005/8/layout/cycle8"/>
    <dgm:cxn modelId="{E3F2A0CD-D9DC-4C46-BE8B-64AC8A0BB594}" srcId="{E6243B86-F8F5-4D0F-9256-4F630E1D4C4D}" destId="{2F7975BA-8510-4095-B2C1-7A4508131603}" srcOrd="5" destOrd="0" parTransId="{B490FF9E-B85F-42BD-80C7-1BDAB6D721A2}" sibTransId="{4955E3EA-1C8C-4486-BA59-63CBF436242C}"/>
    <dgm:cxn modelId="{EDA89FF6-2343-420E-9693-34499E9AF5E7}" type="presOf" srcId="{3C9BE5BA-3947-4708-8913-4C531C875B03}" destId="{4B1F45D6-F219-485E-82F3-7F4FBF591ADD}" srcOrd="1" destOrd="0" presId="urn:microsoft.com/office/officeart/2005/8/layout/cycle8"/>
    <dgm:cxn modelId="{ED3FBB77-645B-48CF-88A3-C449C67259DB}" type="presParOf" srcId="{9E20A6E0-9562-4807-B80E-ED2F61E75E8B}" destId="{8B87213B-325A-458A-995E-577E4A7A4B19}" srcOrd="0" destOrd="0" presId="urn:microsoft.com/office/officeart/2005/8/layout/cycle8"/>
    <dgm:cxn modelId="{2B50B94F-3C16-4A57-87F4-D2BA1D7C5E9B}" type="presParOf" srcId="{9E20A6E0-9562-4807-B80E-ED2F61E75E8B}" destId="{5AD6E9BE-0343-47E1-A025-3400C4FDD084}" srcOrd="1" destOrd="0" presId="urn:microsoft.com/office/officeart/2005/8/layout/cycle8"/>
    <dgm:cxn modelId="{8E44DE32-4BE2-481B-8916-8F0EC2F26EBD}" type="presParOf" srcId="{9E20A6E0-9562-4807-B80E-ED2F61E75E8B}" destId="{89E9AAD0-8976-4AA9-8419-47E415EFF389}" srcOrd="2" destOrd="0" presId="urn:microsoft.com/office/officeart/2005/8/layout/cycle8"/>
    <dgm:cxn modelId="{401204E4-05B2-468B-959A-A80A4146D9B7}" type="presParOf" srcId="{9E20A6E0-9562-4807-B80E-ED2F61E75E8B}" destId="{BB322561-29DA-4FB4-B463-8E121D8693D3}" srcOrd="3" destOrd="0" presId="urn:microsoft.com/office/officeart/2005/8/layout/cycle8"/>
    <dgm:cxn modelId="{9D21259A-6CF0-409E-BAA8-DB42BB5FDB9A}" type="presParOf" srcId="{9E20A6E0-9562-4807-B80E-ED2F61E75E8B}" destId="{82B5C4C6-BD8D-4AE1-AFDA-5D3576681AF5}" srcOrd="4" destOrd="0" presId="urn:microsoft.com/office/officeart/2005/8/layout/cycle8"/>
    <dgm:cxn modelId="{C459B266-8730-40B3-A70F-DEA793EF6E3C}" type="presParOf" srcId="{9E20A6E0-9562-4807-B80E-ED2F61E75E8B}" destId="{877E3847-59A0-4F72-BEE2-0796956E9E42}" srcOrd="5" destOrd="0" presId="urn:microsoft.com/office/officeart/2005/8/layout/cycle8"/>
    <dgm:cxn modelId="{3F0302F5-B225-4957-A765-0669BFDF3F1D}" type="presParOf" srcId="{9E20A6E0-9562-4807-B80E-ED2F61E75E8B}" destId="{87FC74A4-4AA4-44D2-8F86-BB6CE91F0BA4}" srcOrd="6" destOrd="0" presId="urn:microsoft.com/office/officeart/2005/8/layout/cycle8"/>
    <dgm:cxn modelId="{E3681633-AAEF-4A67-8836-C0735BB24EE4}" type="presParOf" srcId="{9E20A6E0-9562-4807-B80E-ED2F61E75E8B}" destId="{E24BDA6B-725C-4C8D-AD4E-0EC9F681E686}" srcOrd="7" destOrd="0" presId="urn:microsoft.com/office/officeart/2005/8/layout/cycle8"/>
    <dgm:cxn modelId="{C56EB13C-C088-4C92-A582-7C073CB7C290}" type="presParOf" srcId="{9E20A6E0-9562-4807-B80E-ED2F61E75E8B}" destId="{AC1781B4-409F-4F4F-9DAB-0FD87138486A}" srcOrd="8" destOrd="0" presId="urn:microsoft.com/office/officeart/2005/8/layout/cycle8"/>
    <dgm:cxn modelId="{C2A1E930-9507-45B6-9775-1037A21BBAA0}" type="presParOf" srcId="{9E20A6E0-9562-4807-B80E-ED2F61E75E8B}" destId="{E5961584-A8D4-4B9C-A61B-036D0F3AFA03}" srcOrd="9" destOrd="0" presId="urn:microsoft.com/office/officeart/2005/8/layout/cycle8"/>
    <dgm:cxn modelId="{8E81AF51-9042-4F1B-9D4E-ABBE88BE59F5}" type="presParOf" srcId="{9E20A6E0-9562-4807-B80E-ED2F61E75E8B}" destId="{2F213BFE-5ADE-435E-8FF2-42223018BCC1}" srcOrd="10" destOrd="0" presId="urn:microsoft.com/office/officeart/2005/8/layout/cycle8"/>
    <dgm:cxn modelId="{46F2314C-DEE0-49B7-A04F-47AB69251E50}" type="presParOf" srcId="{9E20A6E0-9562-4807-B80E-ED2F61E75E8B}" destId="{4B1F45D6-F219-485E-82F3-7F4FBF591ADD}" srcOrd="11" destOrd="0" presId="urn:microsoft.com/office/officeart/2005/8/layout/cycle8"/>
    <dgm:cxn modelId="{62F4B2F4-B9FC-40C5-8939-CA2E88A933CB}" type="presParOf" srcId="{9E20A6E0-9562-4807-B80E-ED2F61E75E8B}" destId="{BFDC499A-B1AE-4004-B1F1-3409B88B7215}" srcOrd="12" destOrd="0" presId="urn:microsoft.com/office/officeart/2005/8/layout/cycle8"/>
    <dgm:cxn modelId="{7787E4D7-24C8-4E3A-B600-D6DA362FB7DC}" type="presParOf" srcId="{9E20A6E0-9562-4807-B80E-ED2F61E75E8B}" destId="{FDDEFDBE-9A56-43D3-8EFE-A18DD719CD51}" srcOrd="13" destOrd="0" presId="urn:microsoft.com/office/officeart/2005/8/layout/cycle8"/>
    <dgm:cxn modelId="{7F4E234A-FF36-4FF2-AAFC-6B175F792EFE}" type="presParOf" srcId="{9E20A6E0-9562-4807-B80E-ED2F61E75E8B}" destId="{3F6B19AB-F101-4826-92BB-0D1F2A052831}" srcOrd="14" destOrd="0" presId="urn:microsoft.com/office/officeart/2005/8/layout/cycle8"/>
    <dgm:cxn modelId="{5B64B14C-A168-40DF-BEB4-A76F0A104687}" type="presParOf" srcId="{9E20A6E0-9562-4807-B80E-ED2F61E75E8B}" destId="{B5848E24-514A-44E2-82F2-6443BFE1E024}" srcOrd="15" destOrd="0" presId="urn:microsoft.com/office/officeart/2005/8/layout/cycle8"/>
    <dgm:cxn modelId="{5363C159-1EDD-485D-ADCF-0290995B17A0}" type="presParOf" srcId="{9E20A6E0-9562-4807-B80E-ED2F61E75E8B}" destId="{1A897733-8CB6-4EAC-828B-9BD98E9A2328}" srcOrd="16" destOrd="0" presId="urn:microsoft.com/office/officeart/2005/8/layout/cycle8"/>
    <dgm:cxn modelId="{03DA22D1-D014-49E9-91A2-541A7CAD9406}" type="presParOf" srcId="{9E20A6E0-9562-4807-B80E-ED2F61E75E8B}" destId="{86B52C05-9219-44FD-97AF-79CE3C1B10AA}" srcOrd="17" destOrd="0" presId="urn:microsoft.com/office/officeart/2005/8/layout/cycle8"/>
    <dgm:cxn modelId="{16C08351-EF28-4919-B5A4-81F0472313E4}" type="presParOf" srcId="{9E20A6E0-9562-4807-B80E-ED2F61E75E8B}" destId="{17167249-3A8A-4E6A-A218-AB6F5CAE752D}" srcOrd="18" destOrd="0" presId="urn:microsoft.com/office/officeart/2005/8/layout/cycle8"/>
    <dgm:cxn modelId="{3969A96B-6EC9-4A62-AB85-AA7E25099FC9}" type="presParOf" srcId="{9E20A6E0-9562-4807-B80E-ED2F61E75E8B}" destId="{66EEE92B-C4E9-45EA-B132-E5C666C6A55B}" srcOrd="19" destOrd="0" presId="urn:microsoft.com/office/officeart/2005/8/layout/cycle8"/>
    <dgm:cxn modelId="{499E4D5F-5E66-488C-AA06-F49A992DA520}" type="presParOf" srcId="{9E20A6E0-9562-4807-B80E-ED2F61E75E8B}" destId="{38777537-47F1-46C4-A91C-5E5CE125C346}" srcOrd="20" destOrd="0" presId="urn:microsoft.com/office/officeart/2005/8/layout/cycle8"/>
    <dgm:cxn modelId="{3B077BF9-B09B-4CE7-8AC5-F5EF220E97D0}" type="presParOf" srcId="{9E20A6E0-9562-4807-B80E-ED2F61E75E8B}" destId="{A12E5DA1-0D7E-453A-BDB0-F0AEBE34B758}" srcOrd="21" destOrd="0" presId="urn:microsoft.com/office/officeart/2005/8/layout/cycle8"/>
    <dgm:cxn modelId="{B7867276-0211-4EEC-95DF-515088014420}" type="presParOf" srcId="{9E20A6E0-9562-4807-B80E-ED2F61E75E8B}" destId="{5220589C-D64F-4EF0-8563-538431B315E5}" srcOrd="22" destOrd="0" presId="urn:microsoft.com/office/officeart/2005/8/layout/cycle8"/>
    <dgm:cxn modelId="{63ACEB98-7DCB-46D5-BBCC-B2FBE7C8ED67}" type="presParOf" srcId="{9E20A6E0-9562-4807-B80E-ED2F61E75E8B}" destId="{A977DD0C-2C99-49CC-89E7-7592827F0DBC}" srcOrd="23" destOrd="0" presId="urn:microsoft.com/office/officeart/2005/8/layout/cycle8"/>
    <dgm:cxn modelId="{119DF929-0748-44B4-97DF-A523FD695F47}" type="presParOf" srcId="{9E20A6E0-9562-4807-B80E-ED2F61E75E8B}" destId="{A6FD3475-C93E-4A4B-84B4-578CA1CD43D3}" srcOrd="24" destOrd="0" presId="urn:microsoft.com/office/officeart/2005/8/layout/cycle8"/>
    <dgm:cxn modelId="{C8717AE6-B477-4102-A293-1966B2418DCA}" type="presParOf" srcId="{9E20A6E0-9562-4807-B80E-ED2F61E75E8B}" destId="{4BA7A12D-9DE8-4A48-9C57-D40DDDADF149}" srcOrd="25" destOrd="0" presId="urn:microsoft.com/office/officeart/2005/8/layout/cycle8"/>
    <dgm:cxn modelId="{D3C812DF-EE09-467A-896F-C704DB953E7E}" type="presParOf" srcId="{9E20A6E0-9562-4807-B80E-ED2F61E75E8B}" destId="{E50D15DD-1D39-47E4-8088-7B3B615C17D4}" srcOrd="26" destOrd="0" presId="urn:microsoft.com/office/officeart/2005/8/layout/cycle8"/>
    <dgm:cxn modelId="{82D34572-99C7-4FE0-B460-85AA32A82A15}" type="presParOf" srcId="{9E20A6E0-9562-4807-B80E-ED2F61E75E8B}" destId="{48653EE3-9A0C-4567-A538-5760BED8A72C}" srcOrd="27" destOrd="0" presId="urn:microsoft.com/office/officeart/2005/8/layout/cycle8"/>
    <dgm:cxn modelId="{774D0BA1-4383-4095-952E-ACAE40FE2F2F}" type="presParOf" srcId="{9E20A6E0-9562-4807-B80E-ED2F61E75E8B}" destId="{B7B31554-8D3A-406F-96DD-61E451C69B71}" srcOrd="28" destOrd="0" presId="urn:microsoft.com/office/officeart/2005/8/layout/cycle8"/>
    <dgm:cxn modelId="{9029751C-8E92-47E9-8FFC-88F6D7459BAA}" type="presParOf" srcId="{9E20A6E0-9562-4807-B80E-ED2F61E75E8B}" destId="{4AC68570-0506-4C99-B124-CE7204C5B2E5}"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B5E767-9B38-4B50-A4A7-F8AAA4F653F0}"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de-DE"/>
        </a:p>
      </dgm:t>
    </dgm:pt>
    <dgm:pt modelId="{75047240-3093-4D57-B43C-7259025C22A6}">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ct val="35000"/>
            </a:spcAft>
          </a:pPr>
          <a:r>
            <a:rPr lang="de-DE" sz="2000" b="0" dirty="0">
              <a:solidFill>
                <a:schemeClr val="tx1"/>
              </a:solidFill>
            </a:rPr>
            <a:t>Erkennen</a:t>
          </a:r>
        </a:p>
      </dgm:t>
    </dgm:pt>
    <dgm:pt modelId="{62F36039-1161-43A8-9333-3F6B0F5F84A1}" type="parTrans" cxnId="{2F4A69C9-3EA8-4667-ADDD-953FB46ADA04}">
      <dgm:prSet/>
      <dgm:spPr/>
      <dgm:t>
        <a:bodyPr/>
        <a:lstStyle/>
        <a:p>
          <a:endParaRPr lang="de-DE" sz="1400"/>
        </a:p>
      </dgm:t>
    </dgm:pt>
    <dgm:pt modelId="{2B5057AE-AD2E-4AA6-9493-42CDC838FA59}" type="sibTrans" cxnId="{2F4A69C9-3EA8-4667-ADDD-953FB46ADA04}">
      <dgm:prSet custT="1"/>
      <dgm:spPr/>
      <dgm:t>
        <a:bodyPr/>
        <a:lstStyle/>
        <a:p>
          <a:endParaRPr lang="de-DE" sz="2400"/>
        </a:p>
      </dgm:t>
    </dgm:pt>
    <dgm:pt modelId="{8817972A-B87F-4F29-AADC-56FA012B04D0}">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ct val="35000"/>
            </a:spcAft>
          </a:pPr>
          <a:r>
            <a:rPr lang="de-DE" sz="2000" b="0" dirty="0">
              <a:solidFill>
                <a:schemeClr val="tx1"/>
              </a:solidFill>
            </a:rPr>
            <a:t>Denken</a:t>
          </a:r>
        </a:p>
      </dgm:t>
    </dgm:pt>
    <dgm:pt modelId="{1488D7BC-4304-4031-9F28-4957CB4701DA}" type="parTrans" cxnId="{54C811F7-520C-4C91-A5A1-D54523453379}">
      <dgm:prSet/>
      <dgm:spPr/>
      <dgm:t>
        <a:bodyPr/>
        <a:lstStyle/>
        <a:p>
          <a:endParaRPr lang="de-DE" sz="1400"/>
        </a:p>
      </dgm:t>
    </dgm:pt>
    <dgm:pt modelId="{EA673C42-5E68-48E7-A4DB-1B1CC263C1FD}" type="sibTrans" cxnId="{54C811F7-520C-4C91-A5A1-D54523453379}">
      <dgm:prSet custT="1"/>
      <dgm:spPr/>
      <dgm:t>
        <a:bodyPr/>
        <a:lstStyle/>
        <a:p>
          <a:endParaRPr lang="de-DE" sz="2400"/>
        </a:p>
      </dgm:t>
    </dgm:pt>
    <dgm:pt modelId="{A055C3B2-24D2-40ED-87D6-468119314AFE}">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ct val="35000"/>
            </a:spcAft>
          </a:pPr>
          <a:r>
            <a:rPr lang="de-DE" sz="2000" b="0" i="0" dirty="0">
              <a:solidFill>
                <a:schemeClr val="tx1"/>
              </a:solidFill>
            </a:rPr>
            <a:t>Handeln</a:t>
          </a:r>
        </a:p>
      </dgm:t>
    </dgm:pt>
    <dgm:pt modelId="{34FB8578-82C0-4979-9D6D-7E6F27DF5D45}" type="parTrans" cxnId="{6BD288AD-2905-44F9-9022-E58710DFF543}">
      <dgm:prSet/>
      <dgm:spPr/>
      <dgm:t>
        <a:bodyPr/>
        <a:lstStyle/>
        <a:p>
          <a:endParaRPr lang="de-DE" sz="1400"/>
        </a:p>
      </dgm:t>
    </dgm:pt>
    <dgm:pt modelId="{CA1E24D8-B0A3-40B2-9EE9-20C4DE4AEF58}" type="sibTrans" cxnId="{6BD288AD-2905-44F9-9022-E58710DFF543}">
      <dgm:prSet/>
      <dgm:spPr/>
      <dgm:t>
        <a:bodyPr/>
        <a:lstStyle/>
        <a:p>
          <a:endParaRPr lang="de-DE" sz="1400"/>
        </a:p>
      </dgm:t>
    </dgm:pt>
    <dgm:pt modelId="{AB52AAFB-5F88-42DF-AE59-0D5778DE2118}">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i="0" dirty="0">
              <a:solidFill>
                <a:schemeClr val="tx1"/>
              </a:solidFill>
            </a:rPr>
            <a:t>Absichern des Unfallortes</a:t>
          </a:r>
        </a:p>
      </dgm:t>
    </dgm:pt>
    <dgm:pt modelId="{F98E631A-4B48-4248-88DF-C7E921643BD4}" type="parTrans" cxnId="{B88DCCAD-C36E-49A3-B26D-D075671059F2}">
      <dgm:prSet/>
      <dgm:spPr/>
      <dgm:t>
        <a:bodyPr/>
        <a:lstStyle/>
        <a:p>
          <a:endParaRPr lang="de-DE" sz="1400"/>
        </a:p>
      </dgm:t>
    </dgm:pt>
    <dgm:pt modelId="{FBB979A4-28E0-4348-A7BD-98AC211576AD}" type="sibTrans" cxnId="{B88DCCAD-C36E-49A3-B26D-D075671059F2}">
      <dgm:prSet/>
      <dgm:spPr/>
      <dgm:t>
        <a:bodyPr/>
        <a:lstStyle/>
        <a:p>
          <a:endParaRPr lang="de-DE" sz="1400"/>
        </a:p>
      </dgm:t>
    </dgm:pt>
    <dgm:pt modelId="{B1800367-D9A3-4A53-9B9C-48377C6FE443}">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i="0" dirty="0">
              <a:solidFill>
                <a:schemeClr val="tx1"/>
              </a:solidFill>
            </a:rPr>
            <a:t>Notruf</a:t>
          </a:r>
        </a:p>
      </dgm:t>
    </dgm:pt>
    <dgm:pt modelId="{1B087AB1-0D37-49A2-BD8F-CEBF3A3BF65F}" type="parTrans" cxnId="{8E58844D-C43C-44E9-9E3F-3C0B0501AF59}">
      <dgm:prSet/>
      <dgm:spPr/>
      <dgm:t>
        <a:bodyPr/>
        <a:lstStyle/>
        <a:p>
          <a:endParaRPr lang="de-DE" sz="1400"/>
        </a:p>
      </dgm:t>
    </dgm:pt>
    <dgm:pt modelId="{72868453-5DBF-4817-8FBF-686497E34965}" type="sibTrans" cxnId="{8E58844D-C43C-44E9-9E3F-3C0B0501AF59}">
      <dgm:prSet/>
      <dgm:spPr/>
      <dgm:t>
        <a:bodyPr/>
        <a:lstStyle/>
        <a:p>
          <a:endParaRPr lang="de-DE" sz="1400"/>
        </a:p>
      </dgm:t>
    </dgm:pt>
    <dgm:pt modelId="{9695CBF1-3F0B-4E0F-A2F0-585EAF1A9832}">
      <dgm:prSe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Weitere Gefahren?</a:t>
          </a:r>
        </a:p>
      </dgm:t>
    </dgm:pt>
    <dgm:pt modelId="{4576DA8F-97C6-44E2-BC4F-02556BD0C924}" type="parTrans" cxnId="{AC33B22D-694B-4B8B-8D62-92BF8FE03A00}">
      <dgm:prSet/>
      <dgm:spPr/>
      <dgm:t>
        <a:bodyPr/>
        <a:lstStyle/>
        <a:p>
          <a:endParaRPr lang="de-DE" sz="1400"/>
        </a:p>
      </dgm:t>
    </dgm:pt>
    <dgm:pt modelId="{870B8CC2-FF63-4B91-8BE5-936A68D48CE2}" type="sibTrans" cxnId="{AC33B22D-694B-4B8B-8D62-92BF8FE03A00}">
      <dgm:prSet/>
      <dgm:spPr/>
      <dgm:t>
        <a:bodyPr/>
        <a:lstStyle/>
        <a:p>
          <a:endParaRPr lang="de-DE" sz="1400"/>
        </a:p>
      </dgm:t>
    </dgm:pt>
    <dgm:pt modelId="{8816DA88-4534-4855-BF65-9C953921DEDD}">
      <dgm:prSe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Welche Maßnahmen?</a:t>
          </a:r>
        </a:p>
      </dgm:t>
    </dgm:pt>
    <dgm:pt modelId="{F2EBEC6C-BCD9-4125-9109-352FCA517399}" type="parTrans" cxnId="{C3391535-0F0D-44C8-B8A4-8D33FB96AF51}">
      <dgm:prSet/>
      <dgm:spPr/>
      <dgm:t>
        <a:bodyPr/>
        <a:lstStyle/>
        <a:p>
          <a:endParaRPr lang="de-DE" sz="1400"/>
        </a:p>
      </dgm:t>
    </dgm:pt>
    <dgm:pt modelId="{08F0460C-A462-4A9F-8084-60E004B78C75}" type="sibTrans" cxnId="{C3391535-0F0D-44C8-B8A4-8D33FB96AF51}">
      <dgm:prSet/>
      <dgm:spPr/>
      <dgm:t>
        <a:bodyPr/>
        <a:lstStyle/>
        <a:p>
          <a:endParaRPr lang="de-DE" sz="1400"/>
        </a:p>
      </dgm:t>
    </dgm:pt>
    <dgm:pt modelId="{0C145D96-4651-4208-AA09-2B604D8828B2}">
      <dgm:prSe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Mit welchen Hilfsmitteln</a:t>
          </a:r>
          <a:r>
            <a:rPr lang="de-DE" sz="1600" b="1" dirty="0">
              <a:solidFill>
                <a:schemeClr val="tx1"/>
              </a:solidFill>
            </a:rPr>
            <a:t>?</a:t>
          </a:r>
        </a:p>
      </dgm:t>
    </dgm:pt>
    <dgm:pt modelId="{1F5B7401-0662-4777-8538-8522723F7F93}" type="parTrans" cxnId="{27A5A5EC-B4CA-4604-B60B-D31F78502CE2}">
      <dgm:prSet/>
      <dgm:spPr/>
      <dgm:t>
        <a:bodyPr/>
        <a:lstStyle/>
        <a:p>
          <a:endParaRPr lang="de-DE" sz="1400"/>
        </a:p>
      </dgm:t>
    </dgm:pt>
    <dgm:pt modelId="{80E3A4EE-79A4-4D07-ACF8-015A52B34BB6}" type="sibTrans" cxnId="{27A5A5EC-B4CA-4604-B60B-D31F78502CE2}">
      <dgm:prSet/>
      <dgm:spPr/>
      <dgm:t>
        <a:bodyPr/>
        <a:lstStyle/>
        <a:p>
          <a:endParaRPr lang="de-DE" sz="1400"/>
        </a:p>
      </dgm:t>
    </dgm:pt>
    <dgm:pt modelId="{505CDC0C-058E-412B-AEA7-F5E9ED370EBD}">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Was ist geschehen?</a:t>
          </a:r>
        </a:p>
      </dgm:t>
    </dgm:pt>
    <dgm:pt modelId="{D61EA162-62B9-4110-8F4C-71D06C69F65A}" type="parTrans" cxnId="{A2F6546C-C78A-4D8F-9B81-296E2063DB41}">
      <dgm:prSet/>
      <dgm:spPr/>
      <dgm:t>
        <a:bodyPr/>
        <a:lstStyle/>
        <a:p>
          <a:endParaRPr lang="de-DE" sz="1400"/>
        </a:p>
      </dgm:t>
    </dgm:pt>
    <dgm:pt modelId="{F6AFF87F-B36D-4164-9B04-BD21D4F20E5E}" type="sibTrans" cxnId="{A2F6546C-C78A-4D8F-9B81-296E2063DB41}">
      <dgm:prSet/>
      <dgm:spPr/>
      <dgm:t>
        <a:bodyPr/>
        <a:lstStyle/>
        <a:p>
          <a:endParaRPr lang="de-DE" sz="1400"/>
        </a:p>
      </dgm:t>
    </dgm:pt>
    <dgm:pt modelId="{5F2C668A-F0BD-4ADA-8390-87B64DFF5574}">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Wie viele Verunfallte?</a:t>
          </a:r>
        </a:p>
      </dgm:t>
    </dgm:pt>
    <dgm:pt modelId="{1B46B6A5-E91B-45F2-9B32-D3400DCEC923}" type="parTrans" cxnId="{B77531D7-0FF2-4E42-B88B-FC3BBBB24A67}">
      <dgm:prSet/>
      <dgm:spPr/>
      <dgm:t>
        <a:bodyPr/>
        <a:lstStyle/>
        <a:p>
          <a:endParaRPr lang="de-DE" sz="1400"/>
        </a:p>
      </dgm:t>
    </dgm:pt>
    <dgm:pt modelId="{5C192FAB-9974-41CB-B89A-05CFD93F5E9D}" type="sibTrans" cxnId="{B77531D7-0FF2-4E42-B88B-FC3BBBB24A67}">
      <dgm:prSet/>
      <dgm:spPr/>
      <dgm:t>
        <a:bodyPr/>
        <a:lstStyle/>
        <a:p>
          <a:endParaRPr lang="de-DE" sz="1400"/>
        </a:p>
      </dgm:t>
    </dgm:pt>
    <dgm:pt modelId="{7913FCCF-E22A-4FF0-A251-162BC11EE8AE}">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dirty="0">
              <a:solidFill>
                <a:schemeClr val="tx1"/>
              </a:solidFill>
            </a:rPr>
            <a:t>Welche Verletzungen?</a:t>
          </a:r>
        </a:p>
      </dgm:t>
    </dgm:pt>
    <dgm:pt modelId="{085F87C7-248D-4EC3-AE2B-BC99F6B2AED0}" type="parTrans" cxnId="{10C07E01-9182-4FD8-9627-CB2A1FB542AC}">
      <dgm:prSet/>
      <dgm:spPr/>
      <dgm:t>
        <a:bodyPr/>
        <a:lstStyle/>
        <a:p>
          <a:endParaRPr lang="de-DE" sz="1400"/>
        </a:p>
      </dgm:t>
    </dgm:pt>
    <dgm:pt modelId="{9D41919E-3F35-4800-8E5A-F4AD5559D075}" type="sibTrans" cxnId="{10C07E01-9182-4FD8-9627-CB2A1FB542AC}">
      <dgm:prSet/>
      <dgm:spPr/>
      <dgm:t>
        <a:bodyPr/>
        <a:lstStyle/>
        <a:p>
          <a:endParaRPr lang="de-DE" sz="1400"/>
        </a:p>
      </dgm:t>
    </dgm:pt>
    <dgm:pt modelId="{CA27614B-C129-421A-9BDF-9428C83C698F}">
      <dgm:prSet phldrT="[Text]" custT="1">
        <dgm:style>
          <a:lnRef idx="0">
            <a:schemeClr val="accent1"/>
          </a:lnRef>
          <a:fillRef idx="3">
            <a:schemeClr val="accent1"/>
          </a:fillRef>
          <a:effectRef idx="3">
            <a:schemeClr val="accent1"/>
          </a:effectRef>
          <a:fontRef idx="minor">
            <a:schemeClr val="lt1"/>
          </a:fontRef>
        </dgm:style>
      </dgm:prSet>
      <dgm:spPr/>
      <dgm:t>
        <a:bodyPr/>
        <a:lstStyle/>
        <a:p>
          <a:pPr>
            <a:lnSpc>
              <a:spcPct val="60000"/>
            </a:lnSpc>
            <a:spcAft>
              <a:spcPts val="600"/>
            </a:spcAft>
          </a:pPr>
          <a:r>
            <a:rPr lang="de-DE" sz="1600" b="0" i="0" dirty="0">
              <a:solidFill>
                <a:schemeClr val="tx1"/>
              </a:solidFill>
            </a:rPr>
            <a:t>Lebensrettende Sofortmaßnahmen</a:t>
          </a:r>
        </a:p>
      </dgm:t>
    </dgm:pt>
    <dgm:pt modelId="{5083E665-2E4A-4AE7-9A1B-B34AC9170217}" type="parTrans" cxnId="{7CEA1E27-A8E0-492A-A376-CFE88389681F}">
      <dgm:prSet/>
      <dgm:spPr/>
      <dgm:t>
        <a:bodyPr/>
        <a:lstStyle/>
        <a:p>
          <a:endParaRPr lang="de-DE" sz="1400"/>
        </a:p>
      </dgm:t>
    </dgm:pt>
    <dgm:pt modelId="{FE2239EB-6F26-4FF9-B448-DE094B75D061}" type="sibTrans" cxnId="{7CEA1E27-A8E0-492A-A376-CFE88389681F}">
      <dgm:prSet/>
      <dgm:spPr/>
      <dgm:t>
        <a:bodyPr/>
        <a:lstStyle/>
        <a:p>
          <a:endParaRPr lang="de-DE" sz="1400"/>
        </a:p>
      </dgm:t>
    </dgm:pt>
    <dgm:pt modelId="{36855D7D-F914-484A-A0CB-62F31E6CA78A}" type="pres">
      <dgm:prSet presAssocID="{84B5E767-9B38-4B50-A4A7-F8AAA4F653F0}" presName="outerComposite" presStyleCnt="0">
        <dgm:presLayoutVars>
          <dgm:chMax val="5"/>
          <dgm:dir/>
          <dgm:resizeHandles val="exact"/>
        </dgm:presLayoutVars>
      </dgm:prSet>
      <dgm:spPr/>
    </dgm:pt>
    <dgm:pt modelId="{E692BC0A-FF0B-4285-BAE1-A3A24EE036BE}" type="pres">
      <dgm:prSet presAssocID="{84B5E767-9B38-4B50-A4A7-F8AAA4F653F0}" presName="dummyMaxCanvas" presStyleCnt="0">
        <dgm:presLayoutVars/>
      </dgm:prSet>
      <dgm:spPr/>
    </dgm:pt>
    <dgm:pt modelId="{5556F329-FE38-4276-9D52-7D6BAA9EEBE0}" type="pres">
      <dgm:prSet presAssocID="{84B5E767-9B38-4B50-A4A7-F8AAA4F653F0}" presName="ThreeNodes_1" presStyleLbl="node1" presStyleIdx="0" presStyleCnt="3" custLinFactNeighborX="-8855" custLinFactNeighborY="-10929">
        <dgm:presLayoutVars>
          <dgm:bulletEnabled val="1"/>
        </dgm:presLayoutVars>
      </dgm:prSet>
      <dgm:spPr/>
    </dgm:pt>
    <dgm:pt modelId="{0D02B87D-8EC4-4787-A644-F7BC63E8F1C9}" type="pres">
      <dgm:prSet presAssocID="{84B5E767-9B38-4B50-A4A7-F8AAA4F653F0}" presName="ThreeNodes_2" presStyleLbl="node1" presStyleIdx="1" presStyleCnt="3">
        <dgm:presLayoutVars>
          <dgm:bulletEnabled val="1"/>
        </dgm:presLayoutVars>
      </dgm:prSet>
      <dgm:spPr/>
    </dgm:pt>
    <dgm:pt modelId="{B3B7B4F9-89AF-47CA-A778-BF23508B7877}" type="pres">
      <dgm:prSet presAssocID="{84B5E767-9B38-4B50-A4A7-F8AAA4F653F0}" presName="ThreeNodes_3" presStyleLbl="node1" presStyleIdx="2" presStyleCnt="3">
        <dgm:presLayoutVars>
          <dgm:bulletEnabled val="1"/>
        </dgm:presLayoutVars>
      </dgm:prSet>
      <dgm:spPr/>
    </dgm:pt>
    <dgm:pt modelId="{F10C18AA-0991-469A-8606-A2806CD802AE}" type="pres">
      <dgm:prSet presAssocID="{84B5E767-9B38-4B50-A4A7-F8AAA4F653F0}" presName="ThreeConn_1-2" presStyleLbl="fgAccFollowNode1" presStyleIdx="0" presStyleCnt="2">
        <dgm:presLayoutVars>
          <dgm:bulletEnabled val="1"/>
        </dgm:presLayoutVars>
      </dgm:prSet>
      <dgm:spPr/>
    </dgm:pt>
    <dgm:pt modelId="{1E25277B-3BCA-4D23-BB46-1EDC3A95A2DA}" type="pres">
      <dgm:prSet presAssocID="{84B5E767-9B38-4B50-A4A7-F8AAA4F653F0}" presName="ThreeConn_2-3" presStyleLbl="fgAccFollowNode1" presStyleIdx="1" presStyleCnt="2">
        <dgm:presLayoutVars>
          <dgm:bulletEnabled val="1"/>
        </dgm:presLayoutVars>
      </dgm:prSet>
      <dgm:spPr/>
    </dgm:pt>
    <dgm:pt modelId="{ED1B785A-2DBF-4DED-898D-D70071FC6722}" type="pres">
      <dgm:prSet presAssocID="{84B5E767-9B38-4B50-A4A7-F8AAA4F653F0}" presName="ThreeNodes_1_text" presStyleLbl="node1" presStyleIdx="2" presStyleCnt="3">
        <dgm:presLayoutVars>
          <dgm:bulletEnabled val="1"/>
        </dgm:presLayoutVars>
      </dgm:prSet>
      <dgm:spPr/>
    </dgm:pt>
    <dgm:pt modelId="{2EAAA2CD-2D46-49BD-852C-2A36DDB277DE}" type="pres">
      <dgm:prSet presAssocID="{84B5E767-9B38-4B50-A4A7-F8AAA4F653F0}" presName="ThreeNodes_2_text" presStyleLbl="node1" presStyleIdx="2" presStyleCnt="3">
        <dgm:presLayoutVars>
          <dgm:bulletEnabled val="1"/>
        </dgm:presLayoutVars>
      </dgm:prSet>
      <dgm:spPr/>
    </dgm:pt>
    <dgm:pt modelId="{6AD12315-E6AA-493C-B3EC-DA69B6B2CDC4}" type="pres">
      <dgm:prSet presAssocID="{84B5E767-9B38-4B50-A4A7-F8AAA4F653F0}" presName="ThreeNodes_3_text" presStyleLbl="node1" presStyleIdx="2" presStyleCnt="3">
        <dgm:presLayoutVars>
          <dgm:bulletEnabled val="1"/>
        </dgm:presLayoutVars>
      </dgm:prSet>
      <dgm:spPr/>
    </dgm:pt>
  </dgm:ptLst>
  <dgm:cxnLst>
    <dgm:cxn modelId="{10C07E01-9182-4FD8-9627-CB2A1FB542AC}" srcId="{75047240-3093-4D57-B43C-7259025C22A6}" destId="{7913FCCF-E22A-4FF0-A251-162BC11EE8AE}" srcOrd="2" destOrd="0" parTransId="{085F87C7-248D-4EC3-AE2B-BC99F6B2AED0}" sibTransId="{9D41919E-3F35-4800-8E5A-F4AD5559D075}"/>
    <dgm:cxn modelId="{3833E902-9A28-4F64-BAED-824B97D5F5DD}" type="presOf" srcId="{AB52AAFB-5F88-42DF-AE59-0D5778DE2118}" destId="{6AD12315-E6AA-493C-B3EC-DA69B6B2CDC4}" srcOrd="1" destOrd="1" presId="urn:microsoft.com/office/officeart/2005/8/layout/vProcess5"/>
    <dgm:cxn modelId="{24D0F602-1F8C-41F6-9D93-B93441A50F2E}" type="presOf" srcId="{84B5E767-9B38-4B50-A4A7-F8AAA4F653F0}" destId="{36855D7D-F914-484A-A0CB-62F31E6CA78A}" srcOrd="0" destOrd="0" presId="urn:microsoft.com/office/officeart/2005/8/layout/vProcess5"/>
    <dgm:cxn modelId="{7B5EAA03-161E-4C8B-B188-5DD6308C97ED}" type="presOf" srcId="{B1800367-D9A3-4A53-9B9C-48377C6FE443}" destId="{B3B7B4F9-89AF-47CA-A778-BF23508B7877}" srcOrd="0" destOrd="2" presId="urn:microsoft.com/office/officeart/2005/8/layout/vProcess5"/>
    <dgm:cxn modelId="{11998F0F-3A16-4144-A7A6-4EFE5DB601E2}" type="presOf" srcId="{8816DA88-4534-4855-BF65-9C953921DEDD}" destId="{2EAAA2CD-2D46-49BD-852C-2A36DDB277DE}" srcOrd="1" destOrd="2" presId="urn:microsoft.com/office/officeart/2005/8/layout/vProcess5"/>
    <dgm:cxn modelId="{607FD014-F6DE-49DE-97A9-D4C43113419B}" type="presOf" srcId="{CA27614B-C129-421A-9BDF-9428C83C698F}" destId="{6AD12315-E6AA-493C-B3EC-DA69B6B2CDC4}" srcOrd="1" destOrd="3" presId="urn:microsoft.com/office/officeart/2005/8/layout/vProcess5"/>
    <dgm:cxn modelId="{7917521C-3853-484C-9BEE-4687CE711BE9}" type="presOf" srcId="{AB52AAFB-5F88-42DF-AE59-0D5778DE2118}" destId="{B3B7B4F9-89AF-47CA-A778-BF23508B7877}" srcOrd="0" destOrd="1" presId="urn:microsoft.com/office/officeart/2005/8/layout/vProcess5"/>
    <dgm:cxn modelId="{7CEA1E27-A8E0-492A-A376-CFE88389681F}" srcId="{A055C3B2-24D2-40ED-87D6-468119314AFE}" destId="{CA27614B-C129-421A-9BDF-9428C83C698F}" srcOrd="2" destOrd="0" parTransId="{5083E665-2E4A-4AE7-9A1B-B34AC9170217}" sibTransId="{FE2239EB-6F26-4FF9-B448-DE094B75D061}"/>
    <dgm:cxn modelId="{AC33B22D-694B-4B8B-8D62-92BF8FE03A00}" srcId="{8817972A-B87F-4F29-AADC-56FA012B04D0}" destId="{9695CBF1-3F0B-4E0F-A2F0-585EAF1A9832}" srcOrd="0" destOrd="0" parTransId="{4576DA8F-97C6-44E2-BC4F-02556BD0C924}" sibTransId="{870B8CC2-FF63-4B91-8BE5-936A68D48CE2}"/>
    <dgm:cxn modelId="{A3CC0F2F-9118-49DA-B928-705A2711B7F5}" type="presOf" srcId="{8817972A-B87F-4F29-AADC-56FA012B04D0}" destId="{0D02B87D-8EC4-4787-A644-F7BC63E8F1C9}" srcOrd="0" destOrd="0" presId="urn:microsoft.com/office/officeart/2005/8/layout/vProcess5"/>
    <dgm:cxn modelId="{C3391535-0F0D-44C8-B8A4-8D33FB96AF51}" srcId="{8817972A-B87F-4F29-AADC-56FA012B04D0}" destId="{8816DA88-4534-4855-BF65-9C953921DEDD}" srcOrd="1" destOrd="0" parTransId="{F2EBEC6C-BCD9-4125-9109-352FCA517399}" sibTransId="{08F0460C-A462-4A9F-8084-60E004B78C75}"/>
    <dgm:cxn modelId="{9CD2583B-7BB1-4FC0-8D34-C1B120C10F79}" type="presOf" srcId="{505CDC0C-058E-412B-AEA7-F5E9ED370EBD}" destId="{ED1B785A-2DBF-4DED-898D-D70071FC6722}" srcOrd="1" destOrd="1" presId="urn:microsoft.com/office/officeart/2005/8/layout/vProcess5"/>
    <dgm:cxn modelId="{88917644-09FF-447E-AF2C-848023487AFA}" type="presOf" srcId="{A055C3B2-24D2-40ED-87D6-468119314AFE}" destId="{6AD12315-E6AA-493C-B3EC-DA69B6B2CDC4}" srcOrd="1" destOrd="0" presId="urn:microsoft.com/office/officeart/2005/8/layout/vProcess5"/>
    <dgm:cxn modelId="{18E54148-3EC4-4860-B96E-AA82470364CE}" type="presOf" srcId="{2B5057AE-AD2E-4AA6-9493-42CDC838FA59}" destId="{F10C18AA-0991-469A-8606-A2806CD802AE}" srcOrd="0" destOrd="0" presId="urn:microsoft.com/office/officeart/2005/8/layout/vProcess5"/>
    <dgm:cxn modelId="{FB0CBE6B-D0FD-4EF5-BAC2-47E88E8D375B}" type="presOf" srcId="{75047240-3093-4D57-B43C-7259025C22A6}" destId="{ED1B785A-2DBF-4DED-898D-D70071FC6722}" srcOrd="1" destOrd="0" presId="urn:microsoft.com/office/officeart/2005/8/layout/vProcess5"/>
    <dgm:cxn modelId="{A2F6546C-C78A-4D8F-9B81-296E2063DB41}" srcId="{75047240-3093-4D57-B43C-7259025C22A6}" destId="{505CDC0C-058E-412B-AEA7-F5E9ED370EBD}" srcOrd="0" destOrd="0" parTransId="{D61EA162-62B9-4110-8F4C-71D06C69F65A}" sibTransId="{F6AFF87F-B36D-4164-9B04-BD21D4F20E5E}"/>
    <dgm:cxn modelId="{8E58844D-C43C-44E9-9E3F-3C0B0501AF59}" srcId="{A055C3B2-24D2-40ED-87D6-468119314AFE}" destId="{B1800367-D9A3-4A53-9B9C-48377C6FE443}" srcOrd="1" destOrd="0" parTransId="{1B087AB1-0D37-49A2-BD8F-CEBF3A3BF65F}" sibTransId="{72868453-5DBF-4817-8FBF-686497E34965}"/>
    <dgm:cxn modelId="{35CAA26F-9242-47BE-9B76-03C4F0297DD0}" type="presOf" srcId="{EA673C42-5E68-48E7-A4DB-1B1CC263C1FD}" destId="{1E25277B-3BCA-4D23-BB46-1EDC3A95A2DA}" srcOrd="0" destOrd="0" presId="urn:microsoft.com/office/officeart/2005/8/layout/vProcess5"/>
    <dgm:cxn modelId="{1AF8C34F-CD9D-4AE1-9D73-A48E3E713CF4}" type="presOf" srcId="{0C145D96-4651-4208-AA09-2B604D8828B2}" destId="{0D02B87D-8EC4-4787-A644-F7BC63E8F1C9}" srcOrd="0" destOrd="3" presId="urn:microsoft.com/office/officeart/2005/8/layout/vProcess5"/>
    <dgm:cxn modelId="{B046D470-E3F8-4A77-BEEF-CBACE0F142B2}" type="presOf" srcId="{B1800367-D9A3-4A53-9B9C-48377C6FE443}" destId="{6AD12315-E6AA-493C-B3EC-DA69B6B2CDC4}" srcOrd="1" destOrd="2" presId="urn:microsoft.com/office/officeart/2005/8/layout/vProcess5"/>
    <dgm:cxn modelId="{B3402372-8397-4973-BA31-19C426FBB6B1}" type="presOf" srcId="{505CDC0C-058E-412B-AEA7-F5E9ED370EBD}" destId="{5556F329-FE38-4276-9D52-7D6BAA9EEBE0}" srcOrd="0" destOrd="1" presId="urn:microsoft.com/office/officeart/2005/8/layout/vProcess5"/>
    <dgm:cxn modelId="{CAD5238E-648A-4166-B256-EB840F469031}" type="presOf" srcId="{5F2C668A-F0BD-4ADA-8390-87B64DFF5574}" destId="{ED1B785A-2DBF-4DED-898D-D70071FC6722}" srcOrd="1" destOrd="2" presId="urn:microsoft.com/office/officeart/2005/8/layout/vProcess5"/>
    <dgm:cxn modelId="{FA6D2893-9F5D-4CFA-A87B-A3954414427F}" type="presOf" srcId="{CA27614B-C129-421A-9BDF-9428C83C698F}" destId="{B3B7B4F9-89AF-47CA-A778-BF23508B7877}" srcOrd="0" destOrd="3" presId="urn:microsoft.com/office/officeart/2005/8/layout/vProcess5"/>
    <dgm:cxn modelId="{2D1A8097-6A94-4B02-9158-4EC994026E15}" type="presOf" srcId="{8816DA88-4534-4855-BF65-9C953921DEDD}" destId="{0D02B87D-8EC4-4787-A644-F7BC63E8F1C9}" srcOrd="0" destOrd="2" presId="urn:microsoft.com/office/officeart/2005/8/layout/vProcess5"/>
    <dgm:cxn modelId="{8E25169D-6A33-4AB8-8D16-D602D651BB57}" type="presOf" srcId="{5F2C668A-F0BD-4ADA-8390-87B64DFF5574}" destId="{5556F329-FE38-4276-9D52-7D6BAA9EEBE0}" srcOrd="0" destOrd="2" presId="urn:microsoft.com/office/officeart/2005/8/layout/vProcess5"/>
    <dgm:cxn modelId="{634F09A4-B562-43FC-BE26-7627E96A455A}" type="presOf" srcId="{7913FCCF-E22A-4FF0-A251-162BC11EE8AE}" destId="{5556F329-FE38-4276-9D52-7D6BAA9EEBE0}" srcOrd="0" destOrd="3" presId="urn:microsoft.com/office/officeart/2005/8/layout/vProcess5"/>
    <dgm:cxn modelId="{E98392A6-28D7-45B3-A997-DD73932897F6}" type="presOf" srcId="{9695CBF1-3F0B-4E0F-A2F0-585EAF1A9832}" destId="{2EAAA2CD-2D46-49BD-852C-2A36DDB277DE}" srcOrd="1" destOrd="1" presId="urn:microsoft.com/office/officeart/2005/8/layout/vProcess5"/>
    <dgm:cxn modelId="{6BD288AD-2905-44F9-9022-E58710DFF543}" srcId="{84B5E767-9B38-4B50-A4A7-F8AAA4F653F0}" destId="{A055C3B2-24D2-40ED-87D6-468119314AFE}" srcOrd="2" destOrd="0" parTransId="{34FB8578-82C0-4979-9D6D-7E6F27DF5D45}" sibTransId="{CA1E24D8-B0A3-40B2-9EE9-20C4DE4AEF58}"/>
    <dgm:cxn modelId="{B88DCCAD-C36E-49A3-B26D-D075671059F2}" srcId="{A055C3B2-24D2-40ED-87D6-468119314AFE}" destId="{AB52AAFB-5F88-42DF-AE59-0D5778DE2118}" srcOrd="0" destOrd="0" parTransId="{F98E631A-4B48-4248-88DF-C7E921643BD4}" sibTransId="{FBB979A4-28E0-4348-A7BD-98AC211576AD}"/>
    <dgm:cxn modelId="{57FD95B7-02DA-4CED-8B3F-6D321395B7C2}" type="presOf" srcId="{75047240-3093-4D57-B43C-7259025C22A6}" destId="{5556F329-FE38-4276-9D52-7D6BAA9EEBE0}" srcOrd="0" destOrd="0" presId="urn:microsoft.com/office/officeart/2005/8/layout/vProcess5"/>
    <dgm:cxn modelId="{9AC5AEBF-2847-4D0C-B641-FC9BB7405AD5}" type="presOf" srcId="{A055C3B2-24D2-40ED-87D6-468119314AFE}" destId="{B3B7B4F9-89AF-47CA-A778-BF23508B7877}" srcOrd="0" destOrd="0" presId="urn:microsoft.com/office/officeart/2005/8/layout/vProcess5"/>
    <dgm:cxn modelId="{2F4A69C9-3EA8-4667-ADDD-953FB46ADA04}" srcId="{84B5E767-9B38-4B50-A4A7-F8AAA4F653F0}" destId="{75047240-3093-4D57-B43C-7259025C22A6}" srcOrd="0" destOrd="0" parTransId="{62F36039-1161-43A8-9333-3F6B0F5F84A1}" sibTransId="{2B5057AE-AD2E-4AA6-9493-42CDC838FA59}"/>
    <dgm:cxn modelId="{B77531D7-0FF2-4E42-B88B-FC3BBBB24A67}" srcId="{75047240-3093-4D57-B43C-7259025C22A6}" destId="{5F2C668A-F0BD-4ADA-8390-87B64DFF5574}" srcOrd="1" destOrd="0" parTransId="{1B46B6A5-E91B-45F2-9B32-D3400DCEC923}" sibTransId="{5C192FAB-9974-41CB-B89A-05CFD93F5E9D}"/>
    <dgm:cxn modelId="{C30F9EDF-2A61-40E4-B61A-96495CE7C4AB}" type="presOf" srcId="{9695CBF1-3F0B-4E0F-A2F0-585EAF1A9832}" destId="{0D02B87D-8EC4-4787-A644-F7BC63E8F1C9}" srcOrd="0" destOrd="1" presId="urn:microsoft.com/office/officeart/2005/8/layout/vProcess5"/>
    <dgm:cxn modelId="{8F8995E6-859D-4B7B-86EE-2C57EBCBDD86}" type="presOf" srcId="{0C145D96-4651-4208-AA09-2B604D8828B2}" destId="{2EAAA2CD-2D46-49BD-852C-2A36DDB277DE}" srcOrd="1" destOrd="3" presId="urn:microsoft.com/office/officeart/2005/8/layout/vProcess5"/>
    <dgm:cxn modelId="{3F2EB8E6-0F94-46D2-99CE-0C203FC8D28B}" type="presOf" srcId="{8817972A-B87F-4F29-AADC-56FA012B04D0}" destId="{2EAAA2CD-2D46-49BD-852C-2A36DDB277DE}" srcOrd="1" destOrd="0" presId="urn:microsoft.com/office/officeart/2005/8/layout/vProcess5"/>
    <dgm:cxn modelId="{722083EB-87E3-4881-B7E2-D0D56E11C6DA}" type="presOf" srcId="{7913FCCF-E22A-4FF0-A251-162BC11EE8AE}" destId="{ED1B785A-2DBF-4DED-898D-D70071FC6722}" srcOrd="1" destOrd="3" presId="urn:microsoft.com/office/officeart/2005/8/layout/vProcess5"/>
    <dgm:cxn modelId="{27A5A5EC-B4CA-4604-B60B-D31F78502CE2}" srcId="{8817972A-B87F-4F29-AADC-56FA012B04D0}" destId="{0C145D96-4651-4208-AA09-2B604D8828B2}" srcOrd="2" destOrd="0" parTransId="{1F5B7401-0662-4777-8538-8522723F7F93}" sibTransId="{80E3A4EE-79A4-4D07-ACF8-015A52B34BB6}"/>
    <dgm:cxn modelId="{54C811F7-520C-4C91-A5A1-D54523453379}" srcId="{84B5E767-9B38-4B50-A4A7-F8AAA4F653F0}" destId="{8817972A-B87F-4F29-AADC-56FA012B04D0}" srcOrd="1" destOrd="0" parTransId="{1488D7BC-4304-4031-9F28-4957CB4701DA}" sibTransId="{EA673C42-5E68-48E7-A4DB-1B1CC263C1FD}"/>
    <dgm:cxn modelId="{5285E02F-EE30-4636-8C3C-622F9A3CB663}" type="presParOf" srcId="{36855D7D-F914-484A-A0CB-62F31E6CA78A}" destId="{E692BC0A-FF0B-4285-BAE1-A3A24EE036BE}" srcOrd="0" destOrd="0" presId="urn:microsoft.com/office/officeart/2005/8/layout/vProcess5"/>
    <dgm:cxn modelId="{9D99F3DF-8319-45F2-B7C7-96BD6555C63A}" type="presParOf" srcId="{36855D7D-F914-484A-A0CB-62F31E6CA78A}" destId="{5556F329-FE38-4276-9D52-7D6BAA9EEBE0}" srcOrd="1" destOrd="0" presId="urn:microsoft.com/office/officeart/2005/8/layout/vProcess5"/>
    <dgm:cxn modelId="{48AB2BAE-D61E-4AAC-9C97-A4F839D147E1}" type="presParOf" srcId="{36855D7D-F914-484A-A0CB-62F31E6CA78A}" destId="{0D02B87D-8EC4-4787-A644-F7BC63E8F1C9}" srcOrd="2" destOrd="0" presId="urn:microsoft.com/office/officeart/2005/8/layout/vProcess5"/>
    <dgm:cxn modelId="{F204FFBF-7495-435C-8782-AA08FC81B286}" type="presParOf" srcId="{36855D7D-F914-484A-A0CB-62F31E6CA78A}" destId="{B3B7B4F9-89AF-47CA-A778-BF23508B7877}" srcOrd="3" destOrd="0" presId="urn:microsoft.com/office/officeart/2005/8/layout/vProcess5"/>
    <dgm:cxn modelId="{3F2993A2-F0A2-4949-B33F-670266AA4064}" type="presParOf" srcId="{36855D7D-F914-484A-A0CB-62F31E6CA78A}" destId="{F10C18AA-0991-469A-8606-A2806CD802AE}" srcOrd="4" destOrd="0" presId="urn:microsoft.com/office/officeart/2005/8/layout/vProcess5"/>
    <dgm:cxn modelId="{F546E9D1-2F0F-4BA4-9B1A-C69D31D46F28}" type="presParOf" srcId="{36855D7D-F914-484A-A0CB-62F31E6CA78A}" destId="{1E25277B-3BCA-4D23-BB46-1EDC3A95A2DA}" srcOrd="5" destOrd="0" presId="urn:microsoft.com/office/officeart/2005/8/layout/vProcess5"/>
    <dgm:cxn modelId="{FA0B6DB4-968C-4B54-A8A1-D57A6CE24752}" type="presParOf" srcId="{36855D7D-F914-484A-A0CB-62F31E6CA78A}" destId="{ED1B785A-2DBF-4DED-898D-D70071FC6722}" srcOrd="6" destOrd="0" presId="urn:microsoft.com/office/officeart/2005/8/layout/vProcess5"/>
    <dgm:cxn modelId="{490B2F6D-5962-406D-9CA2-9AB10DA30308}" type="presParOf" srcId="{36855D7D-F914-484A-A0CB-62F31E6CA78A}" destId="{2EAAA2CD-2D46-49BD-852C-2A36DDB277DE}" srcOrd="7" destOrd="0" presId="urn:microsoft.com/office/officeart/2005/8/layout/vProcess5"/>
    <dgm:cxn modelId="{5AD02EB5-19B1-4037-96B7-AA966EB530F5}" type="presParOf" srcId="{36855D7D-F914-484A-A0CB-62F31E6CA78A}" destId="{6AD12315-E6AA-493C-B3EC-DA69B6B2CD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EFB37E-B092-46B1-AEFC-D35FDF7536C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3BA48179-311B-4CEC-8480-4583793E3960}">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1600" dirty="0">
              <a:solidFill>
                <a:schemeClr val="tx1"/>
              </a:solidFill>
            </a:rPr>
            <a:t>Unfallstelle absichern</a:t>
          </a:r>
        </a:p>
      </dgm:t>
    </dgm:pt>
    <dgm:pt modelId="{2C591065-F425-4E7F-9363-0DBD011D5192}" type="parTrans" cxnId="{23A7C87D-75C6-4000-8587-4685491F7C61}">
      <dgm:prSet/>
      <dgm:spPr/>
      <dgm:t>
        <a:bodyPr/>
        <a:lstStyle/>
        <a:p>
          <a:endParaRPr lang="de-DE" sz="3200"/>
        </a:p>
      </dgm:t>
    </dgm:pt>
    <dgm:pt modelId="{364BA363-07FA-4193-A2AE-CCD9FCF620E1}" type="sibTrans" cxnId="{23A7C87D-75C6-4000-8587-4685491F7C61}">
      <dgm:prSet/>
      <dgm:spPr/>
      <dgm:t>
        <a:bodyPr/>
        <a:lstStyle/>
        <a:p>
          <a:endParaRPr lang="de-DE" sz="3200"/>
        </a:p>
      </dgm:t>
    </dgm:pt>
    <dgm:pt modelId="{B6C5406B-EA06-4D55-9170-1D458EC531C2}">
      <dgm:prSet phldrT="[Text]" custT="1"/>
      <dgm:spPr/>
      <dgm:t>
        <a:bodyPr/>
        <a:lstStyle/>
        <a:p>
          <a:r>
            <a:rPr lang="de-DE" sz="1200" dirty="0"/>
            <a:t>Eigenschutz beachten</a:t>
          </a:r>
        </a:p>
      </dgm:t>
    </dgm:pt>
    <dgm:pt modelId="{F699808F-61F3-4807-9209-D82411C7BD63}" type="parTrans" cxnId="{6D6F789B-8C2D-419E-816E-6FCE67C0F25B}">
      <dgm:prSet/>
      <dgm:spPr/>
      <dgm:t>
        <a:bodyPr/>
        <a:lstStyle/>
        <a:p>
          <a:endParaRPr lang="de-DE" sz="3200"/>
        </a:p>
      </dgm:t>
    </dgm:pt>
    <dgm:pt modelId="{23504407-751E-49B1-B787-CAC83E132FA4}" type="sibTrans" cxnId="{6D6F789B-8C2D-419E-816E-6FCE67C0F25B}">
      <dgm:prSet/>
      <dgm:spPr/>
      <dgm:t>
        <a:bodyPr/>
        <a:lstStyle/>
        <a:p>
          <a:endParaRPr lang="de-DE" sz="3200"/>
        </a:p>
      </dgm:t>
    </dgm:pt>
    <dgm:pt modelId="{19D3EF79-67DB-4F39-9C2B-2DB8B07FCDE0}">
      <dgm:prSet phldrT="[Text]" custT="1"/>
      <dgm:spPr/>
      <dgm:t>
        <a:bodyPr/>
        <a:lstStyle/>
        <a:p>
          <a:r>
            <a:rPr lang="de-DE" sz="1200" dirty="0"/>
            <a:t>HV-System abschalten oder Opfer vom Leiter trennen</a:t>
          </a:r>
        </a:p>
      </dgm:t>
    </dgm:pt>
    <dgm:pt modelId="{955C859E-C675-4EB0-A42A-43F95FBD125F}" type="parTrans" cxnId="{AA9302DD-8413-423D-9BAF-D0CF54A599EE}">
      <dgm:prSet/>
      <dgm:spPr/>
      <dgm:t>
        <a:bodyPr/>
        <a:lstStyle/>
        <a:p>
          <a:endParaRPr lang="de-DE" sz="3200"/>
        </a:p>
      </dgm:t>
    </dgm:pt>
    <dgm:pt modelId="{774FB323-27C5-4EC7-8062-94A16C16BF0F}" type="sibTrans" cxnId="{AA9302DD-8413-423D-9BAF-D0CF54A599EE}">
      <dgm:prSet/>
      <dgm:spPr/>
      <dgm:t>
        <a:bodyPr/>
        <a:lstStyle/>
        <a:p>
          <a:endParaRPr lang="de-DE" sz="3200"/>
        </a:p>
      </dgm:t>
    </dgm:pt>
    <dgm:pt modelId="{69F808B7-293C-4243-962B-DE1DD84A58D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1600" dirty="0">
              <a:solidFill>
                <a:schemeClr val="tx1"/>
              </a:solidFill>
            </a:rPr>
            <a:t>Notruf</a:t>
          </a:r>
        </a:p>
      </dgm:t>
    </dgm:pt>
    <dgm:pt modelId="{A2F5CF67-95FC-4DC8-98D1-FD9EC8AD4422}" type="parTrans" cxnId="{16284F28-571D-42D3-98AA-D8D2F507D972}">
      <dgm:prSet/>
      <dgm:spPr/>
      <dgm:t>
        <a:bodyPr/>
        <a:lstStyle/>
        <a:p>
          <a:endParaRPr lang="de-DE" sz="3200"/>
        </a:p>
      </dgm:t>
    </dgm:pt>
    <dgm:pt modelId="{5E223E2F-B9FE-419C-BC84-8075F108AEF2}" type="sibTrans" cxnId="{16284F28-571D-42D3-98AA-D8D2F507D972}">
      <dgm:prSet/>
      <dgm:spPr/>
      <dgm:t>
        <a:bodyPr/>
        <a:lstStyle/>
        <a:p>
          <a:endParaRPr lang="de-DE" sz="3200"/>
        </a:p>
      </dgm:t>
    </dgm:pt>
    <dgm:pt modelId="{6D0F99E3-A2B9-4198-997C-AEC079ABA7FE}">
      <dgm:prSet phldrT="[Text]" custT="1"/>
      <dgm:spPr/>
      <dgm:t>
        <a:bodyPr/>
        <a:lstStyle/>
        <a:p>
          <a:r>
            <a:rPr lang="de-DE" sz="1200" dirty="0"/>
            <a:t>Telefon 112 oder haus-interner Notruf</a:t>
          </a:r>
        </a:p>
      </dgm:t>
    </dgm:pt>
    <dgm:pt modelId="{80CB4E00-6C3E-4E3E-B2BB-566DA51A102E}" type="parTrans" cxnId="{447EF195-9FDE-4398-ADB0-8362C84532CB}">
      <dgm:prSet/>
      <dgm:spPr/>
      <dgm:t>
        <a:bodyPr/>
        <a:lstStyle/>
        <a:p>
          <a:endParaRPr lang="de-DE" sz="3200"/>
        </a:p>
      </dgm:t>
    </dgm:pt>
    <dgm:pt modelId="{1DCFEBE2-2B3E-4AC4-8341-80C768EE3F97}" type="sibTrans" cxnId="{447EF195-9FDE-4398-ADB0-8362C84532CB}">
      <dgm:prSet/>
      <dgm:spPr/>
      <dgm:t>
        <a:bodyPr/>
        <a:lstStyle/>
        <a:p>
          <a:endParaRPr lang="de-DE" sz="3200"/>
        </a:p>
      </dgm:t>
    </dgm:pt>
    <dgm:pt modelId="{C640F8FC-15FB-4DDE-B504-AA5D2E23DEF2}">
      <dgm:prSet phldrT="[Text]" custT="1"/>
      <dgm:spPr/>
      <dgm:t>
        <a:bodyPr/>
        <a:lstStyle/>
        <a:p>
          <a:r>
            <a:rPr lang="de-DE" sz="1200" dirty="0"/>
            <a:t>Fragen der Einsatzstelle </a:t>
          </a:r>
        </a:p>
        <a:p>
          <a:r>
            <a:rPr lang="de-DE" sz="1200" dirty="0"/>
            <a:t>beantworten (W-Fragen)</a:t>
          </a:r>
        </a:p>
      </dgm:t>
    </dgm:pt>
    <dgm:pt modelId="{5A889C93-FA8B-4CD2-94D6-404087F9699D}" type="parTrans" cxnId="{D19BCB17-2CAA-4F11-A6B4-F398AD967813}">
      <dgm:prSet/>
      <dgm:spPr/>
      <dgm:t>
        <a:bodyPr/>
        <a:lstStyle/>
        <a:p>
          <a:endParaRPr lang="de-DE" sz="3200"/>
        </a:p>
      </dgm:t>
    </dgm:pt>
    <dgm:pt modelId="{6956CCD3-D4FE-408B-8DEE-87318624D02F}" type="sibTrans" cxnId="{D19BCB17-2CAA-4F11-A6B4-F398AD967813}">
      <dgm:prSet/>
      <dgm:spPr/>
      <dgm:t>
        <a:bodyPr/>
        <a:lstStyle/>
        <a:p>
          <a:endParaRPr lang="de-DE" sz="3200"/>
        </a:p>
      </dgm:t>
    </dgm:pt>
    <dgm:pt modelId="{15B26FD3-8963-4E00-984B-7FCA7DE6B6B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de-DE" sz="1600" dirty="0">
              <a:solidFill>
                <a:schemeClr val="tx1"/>
              </a:solidFill>
            </a:rPr>
            <a:t>Lebensrettende </a:t>
          </a:r>
          <a:r>
            <a:rPr lang="de-DE" sz="1400" dirty="0">
              <a:solidFill>
                <a:schemeClr val="tx1"/>
              </a:solidFill>
            </a:rPr>
            <a:t>Sofortmaßnahmen</a:t>
          </a:r>
          <a:endParaRPr lang="de-DE" sz="1600" dirty="0">
            <a:solidFill>
              <a:schemeClr val="tx1"/>
            </a:solidFill>
          </a:endParaRPr>
        </a:p>
      </dgm:t>
    </dgm:pt>
    <dgm:pt modelId="{ECCD15AC-20C7-44D2-9FD8-7F6F357881AB}" type="parTrans" cxnId="{255AE588-3B75-4E19-B293-D99AF8209E08}">
      <dgm:prSet/>
      <dgm:spPr/>
      <dgm:t>
        <a:bodyPr/>
        <a:lstStyle/>
        <a:p>
          <a:endParaRPr lang="de-DE" sz="3200"/>
        </a:p>
      </dgm:t>
    </dgm:pt>
    <dgm:pt modelId="{31B5A36E-55B9-4CCA-9345-7BF0BAEF03C3}" type="sibTrans" cxnId="{255AE588-3B75-4E19-B293-D99AF8209E08}">
      <dgm:prSet/>
      <dgm:spPr/>
      <dgm:t>
        <a:bodyPr/>
        <a:lstStyle/>
        <a:p>
          <a:endParaRPr lang="de-DE" sz="3200"/>
        </a:p>
      </dgm:t>
    </dgm:pt>
    <dgm:pt modelId="{81B6EC0C-B563-4EED-B25A-41F9AAE51A0F}">
      <dgm:prSet phldrT="[Text]" custT="1"/>
      <dgm:spPr/>
      <dgm:t>
        <a:bodyPr/>
        <a:lstStyle/>
        <a:p>
          <a:r>
            <a:rPr lang="de-DE" sz="1200" dirty="0"/>
            <a:t>Kontrolle der Vital-funktionen</a:t>
          </a:r>
        </a:p>
      </dgm:t>
    </dgm:pt>
    <dgm:pt modelId="{651C1BAC-63B5-46DD-A474-2F77F1A7E4A2}" type="parTrans" cxnId="{7A6F2EE6-18C8-4049-819D-6AC27EF3368A}">
      <dgm:prSet/>
      <dgm:spPr/>
      <dgm:t>
        <a:bodyPr/>
        <a:lstStyle/>
        <a:p>
          <a:endParaRPr lang="de-DE" sz="3200"/>
        </a:p>
      </dgm:t>
    </dgm:pt>
    <dgm:pt modelId="{E0446FD8-CE09-43FE-89BA-84C6F04F32F2}" type="sibTrans" cxnId="{7A6F2EE6-18C8-4049-819D-6AC27EF3368A}">
      <dgm:prSet/>
      <dgm:spPr/>
      <dgm:t>
        <a:bodyPr/>
        <a:lstStyle/>
        <a:p>
          <a:endParaRPr lang="de-DE" sz="3200"/>
        </a:p>
      </dgm:t>
    </dgm:pt>
    <dgm:pt modelId="{D2D4C158-3BFD-4C23-B069-2AE8D0B5DD96}">
      <dgm:prSet phldrT="[Text]" custT="1"/>
      <dgm:spPr/>
      <dgm:t>
        <a:bodyPr/>
        <a:lstStyle/>
        <a:p>
          <a:r>
            <a:rPr lang="de-DE" sz="1200" dirty="0"/>
            <a:t>Bewusstsein</a:t>
          </a:r>
          <a:br>
            <a:rPr lang="de-DE" sz="1200" dirty="0"/>
          </a:br>
          <a:r>
            <a:rPr lang="de-DE" sz="1200" dirty="0"/>
            <a:t>Atmung</a:t>
          </a:r>
          <a:br>
            <a:rPr lang="de-DE" sz="1200" dirty="0"/>
          </a:br>
          <a:r>
            <a:rPr lang="de-DE" sz="1200" dirty="0"/>
            <a:t>Puls</a:t>
          </a:r>
        </a:p>
      </dgm:t>
    </dgm:pt>
    <dgm:pt modelId="{3D8E8EC9-5549-4ABF-8BA7-8ED17A76570C}" type="parTrans" cxnId="{00125B45-145B-45EC-9437-1DEB3F4C1898}">
      <dgm:prSet/>
      <dgm:spPr/>
      <dgm:t>
        <a:bodyPr/>
        <a:lstStyle/>
        <a:p>
          <a:endParaRPr lang="de-DE" sz="3200"/>
        </a:p>
      </dgm:t>
    </dgm:pt>
    <dgm:pt modelId="{E59E3EA1-5C7C-45AB-BE92-B6BCBDAD607C}" type="sibTrans" cxnId="{00125B45-145B-45EC-9437-1DEB3F4C1898}">
      <dgm:prSet/>
      <dgm:spPr/>
      <dgm:t>
        <a:bodyPr/>
        <a:lstStyle/>
        <a:p>
          <a:endParaRPr lang="de-DE" sz="3200"/>
        </a:p>
      </dgm:t>
    </dgm:pt>
    <dgm:pt modelId="{D901F0A7-74AB-49C7-9D17-AF9B7BFF1774}">
      <dgm:prSet custT="1">
        <dgm:style>
          <a:lnRef idx="0">
            <a:schemeClr val="accent1"/>
          </a:lnRef>
          <a:fillRef idx="3">
            <a:schemeClr val="accent1"/>
          </a:fillRef>
          <a:effectRef idx="3">
            <a:schemeClr val="accent1"/>
          </a:effectRef>
          <a:fontRef idx="minor">
            <a:schemeClr val="lt1"/>
          </a:fontRef>
        </dgm:style>
      </dgm:prSet>
      <dgm:spPr/>
      <dgm:t>
        <a:bodyPr/>
        <a:lstStyle/>
        <a:p>
          <a:r>
            <a:rPr lang="de-DE" sz="1400" dirty="0">
              <a:solidFill>
                <a:schemeClr val="tx1"/>
              </a:solidFill>
            </a:rPr>
            <a:t>Warten auf Hilfe</a:t>
          </a:r>
        </a:p>
      </dgm:t>
    </dgm:pt>
    <dgm:pt modelId="{C1965C0A-F1CA-42B1-93A8-71CCA953A95D}" type="parTrans" cxnId="{7B80E3FD-3047-4912-9E8A-9DD633ABE1BB}">
      <dgm:prSet/>
      <dgm:spPr/>
      <dgm:t>
        <a:bodyPr/>
        <a:lstStyle/>
        <a:p>
          <a:endParaRPr lang="de-DE" sz="3200"/>
        </a:p>
      </dgm:t>
    </dgm:pt>
    <dgm:pt modelId="{AEB10510-64E3-40BF-B245-799822217A33}" type="sibTrans" cxnId="{7B80E3FD-3047-4912-9E8A-9DD633ABE1BB}">
      <dgm:prSet/>
      <dgm:spPr/>
      <dgm:t>
        <a:bodyPr/>
        <a:lstStyle/>
        <a:p>
          <a:endParaRPr lang="de-DE" sz="3200"/>
        </a:p>
      </dgm:t>
    </dgm:pt>
    <dgm:pt modelId="{804E149F-BC28-4259-B618-7B4FA120C01D}">
      <dgm:prSet custT="1">
        <dgm:style>
          <a:lnRef idx="0">
            <a:schemeClr val="accent6"/>
          </a:lnRef>
          <a:fillRef idx="3">
            <a:schemeClr val="accent6"/>
          </a:fillRef>
          <a:effectRef idx="3">
            <a:schemeClr val="accent6"/>
          </a:effectRef>
          <a:fontRef idx="minor">
            <a:schemeClr val="lt1"/>
          </a:fontRef>
        </dgm:style>
      </dgm:prSet>
      <dgm:spPr/>
      <dgm:t>
        <a:bodyPr/>
        <a:lstStyle/>
        <a:p>
          <a:r>
            <a:rPr lang="de-DE" sz="1400" dirty="0">
              <a:solidFill>
                <a:schemeClr val="tx1"/>
              </a:solidFill>
            </a:rPr>
            <a:t>Rettungsdienst</a:t>
          </a:r>
        </a:p>
      </dgm:t>
    </dgm:pt>
    <dgm:pt modelId="{E72E64BB-1E98-4343-A4A6-3B61EF3AA84E}" type="parTrans" cxnId="{9DB2DE18-4CBC-4A4B-BAC5-E44B9240CAFA}">
      <dgm:prSet/>
      <dgm:spPr/>
      <dgm:t>
        <a:bodyPr/>
        <a:lstStyle/>
        <a:p>
          <a:endParaRPr lang="de-DE" sz="3200"/>
        </a:p>
      </dgm:t>
    </dgm:pt>
    <dgm:pt modelId="{A996AD58-B2EF-4A48-921B-778886C0E29D}" type="sibTrans" cxnId="{9DB2DE18-4CBC-4A4B-BAC5-E44B9240CAFA}">
      <dgm:prSet/>
      <dgm:spPr/>
      <dgm:t>
        <a:bodyPr/>
        <a:lstStyle/>
        <a:p>
          <a:endParaRPr lang="de-DE" sz="3200"/>
        </a:p>
      </dgm:t>
    </dgm:pt>
    <dgm:pt modelId="{8CCF8F5B-ACBE-4023-896A-54B20919F8B4}">
      <dgm:prSet phldrT="[Text]" custT="1"/>
      <dgm:spPr/>
      <dgm:t>
        <a:bodyPr/>
        <a:lstStyle/>
        <a:p>
          <a:r>
            <a:rPr lang="de-DE" sz="1200"/>
            <a:t>Weitere Helfer herbeirufen</a:t>
          </a:r>
          <a:endParaRPr lang="de-DE" sz="1200" dirty="0"/>
        </a:p>
      </dgm:t>
    </dgm:pt>
    <dgm:pt modelId="{9BF5472C-540F-4935-A79A-1BFDB8502A4C}" type="parTrans" cxnId="{70FD6183-9B7A-460D-86B5-DD3F924ADE9C}">
      <dgm:prSet/>
      <dgm:spPr/>
      <dgm:t>
        <a:bodyPr/>
        <a:lstStyle/>
        <a:p>
          <a:endParaRPr lang="de-DE" sz="3200"/>
        </a:p>
      </dgm:t>
    </dgm:pt>
    <dgm:pt modelId="{22112ACA-00F2-4F45-A93D-196C08460B34}" type="sibTrans" cxnId="{70FD6183-9B7A-460D-86B5-DD3F924ADE9C}">
      <dgm:prSet/>
      <dgm:spPr/>
      <dgm:t>
        <a:bodyPr/>
        <a:lstStyle/>
        <a:p>
          <a:endParaRPr lang="de-DE" sz="3200"/>
        </a:p>
      </dgm:t>
    </dgm:pt>
    <dgm:pt modelId="{7FA96432-0639-4383-97FB-56C931F661A8}">
      <dgm:prSet custT="1">
        <dgm:style>
          <a:lnRef idx="0">
            <a:schemeClr val="accent6"/>
          </a:lnRef>
          <a:fillRef idx="3">
            <a:schemeClr val="accent6"/>
          </a:fillRef>
          <a:effectRef idx="3">
            <a:schemeClr val="accent6"/>
          </a:effectRef>
          <a:fontRef idx="minor">
            <a:schemeClr val="lt1"/>
          </a:fontRef>
        </dgm:style>
      </dgm:prSet>
      <dgm:spPr/>
      <dgm:t>
        <a:bodyPr/>
        <a:lstStyle/>
        <a:p>
          <a:r>
            <a:rPr lang="de-DE" sz="1200"/>
            <a:t>Übernimmt weitere Versorgung</a:t>
          </a:r>
          <a:endParaRPr lang="de-DE" sz="1200" dirty="0"/>
        </a:p>
      </dgm:t>
    </dgm:pt>
    <dgm:pt modelId="{8E60DF93-3EAF-4533-B9F3-D4F10E791165}" type="parTrans" cxnId="{BFFA0E82-BC49-481A-A34A-18A91BDE0B5A}">
      <dgm:prSet/>
      <dgm:spPr/>
      <dgm:t>
        <a:bodyPr/>
        <a:lstStyle/>
        <a:p>
          <a:endParaRPr lang="de-DE" sz="3200"/>
        </a:p>
      </dgm:t>
    </dgm:pt>
    <dgm:pt modelId="{6A4D779B-3E2A-481F-AF7E-9B9CBB831E36}" type="sibTrans" cxnId="{BFFA0E82-BC49-481A-A34A-18A91BDE0B5A}">
      <dgm:prSet/>
      <dgm:spPr/>
      <dgm:t>
        <a:bodyPr/>
        <a:lstStyle/>
        <a:p>
          <a:endParaRPr lang="de-DE" sz="3200"/>
        </a:p>
      </dgm:t>
    </dgm:pt>
    <dgm:pt modelId="{A94E2340-E227-40C7-894E-3A10B3E5BB9B}">
      <dgm:prSet custT="1"/>
      <dgm:spPr/>
      <dgm:t>
        <a:bodyPr/>
        <a:lstStyle/>
        <a:p>
          <a:r>
            <a:rPr lang="de-DE" sz="1200" dirty="0"/>
            <a:t>Verletzung versorgen</a:t>
          </a:r>
        </a:p>
      </dgm:t>
    </dgm:pt>
    <dgm:pt modelId="{356C2118-7F73-4A65-80ED-E9651B025AE8}" type="parTrans" cxnId="{3FE48F2A-140A-4668-BD74-0C4AAD471AA3}">
      <dgm:prSet/>
      <dgm:spPr/>
      <dgm:t>
        <a:bodyPr/>
        <a:lstStyle/>
        <a:p>
          <a:endParaRPr lang="de-DE" sz="3200"/>
        </a:p>
      </dgm:t>
    </dgm:pt>
    <dgm:pt modelId="{9BC761B3-8161-4B12-926B-80A9A40FE9D7}" type="sibTrans" cxnId="{3FE48F2A-140A-4668-BD74-0C4AAD471AA3}">
      <dgm:prSet/>
      <dgm:spPr/>
      <dgm:t>
        <a:bodyPr/>
        <a:lstStyle/>
        <a:p>
          <a:endParaRPr lang="de-DE" sz="3200"/>
        </a:p>
      </dgm:t>
    </dgm:pt>
    <dgm:pt modelId="{8B47EE8D-4F5E-47FA-A1CC-CC6EEE91D63D}">
      <dgm:prSet custT="1"/>
      <dgm:spPr/>
      <dgm:t>
        <a:bodyPr/>
        <a:lstStyle/>
        <a:p>
          <a:r>
            <a:rPr lang="de-DE" sz="1200" dirty="0"/>
            <a:t>Opfer betreuen</a:t>
          </a:r>
        </a:p>
      </dgm:t>
    </dgm:pt>
    <dgm:pt modelId="{10D45A4F-D8F4-4438-AA6B-8DFBDA4FD1F0}" type="parTrans" cxnId="{D341BBC1-5D1C-40CB-97DF-B077DE8D352B}">
      <dgm:prSet/>
      <dgm:spPr/>
      <dgm:t>
        <a:bodyPr/>
        <a:lstStyle/>
        <a:p>
          <a:endParaRPr lang="de-DE" sz="3200"/>
        </a:p>
      </dgm:t>
    </dgm:pt>
    <dgm:pt modelId="{62261E92-30F6-4665-ADD8-5DD988E61B69}" type="sibTrans" cxnId="{D341BBC1-5D1C-40CB-97DF-B077DE8D352B}">
      <dgm:prSet/>
      <dgm:spPr/>
      <dgm:t>
        <a:bodyPr/>
        <a:lstStyle/>
        <a:p>
          <a:endParaRPr lang="de-DE" sz="3200"/>
        </a:p>
      </dgm:t>
    </dgm:pt>
    <dgm:pt modelId="{C599253E-9941-4A68-A7B3-F72E341A4FBB}">
      <dgm:prSet phldrT="[Text]" custT="1"/>
      <dgm:spPr/>
      <dgm:t>
        <a:bodyPr/>
        <a:lstStyle/>
        <a:p>
          <a:r>
            <a:rPr lang="de-DE" sz="1200"/>
            <a:t>Wieder-belebung (HLW)</a:t>
          </a:r>
          <a:endParaRPr lang="de-DE" sz="1200" dirty="0"/>
        </a:p>
      </dgm:t>
    </dgm:pt>
    <dgm:pt modelId="{2F51C94C-5CC8-43B2-8F60-FC001ACD3D3C}" type="parTrans" cxnId="{80CBA13F-E68A-4CD9-8576-6DD381FFC277}">
      <dgm:prSet/>
      <dgm:spPr/>
      <dgm:t>
        <a:bodyPr/>
        <a:lstStyle/>
        <a:p>
          <a:endParaRPr lang="de-DE" sz="3200"/>
        </a:p>
      </dgm:t>
    </dgm:pt>
    <dgm:pt modelId="{45BA023C-E123-40F2-990B-4C5DC4D9477C}" type="sibTrans" cxnId="{80CBA13F-E68A-4CD9-8576-6DD381FFC277}">
      <dgm:prSet/>
      <dgm:spPr/>
      <dgm:t>
        <a:bodyPr/>
        <a:lstStyle/>
        <a:p>
          <a:endParaRPr lang="de-DE" sz="3200"/>
        </a:p>
      </dgm:t>
    </dgm:pt>
    <dgm:pt modelId="{3CEF982F-AA02-4754-BF00-0ABDAE33A332}" type="pres">
      <dgm:prSet presAssocID="{E5EFB37E-B092-46B1-AEFC-D35FDF7536CD}" presName="Name0" presStyleCnt="0">
        <dgm:presLayoutVars>
          <dgm:chPref val="3"/>
          <dgm:dir/>
          <dgm:animLvl val="lvl"/>
          <dgm:resizeHandles/>
        </dgm:presLayoutVars>
      </dgm:prSet>
      <dgm:spPr/>
    </dgm:pt>
    <dgm:pt modelId="{1B86F0AC-7C24-4287-8842-3E710B28A79A}" type="pres">
      <dgm:prSet presAssocID="{3BA48179-311B-4CEC-8480-4583793E3960}" presName="horFlow" presStyleCnt="0"/>
      <dgm:spPr/>
    </dgm:pt>
    <dgm:pt modelId="{BB742000-A92F-454E-BA69-FFEE527CDEC0}" type="pres">
      <dgm:prSet presAssocID="{3BA48179-311B-4CEC-8480-4583793E3960}" presName="bigChev" presStyleLbl="node1" presStyleIdx="0" presStyleCnt="5" custScaleX="124394"/>
      <dgm:spPr/>
    </dgm:pt>
    <dgm:pt modelId="{3F7170C0-C1DE-4A00-BFEE-360E80E4C7FB}" type="pres">
      <dgm:prSet presAssocID="{F699808F-61F3-4807-9209-D82411C7BD63}" presName="parTrans" presStyleCnt="0"/>
      <dgm:spPr/>
    </dgm:pt>
    <dgm:pt modelId="{362E1935-17F7-4A78-A1E1-4DE090C24A39}" type="pres">
      <dgm:prSet presAssocID="{B6C5406B-EA06-4D55-9170-1D458EC531C2}" presName="node" presStyleLbl="alignAccFollowNode1" presStyleIdx="0" presStyleCnt="11">
        <dgm:presLayoutVars>
          <dgm:bulletEnabled val="1"/>
        </dgm:presLayoutVars>
      </dgm:prSet>
      <dgm:spPr/>
    </dgm:pt>
    <dgm:pt modelId="{54903027-C27B-475D-81BB-94CE60AA0C66}" type="pres">
      <dgm:prSet presAssocID="{23504407-751E-49B1-B787-CAC83E132FA4}" presName="sibTrans" presStyleCnt="0"/>
      <dgm:spPr/>
    </dgm:pt>
    <dgm:pt modelId="{1B908A3E-F672-4910-A43A-6DF18F5C6D45}" type="pres">
      <dgm:prSet presAssocID="{19D3EF79-67DB-4F39-9C2B-2DB8B07FCDE0}" presName="node" presStyleLbl="alignAccFollowNode1" presStyleIdx="1" presStyleCnt="11" custScaleX="172395">
        <dgm:presLayoutVars>
          <dgm:bulletEnabled val="1"/>
        </dgm:presLayoutVars>
      </dgm:prSet>
      <dgm:spPr/>
    </dgm:pt>
    <dgm:pt modelId="{F09F91B7-F0D9-4436-89BE-E2D7112172F6}" type="pres">
      <dgm:prSet presAssocID="{774FB323-27C5-4EC7-8062-94A16C16BF0F}" presName="sibTrans" presStyleCnt="0"/>
      <dgm:spPr/>
    </dgm:pt>
    <dgm:pt modelId="{FB186F42-2274-4CBE-B8BA-A2E8DB7B88ED}" type="pres">
      <dgm:prSet presAssocID="{8CCF8F5B-ACBE-4023-896A-54B20919F8B4}" presName="node" presStyleLbl="alignAccFollowNode1" presStyleIdx="2" presStyleCnt="11">
        <dgm:presLayoutVars>
          <dgm:bulletEnabled val="1"/>
        </dgm:presLayoutVars>
      </dgm:prSet>
      <dgm:spPr/>
    </dgm:pt>
    <dgm:pt modelId="{24EA0E03-08FB-4160-AB6C-34DF70E59A98}" type="pres">
      <dgm:prSet presAssocID="{3BA48179-311B-4CEC-8480-4583793E3960}" presName="vSp" presStyleCnt="0"/>
      <dgm:spPr/>
    </dgm:pt>
    <dgm:pt modelId="{9216BDCD-4663-4438-9BB0-612BFABE12B9}" type="pres">
      <dgm:prSet presAssocID="{69F808B7-293C-4243-962B-DE1DD84A58D5}" presName="horFlow" presStyleCnt="0"/>
      <dgm:spPr/>
    </dgm:pt>
    <dgm:pt modelId="{AF936138-6BD8-4C24-8FA5-39344F300197}" type="pres">
      <dgm:prSet presAssocID="{69F808B7-293C-4243-962B-DE1DD84A58D5}" presName="bigChev" presStyleLbl="node1" presStyleIdx="1" presStyleCnt="5" custScaleX="124393"/>
      <dgm:spPr/>
    </dgm:pt>
    <dgm:pt modelId="{490AE3E5-3462-4A8C-865B-D71C5F2AC9BE}" type="pres">
      <dgm:prSet presAssocID="{80CB4E00-6C3E-4E3E-B2BB-566DA51A102E}" presName="parTrans" presStyleCnt="0"/>
      <dgm:spPr/>
    </dgm:pt>
    <dgm:pt modelId="{E1363DD4-F767-478B-92F3-11F22836E0E3}" type="pres">
      <dgm:prSet presAssocID="{6D0F99E3-A2B9-4198-997C-AEC079ABA7FE}" presName="node" presStyleLbl="alignAccFollowNode1" presStyleIdx="3" presStyleCnt="11">
        <dgm:presLayoutVars>
          <dgm:bulletEnabled val="1"/>
        </dgm:presLayoutVars>
      </dgm:prSet>
      <dgm:spPr/>
    </dgm:pt>
    <dgm:pt modelId="{7B583CF8-1F05-4EC6-ADE6-EBA768F62F2D}" type="pres">
      <dgm:prSet presAssocID="{1DCFEBE2-2B3E-4AC4-8341-80C768EE3F97}" presName="sibTrans" presStyleCnt="0"/>
      <dgm:spPr/>
    </dgm:pt>
    <dgm:pt modelId="{BED9E750-548A-4552-AA7F-2D96AB5F16A3}" type="pres">
      <dgm:prSet presAssocID="{C640F8FC-15FB-4DDE-B504-AA5D2E23DEF2}" presName="node" presStyleLbl="alignAccFollowNode1" presStyleIdx="4" presStyleCnt="11" custScaleX="145570">
        <dgm:presLayoutVars>
          <dgm:bulletEnabled val="1"/>
        </dgm:presLayoutVars>
      </dgm:prSet>
      <dgm:spPr/>
    </dgm:pt>
    <dgm:pt modelId="{DAAB2C80-E990-418B-8070-8C2C31930471}" type="pres">
      <dgm:prSet presAssocID="{69F808B7-293C-4243-962B-DE1DD84A58D5}" presName="vSp" presStyleCnt="0"/>
      <dgm:spPr/>
    </dgm:pt>
    <dgm:pt modelId="{48903C42-1D2E-4B55-BEC1-47AD9736F52A}" type="pres">
      <dgm:prSet presAssocID="{15B26FD3-8963-4E00-984B-7FCA7DE6B6B8}" presName="horFlow" presStyleCnt="0"/>
      <dgm:spPr/>
    </dgm:pt>
    <dgm:pt modelId="{0936472E-F1B3-498E-A694-CE3A56601DAC}" type="pres">
      <dgm:prSet presAssocID="{15B26FD3-8963-4E00-984B-7FCA7DE6B6B8}" presName="bigChev" presStyleLbl="node1" presStyleIdx="2" presStyleCnt="5" custScaleX="125198"/>
      <dgm:spPr/>
    </dgm:pt>
    <dgm:pt modelId="{4D58584E-3343-4ADF-A74B-9A18BE32FB07}" type="pres">
      <dgm:prSet presAssocID="{651C1BAC-63B5-46DD-A474-2F77F1A7E4A2}" presName="parTrans" presStyleCnt="0"/>
      <dgm:spPr/>
    </dgm:pt>
    <dgm:pt modelId="{A688E924-D5E5-402C-ACC3-9FC78D56F7FB}" type="pres">
      <dgm:prSet presAssocID="{81B6EC0C-B563-4EED-B25A-41F9AAE51A0F}" presName="node" presStyleLbl="alignAccFollowNode1" presStyleIdx="5" presStyleCnt="11">
        <dgm:presLayoutVars>
          <dgm:bulletEnabled val="1"/>
        </dgm:presLayoutVars>
      </dgm:prSet>
      <dgm:spPr/>
    </dgm:pt>
    <dgm:pt modelId="{B836AB87-2FEC-4A68-B406-BFAE49A3F70C}" type="pres">
      <dgm:prSet presAssocID="{E0446FD8-CE09-43FE-89BA-84C6F04F32F2}" presName="sibTrans" presStyleCnt="0"/>
      <dgm:spPr/>
    </dgm:pt>
    <dgm:pt modelId="{47CCDF54-0C00-4D68-B761-FCA9FBD11F05}" type="pres">
      <dgm:prSet presAssocID="{D2D4C158-3BFD-4C23-B069-2AE8D0B5DD96}" presName="node" presStyleLbl="alignAccFollowNode1" presStyleIdx="6" presStyleCnt="11">
        <dgm:presLayoutVars>
          <dgm:bulletEnabled val="1"/>
        </dgm:presLayoutVars>
      </dgm:prSet>
      <dgm:spPr/>
    </dgm:pt>
    <dgm:pt modelId="{C228677A-53EC-4C40-8AF5-CF5E66DAD680}" type="pres">
      <dgm:prSet presAssocID="{E59E3EA1-5C7C-45AB-BE92-B6BCBDAD607C}" presName="sibTrans" presStyleCnt="0"/>
      <dgm:spPr/>
    </dgm:pt>
    <dgm:pt modelId="{CFC02385-0BCB-4112-BDFD-70D9FEDD9857}" type="pres">
      <dgm:prSet presAssocID="{C599253E-9941-4A68-A7B3-F72E341A4FBB}" presName="node" presStyleLbl="alignAccFollowNode1" presStyleIdx="7" presStyleCnt="11">
        <dgm:presLayoutVars>
          <dgm:bulletEnabled val="1"/>
        </dgm:presLayoutVars>
      </dgm:prSet>
      <dgm:spPr/>
    </dgm:pt>
    <dgm:pt modelId="{1D40D7D9-5378-4555-AB6C-4338BA0662C5}" type="pres">
      <dgm:prSet presAssocID="{15B26FD3-8963-4E00-984B-7FCA7DE6B6B8}" presName="vSp" presStyleCnt="0"/>
      <dgm:spPr/>
    </dgm:pt>
    <dgm:pt modelId="{120A7A49-1400-4D85-AC0D-B8D916D8491C}" type="pres">
      <dgm:prSet presAssocID="{D901F0A7-74AB-49C7-9D17-AF9B7BFF1774}" presName="horFlow" presStyleCnt="0"/>
      <dgm:spPr/>
    </dgm:pt>
    <dgm:pt modelId="{A50E38FE-4799-4383-912C-A903C88522B5}" type="pres">
      <dgm:prSet presAssocID="{D901F0A7-74AB-49C7-9D17-AF9B7BFF1774}" presName="bigChev" presStyleLbl="node1" presStyleIdx="3" presStyleCnt="5" custScaleX="124394"/>
      <dgm:spPr/>
    </dgm:pt>
    <dgm:pt modelId="{1067DDFF-7E50-449C-900A-04E309037838}" type="pres">
      <dgm:prSet presAssocID="{356C2118-7F73-4A65-80ED-E9651B025AE8}" presName="parTrans" presStyleCnt="0"/>
      <dgm:spPr/>
    </dgm:pt>
    <dgm:pt modelId="{8546885A-B50F-45E5-A000-F1CB1CEE85DC}" type="pres">
      <dgm:prSet presAssocID="{A94E2340-E227-40C7-894E-3A10B3E5BB9B}" presName="node" presStyleLbl="alignAccFollowNode1" presStyleIdx="8" presStyleCnt="11">
        <dgm:presLayoutVars>
          <dgm:bulletEnabled val="1"/>
        </dgm:presLayoutVars>
      </dgm:prSet>
      <dgm:spPr/>
    </dgm:pt>
    <dgm:pt modelId="{C032DE71-9993-4978-BF09-1FB8A9759283}" type="pres">
      <dgm:prSet presAssocID="{9BC761B3-8161-4B12-926B-80A9A40FE9D7}" presName="sibTrans" presStyleCnt="0"/>
      <dgm:spPr/>
    </dgm:pt>
    <dgm:pt modelId="{82BC8311-7909-4B5F-9311-2926E8501C9A}" type="pres">
      <dgm:prSet presAssocID="{8B47EE8D-4F5E-47FA-A1CC-CC6EEE91D63D}" presName="node" presStyleLbl="alignAccFollowNode1" presStyleIdx="9" presStyleCnt="11">
        <dgm:presLayoutVars>
          <dgm:bulletEnabled val="1"/>
        </dgm:presLayoutVars>
      </dgm:prSet>
      <dgm:spPr/>
    </dgm:pt>
    <dgm:pt modelId="{8905BF4E-85C9-426D-9E8E-D74D56DB4BD2}" type="pres">
      <dgm:prSet presAssocID="{D901F0A7-74AB-49C7-9D17-AF9B7BFF1774}" presName="vSp" presStyleCnt="0"/>
      <dgm:spPr/>
    </dgm:pt>
    <dgm:pt modelId="{9A2DC982-D9F1-4BBE-B183-D2EE2E88F229}" type="pres">
      <dgm:prSet presAssocID="{804E149F-BC28-4259-B618-7B4FA120C01D}" presName="horFlow" presStyleCnt="0"/>
      <dgm:spPr/>
    </dgm:pt>
    <dgm:pt modelId="{4348F701-B339-4731-B8DB-78173AF27C80}" type="pres">
      <dgm:prSet presAssocID="{804E149F-BC28-4259-B618-7B4FA120C01D}" presName="bigChev" presStyleLbl="node1" presStyleIdx="4" presStyleCnt="5" custScaleX="129086"/>
      <dgm:spPr/>
    </dgm:pt>
    <dgm:pt modelId="{C10C0413-DFA9-46C9-AEA0-8B884CF49B64}" type="pres">
      <dgm:prSet presAssocID="{8E60DF93-3EAF-4533-B9F3-D4F10E791165}" presName="parTrans" presStyleCnt="0"/>
      <dgm:spPr/>
    </dgm:pt>
    <dgm:pt modelId="{882B53CC-0241-4613-83DD-AA61ACE3735B}" type="pres">
      <dgm:prSet presAssocID="{7FA96432-0639-4383-97FB-56C931F661A8}" presName="node" presStyleLbl="alignAccFollowNode1" presStyleIdx="10" presStyleCnt="11" custScaleX="164638">
        <dgm:presLayoutVars>
          <dgm:bulletEnabled val="1"/>
        </dgm:presLayoutVars>
      </dgm:prSet>
      <dgm:spPr/>
    </dgm:pt>
  </dgm:ptLst>
  <dgm:cxnLst>
    <dgm:cxn modelId="{D19BCB17-2CAA-4F11-A6B4-F398AD967813}" srcId="{69F808B7-293C-4243-962B-DE1DD84A58D5}" destId="{C640F8FC-15FB-4DDE-B504-AA5D2E23DEF2}" srcOrd="1" destOrd="0" parTransId="{5A889C93-FA8B-4CD2-94D6-404087F9699D}" sibTransId="{6956CCD3-D4FE-408B-8DEE-87318624D02F}"/>
    <dgm:cxn modelId="{9DB2DE18-4CBC-4A4B-BAC5-E44B9240CAFA}" srcId="{E5EFB37E-B092-46B1-AEFC-D35FDF7536CD}" destId="{804E149F-BC28-4259-B618-7B4FA120C01D}" srcOrd="4" destOrd="0" parTransId="{E72E64BB-1E98-4343-A4A6-3B61EF3AA84E}" sibTransId="{A996AD58-B2EF-4A48-921B-778886C0E29D}"/>
    <dgm:cxn modelId="{05294D19-8890-4218-B8A6-27F975960AFD}" type="presOf" srcId="{3BA48179-311B-4CEC-8480-4583793E3960}" destId="{BB742000-A92F-454E-BA69-FFEE527CDEC0}" srcOrd="0" destOrd="0" presId="urn:microsoft.com/office/officeart/2005/8/layout/lProcess3"/>
    <dgm:cxn modelId="{9533E81C-378E-4743-90F0-9DF4D1C1612C}" type="presOf" srcId="{8CCF8F5B-ACBE-4023-896A-54B20919F8B4}" destId="{FB186F42-2274-4CBE-B8BA-A2E8DB7B88ED}" srcOrd="0" destOrd="0" presId="urn:microsoft.com/office/officeart/2005/8/layout/lProcess3"/>
    <dgm:cxn modelId="{16284F28-571D-42D3-98AA-D8D2F507D972}" srcId="{E5EFB37E-B092-46B1-AEFC-D35FDF7536CD}" destId="{69F808B7-293C-4243-962B-DE1DD84A58D5}" srcOrd="1" destOrd="0" parTransId="{A2F5CF67-95FC-4DC8-98D1-FD9EC8AD4422}" sibTransId="{5E223E2F-B9FE-419C-BC84-8075F108AEF2}"/>
    <dgm:cxn modelId="{3FE48F2A-140A-4668-BD74-0C4AAD471AA3}" srcId="{D901F0A7-74AB-49C7-9D17-AF9B7BFF1774}" destId="{A94E2340-E227-40C7-894E-3A10B3E5BB9B}" srcOrd="0" destOrd="0" parTransId="{356C2118-7F73-4A65-80ED-E9651B025AE8}" sibTransId="{9BC761B3-8161-4B12-926B-80A9A40FE9D7}"/>
    <dgm:cxn modelId="{80CBA13F-E68A-4CD9-8576-6DD381FFC277}" srcId="{15B26FD3-8963-4E00-984B-7FCA7DE6B6B8}" destId="{C599253E-9941-4A68-A7B3-F72E341A4FBB}" srcOrd="2" destOrd="0" parTransId="{2F51C94C-5CC8-43B2-8F60-FC001ACD3D3C}" sibTransId="{45BA023C-E123-40F2-990B-4C5DC4D9477C}"/>
    <dgm:cxn modelId="{00125B45-145B-45EC-9437-1DEB3F4C1898}" srcId="{15B26FD3-8963-4E00-984B-7FCA7DE6B6B8}" destId="{D2D4C158-3BFD-4C23-B069-2AE8D0B5DD96}" srcOrd="1" destOrd="0" parTransId="{3D8E8EC9-5549-4ABF-8BA7-8ED17A76570C}" sibTransId="{E59E3EA1-5C7C-45AB-BE92-B6BCBDAD607C}"/>
    <dgm:cxn modelId="{25B22C6B-2FAB-4F20-ACEE-CD4161392083}" type="presOf" srcId="{7FA96432-0639-4383-97FB-56C931F661A8}" destId="{882B53CC-0241-4613-83DD-AA61ACE3735B}" srcOrd="0" destOrd="0" presId="urn:microsoft.com/office/officeart/2005/8/layout/lProcess3"/>
    <dgm:cxn modelId="{DBDF606D-8E3B-4BFB-9B5F-ADD6843B89B0}" type="presOf" srcId="{D901F0A7-74AB-49C7-9D17-AF9B7BFF1774}" destId="{A50E38FE-4799-4383-912C-A903C88522B5}" srcOrd="0" destOrd="0" presId="urn:microsoft.com/office/officeart/2005/8/layout/lProcess3"/>
    <dgm:cxn modelId="{9A7CAE76-519E-4936-A297-6610174845E0}" type="presOf" srcId="{C640F8FC-15FB-4DDE-B504-AA5D2E23DEF2}" destId="{BED9E750-548A-4552-AA7F-2D96AB5F16A3}" srcOrd="0" destOrd="0" presId="urn:microsoft.com/office/officeart/2005/8/layout/lProcess3"/>
    <dgm:cxn modelId="{23A7C87D-75C6-4000-8587-4685491F7C61}" srcId="{E5EFB37E-B092-46B1-AEFC-D35FDF7536CD}" destId="{3BA48179-311B-4CEC-8480-4583793E3960}" srcOrd="0" destOrd="0" parTransId="{2C591065-F425-4E7F-9363-0DBD011D5192}" sibTransId="{364BA363-07FA-4193-A2AE-CCD9FCF620E1}"/>
    <dgm:cxn modelId="{BFFA0E82-BC49-481A-A34A-18A91BDE0B5A}" srcId="{804E149F-BC28-4259-B618-7B4FA120C01D}" destId="{7FA96432-0639-4383-97FB-56C931F661A8}" srcOrd="0" destOrd="0" parTransId="{8E60DF93-3EAF-4533-B9F3-D4F10E791165}" sibTransId="{6A4D779B-3E2A-481F-AF7E-9B9CBB831E36}"/>
    <dgm:cxn modelId="{70FD6183-9B7A-460D-86B5-DD3F924ADE9C}" srcId="{3BA48179-311B-4CEC-8480-4583793E3960}" destId="{8CCF8F5B-ACBE-4023-896A-54B20919F8B4}" srcOrd="2" destOrd="0" parTransId="{9BF5472C-540F-4935-A79A-1BFDB8502A4C}" sibTransId="{22112ACA-00F2-4F45-A93D-196C08460B34}"/>
    <dgm:cxn modelId="{255AE588-3B75-4E19-B293-D99AF8209E08}" srcId="{E5EFB37E-B092-46B1-AEFC-D35FDF7536CD}" destId="{15B26FD3-8963-4E00-984B-7FCA7DE6B6B8}" srcOrd="2" destOrd="0" parTransId="{ECCD15AC-20C7-44D2-9FD8-7F6F357881AB}" sibTransId="{31B5A36E-55B9-4CCA-9345-7BF0BAEF03C3}"/>
    <dgm:cxn modelId="{A9B7F48E-5251-4FE5-9590-78A849F229AE}" type="presOf" srcId="{B6C5406B-EA06-4D55-9170-1D458EC531C2}" destId="{362E1935-17F7-4A78-A1E1-4DE090C24A39}" srcOrd="0" destOrd="0" presId="urn:microsoft.com/office/officeart/2005/8/layout/lProcess3"/>
    <dgm:cxn modelId="{447EF195-9FDE-4398-ADB0-8362C84532CB}" srcId="{69F808B7-293C-4243-962B-DE1DD84A58D5}" destId="{6D0F99E3-A2B9-4198-997C-AEC079ABA7FE}" srcOrd="0" destOrd="0" parTransId="{80CB4E00-6C3E-4E3E-B2BB-566DA51A102E}" sibTransId="{1DCFEBE2-2B3E-4AC4-8341-80C768EE3F97}"/>
    <dgm:cxn modelId="{6D6F789B-8C2D-419E-816E-6FCE67C0F25B}" srcId="{3BA48179-311B-4CEC-8480-4583793E3960}" destId="{B6C5406B-EA06-4D55-9170-1D458EC531C2}" srcOrd="0" destOrd="0" parTransId="{F699808F-61F3-4807-9209-D82411C7BD63}" sibTransId="{23504407-751E-49B1-B787-CAC83E132FA4}"/>
    <dgm:cxn modelId="{32773E9F-0C10-47E4-BA77-285E0574B257}" type="presOf" srcId="{19D3EF79-67DB-4F39-9C2B-2DB8B07FCDE0}" destId="{1B908A3E-F672-4910-A43A-6DF18F5C6D45}" srcOrd="0" destOrd="0" presId="urn:microsoft.com/office/officeart/2005/8/layout/lProcess3"/>
    <dgm:cxn modelId="{C418D59F-2C60-4FDA-AB54-473F81CB764E}" type="presOf" srcId="{81B6EC0C-B563-4EED-B25A-41F9AAE51A0F}" destId="{A688E924-D5E5-402C-ACC3-9FC78D56F7FB}" srcOrd="0" destOrd="0" presId="urn:microsoft.com/office/officeart/2005/8/layout/lProcess3"/>
    <dgm:cxn modelId="{2F21E7A1-C900-4CD1-B0F7-27CBB70E5C30}" type="presOf" srcId="{E5EFB37E-B092-46B1-AEFC-D35FDF7536CD}" destId="{3CEF982F-AA02-4754-BF00-0ABDAE33A332}" srcOrd="0" destOrd="0" presId="urn:microsoft.com/office/officeart/2005/8/layout/lProcess3"/>
    <dgm:cxn modelId="{097B66AA-854C-4171-89DC-677E8358737F}" type="presOf" srcId="{8B47EE8D-4F5E-47FA-A1CC-CC6EEE91D63D}" destId="{82BC8311-7909-4B5F-9311-2926E8501C9A}" srcOrd="0" destOrd="0" presId="urn:microsoft.com/office/officeart/2005/8/layout/lProcess3"/>
    <dgm:cxn modelId="{85B762AE-4E05-4665-A4A2-BFD89E9C2F71}" type="presOf" srcId="{6D0F99E3-A2B9-4198-997C-AEC079ABA7FE}" destId="{E1363DD4-F767-478B-92F3-11F22836E0E3}" srcOrd="0" destOrd="0" presId="urn:microsoft.com/office/officeart/2005/8/layout/lProcess3"/>
    <dgm:cxn modelId="{C53D2BB1-E15E-4D1D-A74B-CA1E93BCB113}" type="presOf" srcId="{D2D4C158-3BFD-4C23-B069-2AE8D0B5DD96}" destId="{47CCDF54-0C00-4D68-B761-FCA9FBD11F05}" srcOrd="0" destOrd="0" presId="urn:microsoft.com/office/officeart/2005/8/layout/lProcess3"/>
    <dgm:cxn modelId="{C3B535B8-D158-4EC1-9393-5E5E80BDB864}" type="presOf" srcId="{A94E2340-E227-40C7-894E-3A10B3E5BB9B}" destId="{8546885A-B50F-45E5-A000-F1CB1CEE85DC}" srcOrd="0" destOrd="0" presId="urn:microsoft.com/office/officeart/2005/8/layout/lProcess3"/>
    <dgm:cxn modelId="{D341BBC1-5D1C-40CB-97DF-B077DE8D352B}" srcId="{D901F0A7-74AB-49C7-9D17-AF9B7BFF1774}" destId="{8B47EE8D-4F5E-47FA-A1CC-CC6EEE91D63D}" srcOrd="1" destOrd="0" parTransId="{10D45A4F-D8F4-4438-AA6B-8DFBDA4FD1F0}" sibTransId="{62261E92-30F6-4665-ADD8-5DD988E61B69}"/>
    <dgm:cxn modelId="{7FCB29C5-BA0B-4989-AF23-B7F769723C14}" type="presOf" srcId="{C599253E-9941-4A68-A7B3-F72E341A4FBB}" destId="{CFC02385-0BCB-4112-BDFD-70D9FEDD9857}" srcOrd="0" destOrd="0" presId="urn:microsoft.com/office/officeart/2005/8/layout/lProcess3"/>
    <dgm:cxn modelId="{B29F38CA-BA64-4ECC-9470-8FAB173BD897}" type="presOf" srcId="{69F808B7-293C-4243-962B-DE1DD84A58D5}" destId="{AF936138-6BD8-4C24-8FA5-39344F300197}" srcOrd="0" destOrd="0" presId="urn:microsoft.com/office/officeart/2005/8/layout/lProcess3"/>
    <dgm:cxn modelId="{AA9302DD-8413-423D-9BAF-D0CF54A599EE}" srcId="{3BA48179-311B-4CEC-8480-4583793E3960}" destId="{19D3EF79-67DB-4F39-9C2B-2DB8B07FCDE0}" srcOrd="1" destOrd="0" parTransId="{955C859E-C675-4EB0-A42A-43F95FBD125F}" sibTransId="{774FB323-27C5-4EC7-8062-94A16C16BF0F}"/>
    <dgm:cxn modelId="{0AE08BDF-A9DB-4584-A8F3-6A8997CA78D6}" type="presOf" srcId="{804E149F-BC28-4259-B618-7B4FA120C01D}" destId="{4348F701-B339-4731-B8DB-78173AF27C80}" srcOrd="0" destOrd="0" presId="urn:microsoft.com/office/officeart/2005/8/layout/lProcess3"/>
    <dgm:cxn modelId="{7A6F2EE6-18C8-4049-819D-6AC27EF3368A}" srcId="{15B26FD3-8963-4E00-984B-7FCA7DE6B6B8}" destId="{81B6EC0C-B563-4EED-B25A-41F9AAE51A0F}" srcOrd="0" destOrd="0" parTransId="{651C1BAC-63B5-46DD-A474-2F77F1A7E4A2}" sibTransId="{E0446FD8-CE09-43FE-89BA-84C6F04F32F2}"/>
    <dgm:cxn modelId="{53D32FEB-0586-4A85-9D65-1BDABB3A2D52}" type="presOf" srcId="{15B26FD3-8963-4E00-984B-7FCA7DE6B6B8}" destId="{0936472E-F1B3-498E-A694-CE3A56601DAC}" srcOrd="0" destOrd="0" presId="urn:microsoft.com/office/officeart/2005/8/layout/lProcess3"/>
    <dgm:cxn modelId="{7B80E3FD-3047-4912-9E8A-9DD633ABE1BB}" srcId="{E5EFB37E-B092-46B1-AEFC-D35FDF7536CD}" destId="{D901F0A7-74AB-49C7-9D17-AF9B7BFF1774}" srcOrd="3" destOrd="0" parTransId="{C1965C0A-F1CA-42B1-93A8-71CCA953A95D}" sibTransId="{AEB10510-64E3-40BF-B245-799822217A33}"/>
    <dgm:cxn modelId="{F1C32609-3BF9-405F-9259-3D26CC436004}" type="presParOf" srcId="{3CEF982F-AA02-4754-BF00-0ABDAE33A332}" destId="{1B86F0AC-7C24-4287-8842-3E710B28A79A}" srcOrd="0" destOrd="0" presId="urn:microsoft.com/office/officeart/2005/8/layout/lProcess3"/>
    <dgm:cxn modelId="{B7636EF3-088E-4940-B2A0-380D402CF154}" type="presParOf" srcId="{1B86F0AC-7C24-4287-8842-3E710B28A79A}" destId="{BB742000-A92F-454E-BA69-FFEE527CDEC0}" srcOrd="0" destOrd="0" presId="urn:microsoft.com/office/officeart/2005/8/layout/lProcess3"/>
    <dgm:cxn modelId="{1F0C0A25-540B-46D2-BFEA-85ADE9D20100}" type="presParOf" srcId="{1B86F0AC-7C24-4287-8842-3E710B28A79A}" destId="{3F7170C0-C1DE-4A00-BFEE-360E80E4C7FB}" srcOrd="1" destOrd="0" presId="urn:microsoft.com/office/officeart/2005/8/layout/lProcess3"/>
    <dgm:cxn modelId="{DAA79CF8-0931-4662-A3A5-FAE57B2E317F}" type="presParOf" srcId="{1B86F0AC-7C24-4287-8842-3E710B28A79A}" destId="{362E1935-17F7-4A78-A1E1-4DE090C24A39}" srcOrd="2" destOrd="0" presId="urn:microsoft.com/office/officeart/2005/8/layout/lProcess3"/>
    <dgm:cxn modelId="{D35CB661-7205-4C64-ADCE-EFB63884DB99}" type="presParOf" srcId="{1B86F0AC-7C24-4287-8842-3E710B28A79A}" destId="{54903027-C27B-475D-81BB-94CE60AA0C66}" srcOrd="3" destOrd="0" presId="urn:microsoft.com/office/officeart/2005/8/layout/lProcess3"/>
    <dgm:cxn modelId="{95F40B00-9356-4FF8-9B9F-28E35D720CE7}" type="presParOf" srcId="{1B86F0AC-7C24-4287-8842-3E710B28A79A}" destId="{1B908A3E-F672-4910-A43A-6DF18F5C6D45}" srcOrd="4" destOrd="0" presId="urn:microsoft.com/office/officeart/2005/8/layout/lProcess3"/>
    <dgm:cxn modelId="{76AE9C4F-6038-48D2-8323-7C2E47E87F6B}" type="presParOf" srcId="{1B86F0AC-7C24-4287-8842-3E710B28A79A}" destId="{F09F91B7-F0D9-4436-89BE-E2D7112172F6}" srcOrd="5" destOrd="0" presId="urn:microsoft.com/office/officeart/2005/8/layout/lProcess3"/>
    <dgm:cxn modelId="{5C9F9FBB-DF56-4AAA-A5D8-B891906317E1}" type="presParOf" srcId="{1B86F0AC-7C24-4287-8842-3E710B28A79A}" destId="{FB186F42-2274-4CBE-B8BA-A2E8DB7B88ED}" srcOrd="6" destOrd="0" presId="urn:microsoft.com/office/officeart/2005/8/layout/lProcess3"/>
    <dgm:cxn modelId="{79B2389B-8F2A-483E-8202-42B0EC353907}" type="presParOf" srcId="{3CEF982F-AA02-4754-BF00-0ABDAE33A332}" destId="{24EA0E03-08FB-4160-AB6C-34DF70E59A98}" srcOrd="1" destOrd="0" presId="urn:microsoft.com/office/officeart/2005/8/layout/lProcess3"/>
    <dgm:cxn modelId="{909CB646-84AF-410C-BA61-0CC0625C0A9B}" type="presParOf" srcId="{3CEF982F-AA02-4754-BF00-0ABDAE33A332}" destId="{9216BDCD-4663-4438-9BB0-612BFABE12B9}" srcOrd="2" destOrd="0" presId="urn:microsoft.com/office/officeart/2005/8/layout/lProcess3"/>
    <dgm:cxn modelId="{F32A3125-CD15-41F4-A9A5-16B3DA2D0E34}" type="presParOf" srcId="{9216BDCD-4663-4438-9BB0-612BFABE12B9}" destId="{AF936138-6BD8-4C24-8FA5-39344F300197}" srcOrd="0" destOrd="0" presId="urn:microsoft.com/office/officeart/2005/8/layout/lProcess3"/>
    <dgm:cxn modelId="{97E39CBE-B6D8-4EF9-B112-B6E25D8D4E0E}" type="presParOf" srcId="{9216BDCD-4663-4438-9BB0-612BFABE12B9}" destId="{490AE3E5-3462-4A8C-865B-D71C5F2AC9BE}" srcOrd="1" destOrd="0" presId="urn:microsoft.com/office/officeart/2005/8/layout/lProcess3"/>
    <dgm:cxn modelId="{0CDE56F0-0B52-4638-B750-8EB2C3504E2A}" type="presParOf" srcId="{9216BDCD-4663-4438-9BB0-612BFABE12B9}" destId="{E1363DD4-F767-478B-92F3-11F22836E0E3}" srcOrd="2" destOrd="0" presId="urn:microsoft.com/office/officeart/2005/8/layout/lProcess3"/>
    <dgm:cxn modelId="{277925CB-941A-4D61-9FFE-95819CD47E5F}" type="presParOf" srcId="{9216BDCD-4663-4438-9BB0-612BFABE12B9}" destId="{7B583CF8-1F05-4EC6-ADE6-EBA768F62F2D}" srcOrd="3" destOrd="0" presId="urn:microsoft.com/office/officeart/2005/8/layout/lProcess3"/>
    <dgm:cxn modelId="{2E443FE9-AFC8-4044-8230-8BC8921FBB78}" type="presParOf" srcId="{9216BDCD-4663-4438-9BB0-612BFABE12B9}" destId="{BED9E750-548A-4552-AA7F-2D96AB5F16A3}" srcOrd="4" destOrd="0" presId="urn:microsoft.com/office/officeart/2005/8/layout/lProcess3"/>
    <dgm:cxn modelId="{81CE580B-32C8-41A6-BEF7-6D912579A928}" type="presParOf" srcId="{3CEF982F-AA02-4754-BF00-0ABDAE33A332}" destId="{DAAB2C80-E990-418B-8070-8C2C31930471}" srcOrd="3" destOrd="0" presId="urn:microsoft.com/office/officeart/2005/8/layout/lProcess3"/>
    <dgm:cxn modelId="{5E936A8B-C323-47F7-8D34-8E8BEA8C01BF}" type="presParOf" srcId="{3CEF982F-AA02-4754-BF00-0ABDAE33A332}" destId="{48903C42-1D2E-4B55-BEC1-47AD9736F52A}" srcOrd="4" destOrd="0" presId="urn:microsoft.com/office/officeart/2005/8/layout/lProcess3"/>
    <dgm:cxn modelId="{35B861F7-C94E-4DD7-AF08-4C7627CF6EAC}" type="presParOf" srcId="{48903C42-1D2E-4B55-BEC1-47AD9736F52A}" destId="{0936472E-F1B3-498E-A694-CE3A56601DAC}" srcOrd="0" destOrd="0" presId="urn:microsoft.com/office/officeart/2005/8/layout/lProcess3"/>
    <dgm:cxn modelId="{B9DB0249-461A-43A4-A8AD-2DEB1ECFA207}" type="presParOf" srcId="{48903C42-1D2E-4B55-BEC1-47AD9736F52A}" destId="{4D58584E-3343-4ADF-A74B-9A18BE32FB07}" srcOrd="1" destOrd="0" presId="urn:microsoft.com/office/officeart/2005/8/layout/lProcess3"/>
    <dgm:cxn modelId="{AFE6BD03-8A31-48CC-B98B-477DF9C95742}" type="presParOf" srcId="{48903C42-1D2E-4B55-BEC1-47AD9736F52A}" destId="{A688E924-D5E5-402C-ACC3-9FC78D56F7FB}" srcOrd="2" destOrd="0" presId="urn:microsoft.com/office/officeart/2005/8/layout/lProcess3"/>
    <dgm:cxn modelId="{284DA29E-4F13-45A9-A6E0-688CEE9B6CED}" type="presParOf" srcId="{48903C42-1D2E-4B55-BEC1-47AD9736F52A}" destId="{B836AB87-2FEC-4A68-B406-BFAE49A3F70C}" srcOrd="3" destOrd="0" presId="urn:microsoft.com/office/officeart/2005/8/layout/lProcess3"/>
    <dgm:cxn modelId="{B64BC358-0F24-4419-BE31-D8A45BC251E5}" type="presParOf" srcId="{48903C42-1D2E-4B55-BEC1-47AD9736F52A}" destId="{47CCDF54-0C00-4D68-B761-FCA9FBD11F05}" srcOrd="4" destOrd="0" presId="urn:microsoft.com/office/officeart/2005/8/layout/lProcess3"/>
    <dgm:cxn modelId="{EADDFBF4-889D-4EF6-BD7E-2BED707C6A12}" type="presParOf" srcId="{48903C42-1D2E-4B55-BEC1-47AD9736F52A}" destId="{C228677A-53EC-4C40-8AF5-CF5E66DAD680}" srcOrd="5" destOrd="0" presId="urn:microsoft.com/office/officeart/2005/8/layout/lProcess3"/>
    <dgm:cxn modelId="{C5C7AD6D-A9B8-423D-AA4B-81EA58CF25CF}" type="presParOf" srcId="{48903C42-1D2E-4B55-BEC1-47AD9736F52A}" destId="{CFC02385-0BCB-4112-BDFD-70D9FEDD9857}" srcOrd="6" destOrd="0" presId="urn:microsoft.com/office/officeart/2005/8/layout/lProcess3"/>
    <dgm:cxn modelId="{B2FC5639-28E8-4C8A-9BBE-C7D0484E2987}" type="presParOf" srcId="{3CEF982F-AA02-4754-BF00-0ABDAE33A332}" destId="{1D40D7D9-5378-4555-AB6C-4338BA0662C5}" srcOrd="5" destOrd="0" presId="urn:microsoft.com/office/officeart/2005/8/layout/lProcess3"/>
    <dgm:cxn modelId="{F6217B39-7532-4E54-9856-6884F826B784}" type="presParOf" srcId="{3CEF982F-AA02-4754-BF00-0ABDAE33A332}" destId="{120A7A49-1400-4D85-AC0D-B8D916D8491C}" srcOrd="6" destOrd="0" presId="urn:microsoft.com/office/officeart/2005/8/layout/lProcess3"/>
    <dgm:cxn modelId="{B559048C-526B-4A0C-8FC3-95E2954591DC}" type="presParOf" srcId="{120A7A49-1400-4D85-AC0D-B8D916D8491C}" destId="{A50E38FE-4799-4383-912C-A903C88522B5}" srcOrd="0" destOrd="0" presId="urn:microsoft.com/office/officeart/2005/8/layout/lProcess3"/>
    <dgm:cxn modelId="{DD6D7B44-B33D-481A-BE1C-5512CE473CD0}" type="presParOf" srcId="{120A7A49-1400-4D85-AC0D-B8D916D8491C}" destId="{1067DDFF-7E50-449C-900A-04E309037838}" srcOrd="1" destOrd="0" presId="urn:microsoft.com/office/officeart/2005/8/layout/lProcess3"/>
    <dgm:cxn modelId="{E0F84CA3-F9BF-45BC-B496-3606559622B8}" type="presParOf" srcId="{120A7A49-1400-4D85-AC0D-B8D916D8491C}" destId="{8546885A-B50F-45E5-A000-F1CB1CEE85DC}" srcOrd="2" destOrd="0" presId="urn:microsoft.com/office/officeart/2005/8/layout/lProcess3"/>
    <dgm:cxn modelId="{741F4CB4-8442-44F7-942C-785982FC0ABE}" type="presParOf" srcId="{120A7A49-1400-4D85-AC0D-B8D916D8491C}" destId="{C032DE71-9993-4978-BF09-1FB8A9759283}" srcOrd="3" destOrd="0" presId="urn:microsoft.com/office/officeart/2005/8/layout/lProcess3"/>
    <dgm:cxn modelId="{4A2552D5-5103-46CA-8D46-DC0A6821CB81}" type="presParOf" srcId="{120A7A49-1400-4D85-AC0D-B8D916D8491C}" destId="{82BC8311-7909-4B5F-9311-2926E8501C9A}" srcOrd="4" destOrd="0" presId="urn:microsoft.com/office/officeart/2005/8/layout/lProcess3"/>
    <dgm:cxn modelId="{B9F06372-B8C7-4A8A-B738-25BD189A1562}" type="presParOf" srcId="{3CEF982F-AA02-4754-BF00-0ABDAE33A332}" destId="{8905BF4E-85C9-426D-9E8E-D74D56DB4BD2}" srcOrd="7" destOrd="0" presId="urn:microsoft.com/office/officeart/2005/8/layout/lProcess3"/>
    <dgm:cxn modelId="{CC332D24-4133-43BA-8562-2B302146FA6B}" type="presParOf" srcId="{3CEF982F-AA02-4754-BF00-0ABDAE33A332}" destId="{9A2DC982-D9F1-4BBE-B183-D2EE2E88F229}" srcOrd="8" destOrd="0" presId="urn:microsoft.com/office/officeart/2005/8/layout/lProcess3"/>
    <dgm:cxn modelId="{116CBF34-4855-447B-9A7F-5EA8A5C465E5}" type="presParOf" srcId="{9A2DC982-D9F1-4BBE-B183-D2EE2E88F229}" destId="{4348F701-B339-4731-B8DB-78173AF27C80}" srcOrd="0" destOrd="0" presId="urn:microsoft.com/office/officeart/2005/8/layout/lProcess3"/>
    <dgm:cxn modelId="{A23920B2-0542-4398-A897-984E0632C5B8}" type="presParOf" srcId="{9A2DC982-D9F1-4BBE-B183-D2EE2E88F229}" destId="{C10C0413-DFA9-46C9-AEA0-8B884CF49B64}" srcOrd="1" destOrd="0" presId="urn:microsoft.com/office/officeart/2005/8/layout/lProcess3"/>
    <dgm:cxn modelId="{D15D8085-002E-4FDA-8F28-D3643B70FD66}" type="presParOf" srcId="{9A2DC982-D9F1-4BBE-B183-D2EE2E88F229}" destId="{882B53CC-0241-4613-83DD-AA61ACE3735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08B90-201A-46B4-8BF5-F505F942D654}">
      <dsp:nvSpPr>
        <dsp:cNvPr id="0" name=""/>
        <dsp:cNvSpPr/>
      </dsp:nvSpPr>
      <dsp:spPr>
        <a:xfrm>
          <a:off x="1280" y="2083"/>
          <a:ext cx="7918319"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solidFill>
                <a:srgbClr val="555555"/>
              </a:solidFill>
            </a:rPr>
            <a:t>Gefährdungen bei HV-Bussen</a:t>
          </a:r>
        </a:p>
      </dsp:txBody>
      <dsp:txXfrm>
        <a:off x="41421" y="42224"/>
        <a:ext cx="7838037" cy="1290225"/>
      </dsp:txXfrm>
    </dsp:sp>
    <dsp:sp modelId="{0BA8F787-46F2-4A8E-B72B-572F7569EAE4}">
      <dsp:nvSpPr>
        <dsp:cNvPr id="0" name=""/>
        <dsp:cNvSpPr/>
      </dsp:nvSpPr>
      <dsp:spPr>
        <a:xfrm>
          <a:off x="1280"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Gefahren durch Fehlfunktion</a:t>
          </a:r>
        </a:p>
      </dsp:txBody>
      <dsp:txXfrm>
        <a:off x="41421" y="1551131"/>
        <a:ext cx="1781975" cy="1290225"/>
      </dsp:txXfrm>
    </dsp:sp>
    <dsp:sp modelId="{AAA9864C-8B16-4571-9922-1BFBEC70DF2D}">
      <dsp:nvSpPr>
        <dsp:cNvPr id="0" name=""/>
        <dsp:cNvSpPr/>
      </dsp:nvSpPr>
      <dsp:spPr>
        <a:xfrm>
          <a:off x="1280"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zur funktionalen Sicherheit</a:t>
          </a:r>
        </a:p>
      </dsp:txBody>
      <dsp:txXfrm>
        <a:off x="41421" y="3060037"/>
        <a:ext cx="1781975" cy="1290225"/>
      </dsp:txXfrm>
    </dsp:sp>
    <dsp:sp modelId="{EED3B5FE-9BB9-4371-827C-CCF5C5D84232}">
      <dsp:nvSpPr>
        <dsp:cNvPr id="0" name=""/>
        <dsp:cNvSpPr/>
      </dsp:nvSpPr>
      <dsp:spPr>
        <a:xfrm>
          <a:off x="2019967" y="1510990"/>
          <a:ext cx="1862257" cy="1370507"/>
        </a:xfrm>
        <a:prstGeom prst="roundRect">
          <a:avLst>
            <a:gd name="adj" fmla="val 10000"/>
          </a:avLst>
        </a:prstGeom>
        <a:gradFill rotWithShape="0">
          <a:gsLst>
            <a:gs pos="0">
              <a:srgbClr val="C00000"/>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rPr>
            <a:t>Gefahren durch hohe Spannungs-potentiale</a:t>
          </a:r>
        </a:p>
      </dsp:txBody>
      <dsp:txXfrm>
        <a:off x="2060108" y="1551131"/>
        <a:ext cx="1781975" cy="1290225"/>
      </dsp:txXfrm>
    </dsp:sp>
    <dsp:sp modelId="{CE55D31C-2994-4B3C-9818-663511594D1F}">
      <dsp:nvSpPr>
        <dsp:cNvPr id="0" name=""/>
        <dsp:cNvSpPr/>
      </dsp:nvSpPr>
      <dsp:spPr>
        <a:xfrm>
          <a:off x="2019967"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zur elektrischen Sicherheit</a:t>
          </a:r>
        </a:p>
      </dsp:txBody>
      <dsp:txXfrm>
        <a:off x="2060108" y="3060037"/>
        <a:ext cx="1781975" cy="1290225"/>
      </dsp:txXfrm>
    </dsp:sp>
    <dsp:sp modelId="{DF7427A8-F5BC-44FD-8DC5-4B5D4E634155}">
      <dsp:nvSpPr>
        <dsp:cNvPr id="0" name=""/>
        <dsp:cNvSpPr/>
      </dsp:nvSpPr>
      <dsp:spPr>
        <a:xfrm>
          <a:off x="4038654"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 durch Brand</a:t>
          </a:r>
        </a:p>
      </dsp:txBody>
      <dsp:txXfrm>
        <a:off x="4078795" y="1551131"/>
        <a:ext cx="1781975" cy="1290225"/>
      </dsp:txXfrm>
    </dsp:sp>
    <dsp:sp modelId="{37B5A3DC-3AE5-4FEB-BF06-57CB72BB7AE3}">
      <dsp:nvSpPr>
        <dsp:cNvPr id="0" name=""/>
        <dsp:cNvSpPr/>
      </dsp:nvSpPr>
      <dsp:spPr>
        <a:xfrm>
          <a:off x="4038654"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zum Brandschutz</a:t>
          </a:r>
        </a:p>
      </dsp:txBody>
      <dsp:txXfrm>
        <a:off x="4078795" y="3060037"/>
        <a:ext cx="1781975" cy="1290225"/>
      </dsp:txXfrm>
    </dsp:sp>
    <dsp:sp modelId="{6821F1C8-538B-475C-9129-A1D5F488FDB4}">
      <dsp:nvSpPr>
        <dsp:cNvPr id="0" name=""/>
        <dsp:cNvSpPr/>
      </dsp:nvSpPr>
      <dsp:spPr>
        <a:xfrm>
          <a:off x="6057342"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 durch höher gelegene Arbeitsplätze</a:t>
          </a:r>
        </a:p>
      </dsp:txBody>
      <dsp:txXfrm>
        <a:off x="6097483" y="1551131"/>
        <a:ext cx="1781975" cy="1290225"/>
      </dsp:txXfrm>
    </dsp:sp>
    <dsp:sp modelId="{A9E92CD8-5E45-412C-82CA-FB6D55BFF4A0}">
      <dsp:nvSpPr>
        <dsp:cNvPr id="0" name=""/>
        <dsp:cNvSpPr/>
      </dsp:nvSpPr>
      <dsp:spPr>
        <a:xfrm>
          <a:off x="6057342"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zur Absturzsicherung</a:t>
          </a:r>
        </a:p>
      </dsp:txBody>
      <dsp:txXfrm>
        <a:off x="6097483" y="3060037"/>
        <a:ext cx="1781975" cy="129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08B90-201A-46B4-8BF5-F505F942D654}">
      <dsp:nvSpPr>
        <dsp:cNvPr id="0" name=""/>
        <dsp:cNvSpPr/>
      </dsp:nvSpPr>
      <dsp:spPr>
        <a:xfrm>
          <a:off x="1280" y="2083"/>
          <a:ext cx="7918319"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de-DE" sz="4400" kern="1200" dirty="0">
              <a:solidFill>
                <a:srgbClr val="555555"/>
              </a:solidFill>
            </a:rPr>
            <a:t>Gefährdungen bei HV-Bussen</a:t>
          </a:r>
        </a:p>
      </dsp:txBody>
      <dsp:txXfrm>
        <a:off x="41421" y="42224"/>
        <a:ext cx="7838037" cy="1290225"/>
      </dsp:txXfrm>
    </dsp:sp>
    <dsp:sp modelId="{0BA8F787-46F2-4A8E-B72B-572F7569EAE4}">
      <dsp:nvSpPr>
        <dsp:cNvPr id="0" name=""/>
        <dsp:cNvSpPr/>
      </dsp:nvSpPr>
      <dsp:spPr>
        <a:xfrm>
          <a:off x="1280"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Gefahren durch Fehlfunktion</a:t>
          </a:r>
        </a:p>
      </dsp:txBody>
      <dsp:txXfrm>
        <a:off x="41421" y="1551131"/>
        <a:ext cx="1781975" cy="1290225"/>
      </dsp:txXfrm>
    </dsp:sp>
    <dsp:sp modelId="{AAA9864C-8B16-4571-9922-1BFBEC70DF2D}">
      <dsp:nvSpPr>
        <dsp:cNvPr id="0" name=""/>
        <dsp:cNvSpPr/>
      </dsp:nvSpPr>
      <dsp:spPr>
        <a:xfrm>
          <a:off x="1280"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zur funktionalen Sicherheit</a:t>
          </a:r>
        </a:p>
      </dsp:txBody>
      <dsp:txXfrm>
        <a:off x="41421" y="3060037"/>
        <a:ext cx="1781975" cy="1290225"/>
      </dsp:txXfrm>
    </dsp:sp>
    <dsp:sp modelId="{EED3B5FE-9BB9-4371-827C-CCF5C5D84232}">
      <dsp:nvSpPr>
        <dsp:cNvPr id="0" name=""/>
        <dsp:cNvSpPr/>
      </dsp:nvSpPr>
      <dsp:spPr>
        <a:xfrm>
          <a:off x="2019967"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Gefahren durch hohe Spannungs-potentiale</a:t>
          </a:r>
        </a:p>
      </dsp:txBody>
      <dsp:txXfrm>
        <a:off x="2060108" y="1551131"/>
        <a:ext cx="1781975" cy="1290225"/>
      </dsp:txXfrm>
    </dsp:sp>
    <dsp:sp modelId="{CE55D31C-2994-4B3C-9818-663511594D1F}">
      <dsp:nvSpPr>
        <dsp:cNvPr id="0" name=""/>
        <dsp:cNvSpPr/>
      </dsp:nvSpPr>
      <dsp:spPr>
        <a:xfrm>
          <a:off x="2019967" y="3019896"/>
          <a:ext cx="1862257" cy="1370507"/>
        </a:xfrm>
        <a:prstGeom prst="roundRect">
          <a:avLst>
            <a:gd name="adj" fmla="val 10000"/>
          </a:avLst>
        </a:prstGeom>
        <a:gradFill rotWithShape="0">
          <a:gsLst>
            <a:gs pos="0">
              <a:srgbClr val="C00000"/>
            </a:gs>
            <a:gs pos="80000">
              <a:srgbClr val="C00000"/>
            </a:gs>
            <a:gs pos="20800">
              <a:srgbClr val="C03C40"/>
            </a:gs>
            <a:gs pos="100000">
              <a:srgbClr val="FF0000"/>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rPr>
            <a:t>Maßnahmen zur elektrischen Sicherheit</a:t>
          </a:r>
        </a:p>
      </dsp:txBody>
      <dsp:txXfrm>
        <a:off x="2060108" y="3060037"/>
        <a:ext cx="1781975" cy="1290225"/>
      </dsp:txXfrm>
    </dsp:sp>
    <dsp:sp modelId="{DF7427A8-F5BC-44FD-8DC5-4B5D4E634155}">
      <dsp:nvSpPr>
        <dsp:cNvPr id="0" name=""/>
        <dsp:cNvSpPr/>
      </dsp:nvSpPr>
      <dsp:spPr>
        <a:xfrm>
          <a:off x="4038654"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 durch Brand</a:t>
          </a:r>
        </a:p>
      </dsp:txBody>
      <dsp:txXfrm>
        <a:off x="4078795" y="1551131"/>
        <a:ext cx="1781975" cy="1290225"/>
      </dsp:txXfrm>
    </dsp:sp>
    <dsp:sp modelId="{37B5A3DC-3AE5-4FEB-BF06-57CB72BB7AE3}">
      <dsp:nvSpPr>
        <dsp:cNvPr id="0" name=""/>
        <dsp:cNvSpPr/>
      </dsp:nvSpPr>
      <dsp:spPr>
        <a:xfrm>
          <a:off x="4038654"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zum Brandschutz</a:t>
          </a:r>
        </a:p>
      </dsp:txBody>
      <dsp:txXfrm>
        <a:off x="4078795" y="3060037"/>
        <a:ext cx="1781975" cy="1290225"/>
      </dsp:txXfrm>
    </dsp:sp>
    <dsp:sp modelId="{6821F1C8-538B-475C-9129-A1D5F488FDB4}">
      <dsp:nvSpPr>
        <dsp:cNvPr id="0" name=""/>
        <dsp:cNvSpPr/>
      </dsp:nvSpPr>
      <dsp:spPr>
        <a:xfrm>
          <a:off x="6057342" y="1510990"/>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Gefahr durch höher gelegene Arbeitsplätze</a:t>
          </a:r>
        </a:p>
      </dsp:txBody>
      <dsp:txXfrm>
        <a:off x="6097483" y="1551131"/>
        <a:ext cx="1781975" cy="1290225"/>
      </dsp:txXfrm>
    </dsp:sp>
    <dsp:sp modelId="{A9E92CD8-5E45-412C-82CA-FB6D55BFF4A0}">
      <dsp:nvSpPr>
        <dsp:cNvPr id="0" name=""/>
        <dsp:cNvSpPr/>
      </dsp:nvSpPr>
      <dsp:spPr>
        <a:xfrm>
          <a:off x="6057342" y="3019896"/>
          <a:ext cx="1862257" cy="13705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rgbClr val="555555"/>
              </a:solidFill>
            </a:rPr>
            <a:t>Maßnahmen zur Absturzsicherung</a:t>
          </a:r>
        </a:p>
      </dsp:txBody>
      <dsp:txXfrm>
        <a:off x="6097483" y="3060037"/>
        <a:ext cx="1781975" cy="1290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213B-325A-458A-995E-577E4A7A4B19}">
      <dsp:nvSpPr>
        <dsp:cNvPr id="0" name=""/>
        <dsp:cNvSpPr/>
      </dsp:nvSpPr>
      <dsp:spPr>
        <a:xfrm>
          <a:off x="2088234" y="107483"/>
          <a:ext cx="4320474" cy="4273246"/>
        </a:xfrm>
        <a:prstGeom prst="pie">
          <a:avLst>
            <a:gd name="adj1" fmla="val 16200000"/>
            <a:gd name="adj2" fmla="val 19800000"/>
          </a:avLst>
        </a:prstGeom>
        <a:solidFill>
          <a:srgbClr val="2FA3EE">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ysClr val="window" lastClr="FFFFFF"/>
              </a:solidFill>
              <a:latin typeface="Tw Cen MT" panose="020B0602020104020603"/>
              <a:ea typeface="+mn-ea"/>
              <a:cs typeface="+mn-cs"/>
            </a:rPr>
            <a:t>Gefährdungs-beurteilung</a:t>
          </a:r>
        </a:p>
      </dsp:txBody>
      <dsp:txXfrm>
        <a:off x="4517052" y="779990"/>
        <a:ext cx="800128" cy="611523"/>
      </dsp:txXfrm>
    </dsp:sp>
    <dsp:sp modelId="{82B5C4C6-BD8D-4AE1-AFDA-5D3576681AF5}">
      <dsp:nvSpPr>
        <dsp:cNvPr id="0" name=""/>
        <dsp:cNvSpPr/>
      </dsp:nvSpPr>
      <dsp:spPr>
        <a:xfrm>
          <a:off x="2154488" y="297325"/>
          <a:ext cx="4280137" cy="4053016"/>
        </a:xfrm>
        <a:prstGeom prst="pie">
          <a:avLst>
            <a:gd name="adj1" fmla="val 19800000"/>
            <a:gd name="adj2" fmla="val 18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ysClr val="window" lastClr="FFFFFF"/>
              </a:solidFill>
              <a:latin typeface="Tw Cen MT" panose="020B0602020104020603"/>
              <a:ea typeface="+mn-ea"/>
              <a:cs typeface="+mn-cs"/>
            </a:rPr>
            <a:t>Technisch</a:t>
          </a:r>
        </a:p>
      </dsp:txBody>
      <dsp:txXfrm>
        <a:off x="5230494" y="2054422"/>
        <a:ext cx="828688" cy="562948"/>
      </dsp:txXfrm>
    </dsp:sp>
    <dsp:sp modelId="{AC1781B4-409F-4F4F-9DAB-0FD87138486A}">
      <dsp:nvSpPr>
        <dsp:cNvPr id="0" name=""/>
        <dsp:cNvSpPr/>
      </dsp:nvSpPr>
      <dsp:spPr>
        <a:xfrm>
          <a:off x="1735747" y="216013"/>
          <a:ext cx="4814471" cy="4194933"/>
        </a:xfrm>
        <a:prstGeom prst="pie">
          <a:avLst>
            <a:gd name="adj1" fmla="val 1800000"/>
            <a:gd name="adj2" fmla="val 54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ts val="0"/>
            </a:spcAft>
            <a:buNone/>
          </a:pPr>
          <a:r>
            <a:rPr lang="de-DE" sz="1050" kern="1200" dirty="0">
              <a:solidFill>
                <a:sysClr val="window" lastClr="FFFFFF"/>
              </a:solidFill>
              <a:latin typeface="Tw Cen MT" panose="020B0602020104020603"/>
              <a:ea typeface="+mn-ea"/>
              <a:cs typeface="+mn-cs"/>
            </a:rPr>
            <a:t>Organisatorisch</a:t>
          </a:r>
        </a:p>
      </dsp:txBody>
      <dsp:txXfrm>
        <a:off x="4442272" y="3175418"/>
        <a:ext cx="891615" cy="600316"/>
      </dsp:txXfrm>
    </dsp:sp>
    <dsp:sp modelId="{BFDC499A-B1AE-4004-B1F1-3409B88B7215}">
      <dsp:nvSpPr>
        <dsp:cNvPr id="0" name=""/>
        <dsp:cNvSpPr/>
      </dsp:nvSpPr>
      <dsp:spPr>
        <a:xfrm>
          <a:off x="1970127" y="324560"/>
          <a:ext cx="4280137" cy="4053016"/>
        </a:xfrm>
        <a:prstGeom prst="pie">
          <a:avLst>
            <a:gd name="adj1" fmla="val 5400000"/>
            <a:gd name="adj2" fmla="val 9000000"/>
          </a:avLst>
        </a:prstGeom>
        <a:gradFill rotWithShape="1">
          <a:gsLst>
            <a:gs pos="0">
              <a:srgbClr val="D99C3F">
                <a:tint val="94000"/>
                <a:satMod val="100000"/>
                <a:lumMod val="108000"/>
              </a:srgbClr>
            </a:gs>
            <a:gs pos="50000">
              <a:srgbClr val="D99C3F">
                <a:tint val="98000"/>
                <a:shade val="100000"/>
                <a:satMod val="100000"/>
                <a:lumMod val="100000"/>
              </a:srgbClr>
            </a:gs>
            <a:gs pos="100000">
              <a:srgbClr val="D99C3F">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ysClr val="window" lastClr="FFFFFF"/>
              </a:solidFill>
              <a:latin typeface="Tw Cen MT" panose="020B0602020104020603"/>
              <a:ea typeface="+mn-ea"/>
              <a:cs typeface="+mn-cs"/>
            </a:rPr>
            <a:t>Personen-bezogen</a:t>
          </a:r>
        </a:p>
      </dsp:txBody>
      <dsp:txXfrm>
        <a:off x="3051465" y="3183847"/>
        <a:ext cx="792658" cy="580007"/>
      </dsp:txXfrm>
    </dsp:sp>
    <dsp:sp modelId="{1A897733-8CB6-4EAC-828B-9BD98E9A2328}">
      <dsp:nvSpPr>
        <dsp:cNvPr id="0" name=""/>
        <dsp:cNvSpPr/>
      </dsp:nvSpPr>
      <dsp:spPr>
        <a:xfrm>
          <a:off x="1970148" y="252536"/>
          <a:ext cx="4280137" cy="4053016"/>
        </a:xfrm>
        <a:prstGeom prst="pie">
          <a:avLst>
            <a:gd name="adj1" fmla="val 9000000"/>
            <a:gd name="adj2" fmla="val 12600000"/>
          </a:avLst>
        </a:prstGeom>
        <a:gradFill rotWithShape="1">
          <a:gsLst>
            <a:gs pos="0">
              <a:srgbClr val="CE6633">
                <a:tint val="94000"/>
                <a:satMod val="100000"/>
                <a:lumMod val="108000"/>
              </a:srgbClr>
            </a:gs>
            <a:gs pos="50000">
              <a:srgbClr val="CE6633">
                <a:tint val="98000"/>
                <a:shade val="100000"/>
                <a:satMod val="100000"/>
                <a:lumMod val="100000"/>
              </a:srgbClr>
            </a:gs>
            <a:gs pos="100000">
              <a:srgbClr val="CE6633">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ysClr val="window" lastClr="FFFFFF"/>
              </a:solidFill>
              <a:latin typeface="Tw Cen MT" panose="020B0602020104020603"/>
              <a:ea typeface="+mn-ea"/>
              <a:cs typeface="+mn-cs"/>
            </a:rPr>
            <a:t>Unterweisung</a:t>
          </a:r>
        </a:p>
      </dsp:txBody>
      <dsp:txXfrm>
        <a:off x="2345591" y="2009633"/>
        <a:ext cx="828688" cy="562948"/>
      </dsp:txXfrm>
    </dsp:sp>
    <dsp:sp modelId="{38777537-47F1-46C4-A91C-5E5CE125C346}">
      <dsp:nvSpPr>
        <dsp:cNvPr id="0" name=""/>
        <dsp:cNvSpPr/>
      </dsp:nvSpPr>
      <dsp:spPr>
        <a:xfrm>
          <a:off x="2016233" y="217598"/>
          <a:ext cx="4280137" cy="4053016"/>
        </a:xfrm>
        <a:prstGeom prst="pie">
          <a:avLst>
            <a:gd name="adj1" fmla="val 12600000"/>
            <a:gd name="adj2" fmla="val 16200000"/>
          </a:avLst>
        </a:prstGeom>
        <a:gradFill rotWithShape="1">
          <a:gsLst>
            <a:gs pos="0">
              <a:srgbClr val="86C157">
                <a:tint val="94000"/>
                <a:satMod val="100000"/>
                <a:lumMod val="108000"/>
              </a:srgbClr>
            </a:gs>
            <a:gs pos="50000">
              <a:srgbClr val="86C157">
                <a:tint val="98000"/>
                <a:shade val="100000"/>
                <a:satMod val="100000"/>
                <a:lumMod val="100000"/>
              </a:srgbClr>
            </a:gs>
            <a:gs pos="100000">
              <a:srgbClr val="86C157">
                <a:shade val="72000"/>
                <a:satMod val="120000"/>
                <a:lumMod val="100000"/>
              </a:srgb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ysClr val="window" lastClr="FFFFFF"/>
              </a:solidFill>
              <a:latin typeface="Tw Cen MT" panose="020B0602020104020603"/>
              <a:ea typeface="+mn-ea"/>
              <a:cs typeface="+mn-cs"/>
            </a:rPr>
            <a:t>Wirksamkeit prüfen</a:t>
          </a:r>
        </a:p>
      </dsp:txBody>
      <dsp:txXfrm>
        <a:off x="3097570" y="855446"/>
        <a:ext cx="792658" cy="580007"/>
      </dsp:txXfrm>
    </dsp:sp>
    <dsp:sp modelId="{A6FD3475-C93E-4A4B-84B4-578CA1CD43D3}">
      <dsp:nvSpPr>
        <dsp:cNvPr id="0" name=""/>
        <dsp:cNvSpPr/>
      </dsp:nvSpPr>
      <dsp:spPr>
        <a:xfrm>
          <a:off x="1793288" y="-36497"/>
          <a:ext cx="4905420" cy="4557081"/>
        </a:xfrm>
        <a:prstGeom prst="circularArrow">
          <a:avLst>
            <a:gd name="adj1" fmla="val 5085"/>
            <a:gd name="adj2" fmla="val 327528"/>
            <a:gd name="adj3" fmla="val 19472472"/>
            <a:gd name="adj4" fmla="val 16200251"/>
            <a:gd name="adj5" fmla="val 5932"/>
          </a:avLst>
        </a:prstGeom>
        <a:solidFill>
          <a:srgbClr val="2FA3EE">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BA7A12D-9DE8-4A48-9C57-D40DDDADF149}">
      <dsp:nvSpPr>
        <dsp:cNvPr id="0" name=""/>
        <dsp:cNvSpPr/>
      </dsp:nvSpPr>
      <dsp:spPr>
        <a:xfrm>
          <a:off x="1933963" y="27289"/>
          <a:ext cx="4716698" cy="4591318"/>
        </a:xfrm>
        <a:prstGeom prst="circularArrow">
          <a:avLst>
            <a:gd name="adj1" fmla="val 5085"/>
            <a:gd name="adj2" fmla="val 327528"/>
            <a:gd name="adj3" fmla="val 1472472"/>
            <a:gd name="adj4" fmla="val 19800000"/>
            <a:gd name="adj5" fmla="val 5932"/>
          </a:avLst>
        </a:prstGeom>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a:schemeClr val="lt1"/>
        </a:fontRef>
      </dsp:style>
    </dsp:sp>
    <dsp:sp modelId="{E50D15DD-1D39-47E4-8088-7B3B615C17D4}">
      <dsp:nvSpPr>
        <dsp:cNvPr id="0" name=""/>
        <dsp:cNvSpPr/>
      </dsp:nvSpPr>
      <dsp:spPr>
        <a:xfrm>
          <a:off x="1691920" y="89428"/>
          <a:ext cx="5004827" cy="4591101"/>
        </a:xfrm>
        <a:prstGeom prst="circularArrow">
          <a:avLst>
            <a:gd name="adj1" fmla="val 5085"/>
            <a:gd name="adj2" fmla="val 327528"/>
            <a:gd name="adj3" fmla="val 5072221"/>
            <a:gd name="adj4" fmla="val 1800000"/>
            <a:gd name="adj5" fmla="val 5932"/>
          </a:avLst>
        </a:prstGeom>
        <a:solidFill>
          <a:srgbClr val="2FA3EE">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8653EE3-9A0C-4567-A538-5760BED8A72C}">
      <dsp:nvSpPr>
        <dsp:cNvPr id="0" name=""/>
        <dsp:cNvSpPr/>
      </dsp:nvSpPr>
      <dsp:spPr>
        <a:xfrm>
          <a:off x="1749885" y="54523"/>
          <a:ext cx="4716698" cy="4591318"/>
        </a:xfrm>
        <a:prstGeom prst="circularArrow">
          <a:avLst>
            <a:gd name="adj1" fmla="val 5085"/>
            <a:gd name="adj2" fmla="val 327528"/>
            <a:gd name="adj3" fmla="val 8672472"/>
            <a:gd name="adj4" fmla="val 5400251"/>
            <a:gd name="adj5" fmla="val 5932"/>
          </a:avLst>
        </a:prstGeom>
        <a:solidFill>
          <a:srgbClr val="2FA3EE">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7B31554-8D3A-406F-96DD-61E451C69B71}">
      <dsp:nvSpPr>
        <dsp:cNvPr id="0" name=""/>
        <dsp:cNvSpPr/>
      </dsp:nvSpPr>
      <dsp:spPr>
        <a:xfrm>
          <a:off x="1749906" y="-17499"/>
          <a:ext cx="4716698" cy="4591318"/>
        </a:xfrm>
        <a:prstGeom prst="circularArrow">
          <a:avLst>
            <a:gd name="adj1" fmla="val 5085"/>
            <a:gd name="adj2" fmla="val 327528"/>
            <a:gd name="adj3" fmla="val 12272472"/>
            <a:gd name="adj4" fmla="val 9000000"/>
            <a:gd name="adj5" fmla="val 5932"/>
          </a:avLst>
        </a:prstGeom>
        <a:solidFill>
          <a:srgbClr val="2FA3EE">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AC68570-0506-4C99-B124-CE7204C5B2E5}">
      <dsp:nvSpPr>
        <dsp:cNvPr id="0" name=""/>
        <dsp:cNvSpPr/>
      </dsp:nvSpPr>
      <dsp:spPr>
        <a:xfrm>
          <a:off x="1795991" y="-52437"/>
          <a:ext cx="4716698" cy="4591318"/>
        </a:xfrm>
        <a:prstGeom prst="circularArrow">
          <a:avLst>
            <a:gd name="adj1" fmla="val 5085"/>
            <a:gd name="adj2" fmla="val 327528"/>
            <a:gd name="adj3" fmla="val 15872221"/>
            <a:gd name="adj4" fmla="val 12600000"/>
            <a:gd name="adj5" fmla="val 5932"/>
          </a:avLst>
        </a:prstGeom>
        <a:solidFill>
          <a:srgbClr val="2FA3EE">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6F329-FE38-4276-9D52-7D6BAA9EEBE0}">
      <dsp:nvSpPr>
        <dsp:cNvPr id="0" name=""/>
        <dsp:cNvSpPr/>
      </dsp:nvSpPr>
      <dsp:spPr>
        <a:xfrm>
          <a:off x="0" y="0"/>
          <a:ext cx="5141371" cy="1144927"/>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60000"/>
            </a:lnSpc>
            <a:spcBef>
              <a:spcPct val="0"/>
            </a:spcBef>
            <a:spcAft>
              <a:spcPct val="35000"/>
            </a:spcAft>
            <a:buNone/>
          </a:pPr>
          <a:r>
            <a:rPr lang="de-DE" sz="2000" b="0" kern="1200" dirty="0">
              <a:solidFill>
                <a:schemeClr val="tx1"/>
              </a:solidFill>
            </a:rPr>
            <a:t>Erkennen</a:t>
          </a:r>
        </a:p>
        <a:p>
          <a:pPr marL="171450" lvl="1" indent="-171450" algn="l" defTabSz="711200">
            <a:lnSpc>
              <a:spcPct val="60000"/>
            </a:lnSpc>
            <a:spcBef>
              <a:spcPct val="0"/>
            </a:spcBef>
            <a:spcAft>
              <a:spcPts val="600"/>
            </a:spcAft>
            <a:buChar char="•"/>
          </a:pPr>
          <a:r>
            <a:rPr lang="de-DE" sz="1600" b="0" kern="1200" dirty="0">
              <a:solidFill>
                <a:schemeClr val="tx1"/>
              </a:solidFill>
            </a:rPr>
            <a:t>Was ist geschehen?</a:t>
          </a:r>
        </a:p>
        <a:p>
          <a:pPr marL="171450" lvl="1" indent="-171450" algn="l" defTabSz="711200">
            <a:lnSpc>
              <a:spcPct val="60000"/>
            </a:lnSpc>
            <a:spcBef>
              <a:spcPct val="0"/>
            </a:spcBef>
            <a:spcAft>
              <a:spcPts val="600"/>
            </a:spcAft>
            <a:buChar char="•"/>
          </a:pPr>
          <a:r>
            <a:rPr lang="de-DE" sz="1600" b="0" kern="1200" dirty="0">
              <a:solidFill>
                <a:schemeClr val="tx1"/>
              </a:solidFill>
            </a:rPr>
            <a:t>Wie viele Verunfallte?</a:t>
          </a:r>
        </a:p>
        <a:p>
          <a:pPr marL="171450" lvl="1" indent="-171450" algn="l" defTabSz="711200">
            <a:lnSpc>
              <a:spcPct val="60000"/>
            </a:lnSpc>
            <a:spcBef>
              <a:spcPct val="0"/>
            </a:spcBef>
            <a:spcAft>
              <a:spcPts val="600"/>
            </a:spcAft>
            <a:buChar char="•"/>
          </a:pPr>
          <a:r>
            <a:rPr lang="de-DE" sz="1600" b="0" kern="1200" dirty="0">
              <a:solidFill>
                <a:schemeClr val="tx1"/>
              </a:solidFill>
            </a:rPr>
            <a:t>Welche Verletzungen?</a:t>
          </a:r>
        </a:p>
      </dsp:txBody>
      <dsp:txXfrm>
        <a:off x="33534" y="33534"/>
        <a:ext cx="3905904" cy="1077859"/>
      </dsp:txXfrm>
    </dsp:sp>
    <dsp:sp modelId="{0D02B87D-8EC4-4787-A644-F7BC63E8F1C9}">
      <dsp:nvSpPr>
        <dsp:cNvPr id="0" name=""/>
        <dsp:cNvSpPr/>
      </dsp:nvSpPr>
      <dsp:spPr>
        <a:xfrm>
          <a:off x="453650" y="1335748"/>
          <a:ext cx="5141371" cy="1144927"/>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60000"/>
            </a:lnSpc>
            <a:spcBef>
              <a:spcPct val="0"/>
            </a:spcBef>
            <a:spcAft>
              <a:spcPct val="35000"/>
            </a:spcAft>
            <a:buNone/>
          </a:pPr>
          <a:r>
            <a:rPr lang="de-DE" sz="2000" b="0" kern="1200" dirty="0">
              <a:solidFill>
                <a:schemeClr val="tx1"/>
              </a:solidFill>
            </a:rPr>
            <a:t>Denken</a:t>
          </a:r>
        </a:p>
        <a:p>
          <a:pPr marL="171450" lvl="1" indent="-171450" algn="l" defTabSz="711200">
            <a:lnSpc>
              <a:spcPct val="60000"/>
            </a:lnSpc>
            <a:spcBef>
              <a:spcPct val="0"/>
            </a:spcBef>
            <a:spcAft>
              <a:spcPts val="600"/>
            </a:spcAft>
            <a:buChar char="•"/>
          </a:pPr>
          <a:r>
            <a:rPr lang="de-DE" sz="1600" b="0" kern="1200" dirty="0">
              <a:solidFill>
                <a:schemeClr val="tx1"/>
              </a:solidFill>
            </a:rPr>
            <a:t>Weitere Gefahren?</a:t>
          </a:r>
        </a:p>
        <a:p>
          <a:pPr marL="171450" lvl="1" indent="-171450" algn="l" defTabSz="711200">
            <a:lnSpc>
              <a:spcPct val="60000"/>
            </a:lnSpc>
            <a:spcBef>
              <a:spcPct val="0"/>
            </a:spcBef>
            <a:spcAft>
              <a:spcPts val="600"/>
            </a:spcAft>
            <a:buChar char="•"/>
          </a:pPr>
          <a:r>
            <a:rPr lang="de-DE" sz="1600" b="0" kern="1200" dirty="0">
              <a:solidFill>
                <a:schemeClr val="tx1"/>
              </a:solidFill>
            </a:rPr>
            <a:t>Welche Maßnahmen?</a:t>
          </a:r>
        </a:p>
        <a:p>
          <a:pPr marL="171450" lvl="1" indent="-171450" algn="l" defTabSz="711200">
            <a:lnSpc>
              <a:spcPct val="60000"/>
            </a:lnSpc>
            <a:spcBef>
              <a:spcPct val="0"/>
            </a:spcBef>
            <a:spcAft>
              <a:spcPts val="600"/>
            </a:spcAft>
            <a:buChar char="•"/>
          </a:pPr>
          <a:r>
            <a:rPr lang="de-DE" sz="1600" b="0" kern="1200" dirty="0">
              <a:solidFill>
                <a:schemeClr val="tx1"/>
              </a:solidFill>
            </a:rPr>
            <a:t>Mit welchen Hilfsmitteln</a:t>
          </a:r>
          <a:r>
            <a:rPr lang="de-DE" sz="1600" b="1" kern="1200" dirty="0">
              <a:solidFill>
                <a:schemeClr val="tx1"/>
              </a:solidFill>
            </a:rPr>
            <a:t>?</a:t>
          </a:r>
        </a:p>
      </dsp:txBody>
      <dsp:txXfrm>
        <a:off x="487184" y="1369282"/>
        <a:ext cx="3876450" cy="1077859"/>
      </dsp:txXfrm>
    </dsp:sp>
    <dsp:sp modelId="{B3B7B4F9-89AF-47CA-A778-BF23508B7877}">
      <dsp:nvSpPr>
        <dsp:cNvPr id="0" name=""/>
        <dsp:cNvSpPr/>
      </dsp:nvSpPr>
      <dsp:spPr>
        <a:xfrm>
          <a:off x="907300" y="2671496"/>
          <a:ext cx="5141371" cy="1144927"/>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60000"/>
            </a:lnSpc>
            <a:spcBef>
              <a:spcPct val="0"/>
            </a:spcBef>
            <a:spcAft>
              <a:spcPct val="35000"/>
            </a:spcAft>
            <a:buNone/>
          </a:pPr>
          <a:r>
            <a:rPr lang="de-DE" sz="2000" b="0" i="0" kern="1200" dirty="0">
              <a:solidFill>
                <a:schemeClr val="tx1"/>
              </a:solidFill>
            </a:rPr>
            <a:t>Handeln</a:t>
          </a:r>
        </a:p>
        <a:p>
          <a:pPr marL="171450" lvl="1" indent="-171450" algn="l" defTabSz="711200">
            <a:lnSpc>
              <a:spcPct val="60000"/>
            </a:lnSpc>
            <a:spcBef>
              <a:spcPct val="0"/>
            </a:spcBef>
            <a:spcAft>
              <a:spcPts val="600"/>
            </a:spcAft>
            <a:buChar char="•"/>
          </a:pPr>
          <a:r>
            <a:rPr lang="de-DE" sz="1600" b="0" i="0" kern="1200" dirty="0">
              <a:solidFill>
                <a:schemeClr val="tx1"/>
              </a:solidFill>
            </a:rPr>
            <a:t>Absichern des Unfallortes</a:t>
          </a:r>
        </a:p>
        <a:p>
          <a:pPr marL="171450" lvl="1" indent="-171450" algn="l" defTabSz="711200">
            <a:lnSpc>
              <a:spcPct val="60000"/>
            </a:lnSpc>
            <a:spcBef>
              <a:spcPct val="0"/>
            </a:spcBef>
            <a:spcAft>
              <a:spcPts val="600"/>
            </a:spcAft>
            <a:buChar char="•"/>
          </a:pPr>
          <a:r>
            <a:rPr lang="de-DE" sz="1600" b="0" i="0" kern="1200" dirty="0">
              <a:solidFill>
                <a:schemeClr val="tx1"/>
              </a:solidFill>
            </a:rPr>
            <a:t>Notruf</a:t>
          </a:r>
        </a:p>
        <a:p>
          <a:pPr marL="171450" lvl="1" indent="-171450" algn="l" defTabSz="711200">
            <a:lnSpc>
              <a:spcPct val="60000"/>
            </a:lnSpc>
            <a:spcBef>
              <a:spcPct val="0"/>
            </a:spcBef>
            <a:spcAft>
              <a:spcPts val="600"/>
            </a:spcAft>
            <a:buChar char="•"/>
          </a:pPr>
          <a:r>
            <a:rPr lang="de-DE" sz="1600" b="0" i="0" kern="1200" dirty="0">
              <a:solidFill>
                <a:schemeClr val="tx1"/>
              </a:solidFill>
            </a:rPr>
            <a:t>Lebensrettende Sofortmaßnahmen</a:t>
          </a:r>
        </a:p>
      </dsp:txBody>
      <dsp:txXfrm>
        <a:off x="940834" y="2705030"/>
        <a:ext cx="3876450" cy="1077859"/>
      </dsp:txXfrm>
    </dsp:sp>
    <dsp:sp modelId="{F10C18AA-0991-469A-8606-A2806CD802AE}">
      <dsp:nvSpPr>
        <dsp:cNvPr id="0" name=""/>
        <dsp:cNvSpPr/>
      </dsp:nvSpPr>
      <dsp:spPr>
        <a:xfrm>
          <a:off x="4397168" y="868236"/>
          <a:ext cx="744202" cy="74420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4564613" y="868236"/>
        <a:ext cx="409312" cy="560012"/>
      </dsp:txXfrm>
    </dsp:sp>
    <dsp:sp modelId="{1E25277B-3BCA-4D23-BB46-1EDC3A95A2DA}">
      <dsp:nvSpPr>
        <dsp:cNvPr id="0" name=""/>
        <dsp:cNvSpPr/>
      </dsp:nvSpPr>
      <dsp:spPr>
        <a:xfrm>
          <a:off x="4850818" y="2196352"/>
          <a:ext cx="744202" cy="744202"/>
        </a:xfrm>
        <a:prstGeom prst="downArrow">
          <a:avLst>
            <a:gd name="adj1" fmla="val 55000"/>
            <a:gd name="adj2" fmla="val 45000"/>
          </a:avLst>
        </a:prstGeom>
        <a:solidFill>
          <a:schemeClr val="accent2">
            <a:tint val="40000"/>
            <a:alpha val="90000"/>
            <a:hueOff val="-21584191"/>
            <a:satOff val="-53294"/>
            <a:lumOff val="13126"/>
            <a:alphaOff val="0"/>
          </a:schemeClr>
        </a:solidFill>
        <a:ln w="9525" cap="flat" cmpd="sng" algn="ctr">
          <a:solidFill>
            <a:schemeClr val="accent2">
              <a:tint val="40000"/>
              <a:alpha val="90000"/>
              <a:hueOff val="-21584191"/>
              <a:satOff val="-53294"/>
              <a:lumOff val="1312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5018263" y="2196352"/>
        <a:ext cx="409312" cy="560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2000-A92F-454E-BA69-FFEE527CDEC0}">
      <dsp:nvSpPr>
        <dsp:cNvPr id="0" name=""/>
        <dsp:cNvSpPr/>
      </dsp:nvSpPr>
      <dsp:spPr>
        <a:xfrm>
          <a:off x="330017" y="1503"/>
          <a:ext cx="2521729" cy="81088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Unfallstelle absichern</a:t>
          </a:r>
        </a:p>
      </dsp:txBody>
      <dsp:txXfrm>
        <a:off x="735459" y="1503"/>
        <a:ext cx="1710845" cy="810884"/>
      </dsp:txXfrm>
    </dsp:sp>
    <dsp:sp modelId="{362E1935-17F7-4A78-A1E1-4DE090C24A39}">
      <dsp:nvSpPr>
        <dsp:cNvPr id="0" name=""/>
        <dsp:cNvSpPr/>
      </dsp:nvSpPr>
      <dsp:spPr>
        <a:xfrm>
          <a:off x="2588209" y="70428"/>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Eigenschutz beachten</a:t>
          </a:r>
        </a:p>
      </dsp:txBody>
      <dsp:txXfrm>
        <a:off x="2924726" y="70428"/>
        <a:ext cx="1009551" cy="673034"/>
      </dsp:txXfrm>
    </dsp:sp>
    <dsp:sp modelId="{1B908A3E-F672-4910-A43A-6DF18F5C6D45}">
      <dsp:nvSpPr>
        <dsp:cNvPr id="0" name=""/>
        <dsp:cNvSpPr/>
      </dsp:nvSpPr>
      <dsp:spPr>
        <a:xfrm>
          <a:off x="4035233" y="70428"/>
          <a:ext cx="2900693"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HV-System abschalten oder Opfer vom Leiter trennen</a:t>
          </a:r>
        </a:p>
      </dsp:txBody>
      <dsp:txXfrm>
        <a:off x="4371750" y="70428"/>
        <a:ext cx="2227659" cy="673034"/>
      </dsp:txXfrm>
    </dsp:sp>
    <dsp:sp modelId="{FB186F42-2274-4CBE-B8BA-A2E8DB7B88ED}">
      <dsp:nvSpPr>
        <dsp:cNvPr id="0" name=""/>
        <dsp:cNvSpPr/>
      </dsp:nvSpPr>
      <dsp:spPr>
        <a:xfrm>
          <a:off x="6700364" y="70428"/>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a:t>Weitere Helfer herbeirufen</a:t>
          </a:r>
          <a:endParaRPr lang="de-DE" sz="1200" kern="1200" dirty="0"/>
        </a:p>
      </dsp:txBody>
      <dsp:txXfrm>
        <a:off x="7036881" y="70428"/>
        <a:ext cx="1009551" cy="673034"/>
      </dsp:txXfrm>
    </dsp:sp>
    <dsp:sp modelId="{AF936138-6BD8-4C24-8FA5-39344F300197}">
      <dsp:nvSpPr>
        <dsp:cNvPr id="0" name=""/>
        <dsp:cNvSpPr/>
      </dsp:nvSpPr>
      <dsp:spPr>
        <a:xfrm>
          <a:off x="330017" y="925912"/>
          <a:ext cx="2521709" cy="81088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Notruf</a:t>
          </a:r>
        </a:p>
      </dsp:txBody>
      <dsp:txXfrm>
        <a:off x="735459" y="925912"/>
        <a:ext cx="1710825" cy="810884"/>
      </dsp:txXfrm>
    </dsp:sp>
    <dsp:sp modelId="{E1363DD4-F767-478B-92F3-11F22836E0E3}">
      <dsp:nvSpPr>
        <dsp:cNvPr id="0" name=""/>
        <dsp:cNvSpPr/>
      </dsp:nvSpPr>
      <dsp:spPr>
        <a:xfrm>
          <a:off x="2588189" y="994837"/>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Telefon 112 oder haus-interner Notruf</a:t>
          </a:r>
        </a:p>
      </dsp:txBody>
      <dsp:txXfrm>
        <a:off x="2924706" y="994837"/>
        <a:ext cx="1009551" cy="673034"/>
      </dsp:txXfrm>
    </dsp:sp>
    <dsp:sp modelId="{BED9E750-548A-4552-AA7F-2D96AB5F16A3}">
      <dsp:nvSpPr>
        <dsp:cNvPr id="0" name=""/>
        <dsp:cNvSpPr/>
      </dsp:nvSpPr>
      <dsp:spPr>
        <a:xfrm>
          <a:off x="4035213" y="994837"/>
          <a:ext cx="2449339"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Fragen der Einsatzstelle </a:t>
          </a:r>
        </a:p>
        <a:p>
          <a:pPr marL="0" lvl="0" indent="0" algn="ctr" defTabSz="533400">
            <a:lnSpc>
              <a:spcPct val="90000"/>
            </a:lnSpc>
            <a:spcBef>
              <a:spcPct val="0"/>
            </a:spcBef>
            <a:spcAft>
              <a:spcPct val="35000"/>
            </a:spcAft>
            <a:buNone/>
          </a:pPr>
          <a:r>
            <a:rPr lang="de-DE" sz="1200" kern="1200" dirty="0"/>
            <a:t>beantworten (W-Fragen)</a:t>
          </a:r>
        </a:p>
      </dsp:txBody>
      <dsp:txXfrm>
        <a:off x="4371730" y="994837"/>
        <a:ext cx="1776305" cy="673034"/>
      </dsp:txXfrm>
    </dsp:sp>
    <dsp:sp modelId="{0936472E-F1B3-498E-A694-CE3A56601DAC}">
      <dsp:nvSpPr>
        <dsp:cNvPr id="0" name=""/>
        <dsp:cNvSpPr/>
      </dsp:nvSpPr>
      <dsp:spPr>
        <a:xfrm>
          <a:off x="330017" y="1850320"/>
          <a:ext cx="2538028" cy="81088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Lebensrettende </a:t>
          </a:r>
          <a:r>
            <a:rPr lang="de-DE" sz="1400" kern="1200" dirty="0">
              <a:solidFill>
                <a:schemeClr val="tx1"/>
              </a:solidFill>
            </a:rPr>
            <a:t>Sofortmaßnahmen</a:t>
          </a:r>
          <a:endParaRPr lang="de-DE" sz="1600" kern="1200" dirty="0">
            <a:solidFill>
              <a:schemeClr val="tx1"/>
            </a:solidFill>
          </a:endParaRPr>
        </a:p>
      </dsp:txBody>
      <dsp:txXfrm>
        <a:off x="735459" y="1850320"/>
        <a:ext cx="1727144" cy="810884"/>
      </dsp:txXfrm>
    </dsp:sp>
    <dsp:sp modelId="{A688E924-D5E5-402C-ACC3-9FC78D56F7FB}">
      <dsp:nvSpPr>
        <dsp:cNvPr id="0" name=""/>
        <dsp:cNvSpPr/>
      </dsp:nvSpPr>
      <dsp:spPr>
        <a:xfrm>
          <a:off x="2604508" y="1919245"/>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Kontrolle der Vital-funktionen</a:t>
          </a:r>
        </a:p>
      </dsp:txBody>
      <dsp:txXfrm>
        <a:off x="2941025" y="1919245"/>
        <a:ext cx="1009551" cy="673034"/>
      </dsp:txXfrm>
    </dsp:sp>
    <dsp:sp modelId="{47CCDF54-0C00-4D68-B761-FCA9FBD11F05}">
      <dsp:nvSpPr>
        <dsp:cNvPr id="0" name=""/>
        <dsp:cNvSpPr/>
      </dsp:nvSpPr>
      <dsp:spPr>
        <a:xfrm>
          <a:off x="4051532" y="1919245"/>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Bewusstsein</a:t>
          </a:r>
          <a:br>
            <a:rPr lang="de-DE" sz="1200" kern="1200" dirty="0"/>
          </a:br>
          <a:r>
            <a:rPr lang="de-DE" sz="1200" kern="1200" dirty="0"/>
            <a:t>Atmung</a:t>
          </a:r>
          <a:br>
            <a:rPr lang="de-DE" sz="1200" kern="1200" dirty="0"/>
          </a:br>
          <a:r>
            <a:rPr lang="de-DE" sz="1200" kern="1200" dirty="0"/>
            <a:t>Puls</a:t>
          </a:r>
        </a:p>
      </dsp:txBody>
      <dsp:txXfrm>
        <a:off x="4388049" y="1919245"/>
        <a:ext cx="1009551" cy="673034"/>
      </dsp:txXfrm>
    </dsp:sp>
    <dsp:sp modelId="{CFC02385-0BCB-4112-BDFD-70D9FEDD9857}">
      <dsp:nvSpPr>
        <dsp:cNvPr id="0" name=""/>
        <dsp:cNvSpPr/>
      </dsp:nvSpPr>
      <dsp:spPr>
        <a:xfrm>
          <a:off x="5498555" y="1919245"/>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a:t>Wieder-belebung (HLW)</a:t>
          </a:r>
          <a:endParaRPr lang="de-DE" sz="1200" kern="1200" dirty="0"/>
        </a:p>
      </dsp:txBody>
      <dsp:txXfrm>
        <a:off x="5835072" y="1919245"/>
        <a:ext cx="1009551" cy="673034"/>
      </dsp:txXfrm>
    </dsp:sp>
    <dsp:sp modelId="{A50E38FE-4799-4383-912C-A903C88522B5}">
      <dsp:nvSpPr>
        <dsp:cNvPr id="0" name=""/>
        <dsp:cNvSpPr/>
      </dsp:nvSpPr>
      <dsp:spPr>
        <a:xfrm>
          <a:off x="330017" y="2774729"/>
          <a:ext cx="2521729" cy="81088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Warten auf Hilfe</a:t>
          </a:r>
        </a:p>
      </dsp:txBody>
      <dsp:txXfrm>
        <a:off x="735459" y="2774729"/>
        <a:ext cx="1710845" cy="810884"/>
      </dsp:txXfrm>
    </dsp:sp>
    <dsp:sp modelId="{8546885A-B50F-45E5-A000-F1CB1CEE85DC}">
      <dsp:nvSpPr>
        <dsp:cNvPr id="0" name=""/>
        <dsp:cNvSpPr/>
      </dsp:nvSpPr>
      <dsp:spPr>
        <a:xfrm>
          <a:off x="2588209" y="2843654"/>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Verletzung versorgen</a:t>
          </a:r>
        </a:p>
      </dsp:txBody>
      <dsp:txXfrm>
        <a:off x="2924726" y="2843654"/>
        <a:ext cx="1009551" cy="673034"/>
      </dsp:txXfrm>
    </dsp:sp>
    <dsp:sp modelId="{82BC8311-7909-4B5F-9311-2926E8501C9A}">
      <dsp:nvSpPr>
        <dsp:cNvPr id="0" name=""/>
        <dsp:cNvSpPr/>
      </dsp:nvSpPr>
      <dsp:spPr>
        <a:xfrm>
          <a:off x="4035233" y="2843654"/>
          <a:ext cx="1682585" cy="67303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dirty="0"/>
            <a:t>Opfer betreuen</a:t>
          </a:r>
        </a:p>
      </dsp:txBody>
      <dsp:txXfrm>
        <a:off x="4371750" y="2843654"/>
        <a:ext cx="1009551" cy="673034"/>
      </dsp:txXfrm>
    </dsp:sp>
    <dsp:sp modelId="{4348F701-B339-4731-B8DB-78173AF27C80}">
      <dsp:nvSpPr>
        <dsp:cNvPr id="0" name=""/>
        <dsp:cNvSpPr/>
      </dsp:nvSpPr>
      <dsp:spPr>
        <a:xfrm>
          <a:off x="330017" y="3699137"/>
          <a:ext cx="2616846" cy="810884"/>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Rettungsdienst</a:t>
          </a:r>
        </a:p>
      </dsp:txBody>
      <dsp:txXfrm>
        <a:off x="735459" y="3699137"/>
        <a:ext cx="1805962" cy="810884"/>
      </dsp:txXfrm>
    </dsp:sp>
    <dsp:sp modelId="{882B53CC-0241-4613-83DD-AA61ACE3735B}">
      <dsp:nvSpPr>
        <dsp:cNvPr id="0" name=""/>
        <dsp:cNvSpPr/>
      </dsp:nvSpPr>
      <dsp:spPr>
        <a:xfrm>
          <a:off x="2683326" y="3768062"/>
          <a:ext cx="2770175" cy="673034"/>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de-DE" sz="1200" kern="1200"/>
            <a:t>Übernimmt weitere Versorgung</a:t>
          </a:r>
          <a:endParaRPr lang="de-DE" sz="1200" kern="1200" dirty="0"/>
        </a:p>
      </dsp:txBody>
      <dsp:txXfrm>
        <a:off x="3019843" y="3768062"/>
        <a:ext cx="2097141" cy="673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876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34" tIns="48367" rIns="96734" bIns="48367" numCol="1" anchor="t" anchorCtr="0" compatLnSpc="1">
            <a:prstTxWarp prst="textNoShape">
              <a:avLst/>
            </a:prstTxWarp>
          </a:bodyPr>
          <a:lstStyle>
            <a:lvl1pPr defTabSz="966788">
              <a:defRPr sz="1300" b="0">
                <a:solidFill>
                  <a:schemeClr val="tx1"/>
                </a:solidFill>
                <a:latin typeface="Times"/>
              </a:defRPr>
            </a:lvl1pPr>
          </a:lstStyle>
          <a:p>
            <a:pPr>
              <a:defRPr/>
            </a:pPr>
            <a:endParaRPr lang="de-DE"/>
          </a:p>
        </p:txBody>
      </p:sp>
      <p:sp>
        <p:nvSpPr>
          <p:cNvPr id="54275" name="Rectangle 3"/>
          <p:cNvSpPr>
            <a:spLocks noGrp="1" noChangeArrowheads="1"/>
          </p:cNvSpPr>
          <p:nvPr>
            <p:ph type="dt" idx="1"/>
          </p:nvPr>
        </p:nvSpPr>
        <p:spPr bwMode="auto">
          <a:xfrm>
            <a:off x="3906838" y="0"/>
            <a:ext cx="29876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34" tIns="48367" rIns="96734" bIns="48367" numCol="1" anchor="t" anchorCtr="0" compatLnSpc="1">
            <a:prstTxWarp prst="textNoShape">
              <a:avLst/>
            </a:prstTxWarp>
          </a:bodyPr>
          <a:lstStyle>
            <a:lvl1pPr algn="r" defTabSz="966788">
              <a:defRPr sz="1300" b="0">
                <a:solidFill>
                  <a:schemeClr val="tx1"/>
                </a:solidFill>
                <a:latin typeface="Time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939800" y="752475"/>
            <a:ext cx="5016500" cy="3762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8975" y="4765675"/>
            <a:ext cx="55181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34" tIns="48367" rIns="96734" bIns="4836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p:cNvSpPr>
            <a:spLocks noGrp="1" noChangeArrowheads="1"/>
          </p:cNvSpPr>
          <p:nvPr>
            <p:ph type="ftr" sz="quarter" idx="4"/>
          </p:nvPr>
        </p:nvSpPr>
        <p:spPr bwMode="auto">
          <a:xfrm>
            <a:off x="0" y="9529763"/>
            <a:ext cx="29876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34" tIns="48367" rIns="96734" bIns="48367" numCol="1" anchor="b" anchorCtr="0" compatLnSpc="1">
            <a:prstTxWarp prst="textNoShape">
              <a:avLst/>
            </a:prstTxWarp>
          </a:bodyPr>
          <a:lstStyle>
            <a:lvl1pPr defTabSz="966788">
              <a:defRPr sz="1300" b="0">
                <a:solidFill>
                  <a:schemeClr val="tx1"/>
                </a:solidFill>
                <a:latin typeface="Times"/>
              </a:defRPr>
            </a:lvl1pPr>
          </a:lstStyle>
          <a:p>
            <a:pPr>
              <a:defRPr/>
            </a:pPr>
            <a:endParaRPr lang="de-DE"/>
          </a:p>
        </p:txBody>
      </p:sp>
      <p:sp>
        <p:nvSpPr>
          <p:cNvPr id="54279" name="Rectangle 7"/>
          <p:cNvSpPr>
            <a:spLocks noGrp="1" noChangeArrowheads="1"/>
          </p:cNvSpPr>
          <p:nvPr>
            <p:ph type="sldNum" sz="quarter" idx="5"/>
          </p:nvPr>
        </p:nvSpPr>
        <p:spPr bwMode="auto">
          <a:xfrm>
            <a:off x="3906838" y="9529763"/>
            <a:ext cx="298767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34" tIns="48367" rIns="96734" bIns="48367" numCol="1" anchor="b" anchorCtr="0" compatLnSpc="1">
            <a:prstTxWarp prst="textNoShape">
              <a:avLst/>
            </a:prstTxWarp>
          </a:bodyPr>
          <a:lstStyle>
            <a:lvl1pPr algn="r" defTabSz="966788">
              <a:defRPr sz="1300" b="0">
                <a:solidFill>
                  <a:schemeClr val="tx1"/>
                </a:solidFill>
                <a:latin typeface="Times"/>
              </a:defRPr>
            </a:lvl1pPr>
          </a:lstStyle>
          <a:p>
            <a:pPr>
              <a:defRPr/>
            </a:pPr>
            <a:fld id="{6A511E3A-66EF-45D8-991E-5E87612DE273}" type="slidenum">
              <a:rPr lang="de-DE"/>
              <a:pPr>
                <a:defRPr/>
              </a:pPr>
              <a:t>‹Nr.›</a:t>
            </a:fld>
            <a:endParaRPr lang="de-DE"/>
          </a:p>
        </p:txBody>
      </p:sp>
    </p:spTree>
    <p:extLst>
      <p:ext uri="{BB962C8B-B14F-4D97-AF65-F5344CB8AC3E}">
        <p14:creationId xmlns:p14="http://schemas.microsoft.com/office/powerpoint/2010/main" val="1903689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Unterweisungsfolien sind auf die jeweiligen Verhältnisse</a:t>
            </a:r>
            <a:r>
              <a:rPr lang="de-DE" baseline="0" dirty="0"/>
              <a:t> vor Ort anzupassen.</a:t>
            </a:r>
          </a:p>
          <a:p>
            <a:r>
              <a:rPr lang="de-DE" baseline="0" dirty="0"/>
              <a:t>Z.B.: Gibt es im Betrieb keine Fahrzeuge mit Hybridantrieb, muss der Hybrid auch nicht unterwiesen werden.</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1</a:t>
            </a:fld>
            <a:endParaRPr lang="de-DE"/>
          </a:p>
        </p:txBody>
      </p:sp>
    </p:spTree>
    <p:extLst>
      <p:ext uri="{BB962C8B-B14F-4D97-AF65-F5344CB8AC3E}">
        <p14:creationId xmlns:p14="http://schemas.microsoft.com/office/powerpoint/2010/main" val="153386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12</a:t>
            </a:fld>
            <a:endParaRPr lang="de-DE"/>
          </a:p>
        </p:txBody>
      </p:sp>
    </p:spTree>
    <p:extLst>
      <p:ext uri="{BB962C8B-B14F-4D97-AF65-F5344CB8AC3E}">
        <p14:creationId xmlns:p14="http://schemas.microsoft.com/office/powerpoint/2010/main" val="682430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Beschreibt die Organisation der Arbeitssicherheit speziell</a:t>
            </a:r>
            <a:r>
              <a:rPr lang="de-DE" baseline="0" dirty="0"/>
              <a:t> für HV-Systeme in Bussen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107</a:t>
            </a:fld>
            <a:endParaRPr lang="de-DE"/>
          </a:p>
        </p:txBody>
      </p:sp>
    </p:spTree>
    <p:extLst>
      <p:ext uri="{BB962C8B-B14F-4D97-AF65-F5344CB8AC3E}">
        <p14:creationId xmlns:p14="http://schemas.microsoft.com/office/powerpoint/2010/main" val="12109318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ECA04D6-14E1-4C7B-AF6C-ACB6F79BACCD}" type="slidenum">
              <a:rPr lang="de-DE" smtClean="0"/>
              <a:pPr/>
              <a:t>112</a:t>
            </a:fld>
            <a:endParaRPr lang="de-DE"/>
          </a:p>
        </p:txBody>
      </p:sp>
    </p:spTree>
    <p:extLst>
      <p:ext uri="{BB962C8B-B14F-4D97-AF65-F5344CB8AC3E}">
        <p14:creationId xmlns:p14="http://schemas.microsoft.com/office/powerpoint/2010/main" val="40999973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CCBFB2-D490-4262-8801-CB7040EC0588}" type="slidenum">
              <a:rPr lang="de-DE" smtClean="0"/>
              <a:t>113</a:t>
            </a:fld>
            <a:endParaRPr lang="de-DE"/>
          </a:p>
        </p:txBody>
      </p:sp>
    </p:spTree>
    <p:extLst>
      <p:ext uri="{BB962C8B-B14F-4D97-AF65-F5344CB8AC3E}">
        <p14:creationId xmlns:p14="http://schemas.microsoft.com/office/powerpoint/2010/main" val="1700957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Definition Hybridfahrzeug</a:t>
            </a:r>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14</a:t>
            </a:fld>
            <a:endParaRPr lang="de-DE"/>
          </a:p>
        </p:txBody>
      </p:sp>
    </p:spTree>
    <p:extLst>
      <p:ext uri="{BB962C8B-B14F-4D97-AF65-F5344CB8AC3E}">
        <p14:creationId xmlns:p14="http://schemas.microsoft.com/office/powerpoint/2010/main" val="382721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Warum Hybridtechnik?</a:t>
            </a:r>
            <a:r>
              <a:rPr lang="de-DE" baseline="0" dirty="0"/>
              <a:t> – Um Vorteile beider Systeme miteinander zu kombinieren.</a:t>
            </a:r>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15</a:t>
            </a:fld>
            <a:endParaRPr lang="de-DE"/>
          </a:p>
        </p:txBody>
      </p:sp>
    </p:spTree>
    <p:extLst>
      <p:ext uri="{BB962C8B-B14F-4D97-AF65-F5344CB8AC3E}">
        <p14:creationId xmlns:p14="http://schemas.microsoft.com/office/powerpoint/2010/main" val="307486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Start/Stopp abhängig von diversen Faktoren: z.B. Kühlwassertemperatur,</a:t>
            </a:r>
            <a:r>
              <a:rPr lang="de-DE" baseline="0" dirty="0"/>
              <a:t> Ladezustand 24V und HV, Außentemperatur, Bordnetz stark belastet, Einstellung Klima</a:t>
            </a:r>
          </a:p>
          <a:p>
            <a:r>
              <a:rPr lang="de-DE" baseline="0" dirty="0" err="1"/>
              <a:t>Boosten</a:t>
            </a:r>
            <a:r>
              <a:rPr lang="de-DE" baseline="0" dirty="0"/>
              <a:t>: Downsizing des Verbrennungsmotors möglich</a:t>
            </a:r>
          </a:p>
          <a:p>
            <a:r>
              <a:rPr lang="de-DE" baseline="0" dirty="0" err="1"/>
              <a:t>Rekuperieren</a:t>
            </a:r>
            <a:r>
              <a:rPr lang="de-DE" baseline="0" dirty="0"/>
              <a:t>: Gerade im ÖPNV sinnvoll, da Haltestellen ca. 800m weit auseinanderliegen und entsprechend häufig abgebremst und wieder beschleunigt wird.  </a:t>
            </a:r>
          </a:p>
          <a:p>
            <a:r>
              <a:rPr lang="de-DE" baseline="0" dirty="0"/>
              <a:t>Elektrisch Fahren: Elektrische Energie aus dem Energiespeicher (Batterie oder Kondensator) wird zum Fahren genutzt</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16</a:t>
            </a:fld>
            <a:endParaRPr lang="de-DE"/>
          </a:p>
        </p:txBody>
      </p:sp>
    </p:spTree>
    <p:extLst>
      <p:ext uri="{BB962C8B-B14F-4D97-AF65-F5344CB8AC3E}">
        <p14:creationId xmlns:p14="http://schemas.microsoft.com/office/powerpoint/2010/main" val="273107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sz="1600" dirty="0"/>
              <a:t>Funktionsweise erklären!</a:t>
            </a:r>
          </a:p>
          <a:p>
            <a:r>
              <a:rPr lang="de-DE" sz="1600" dirty="0"/>
              <a:t>Inverter, auch Wechselrichter</a:t>
            </a:r>
            <a:r>
              <a:rPr lang="de-DE" sz="1600" baseline="0" dirty="0"/>
              <a:t> oder Umrichter genannt, ist die Motorsteuerung für den Elektromotor (Gleichspannung DC =&gt; Wechselspannung AC)</a:t>
            </a:r>
            <a:endParaRPr lang="de-DE" sz="1600" dirty="0"/>
          </a:p>
          <a:p>
            <a:r>
              <a:rPr lang="de-DE" sz="1600" dirty="0"/>
              <a:t>Begriff „Inverter“ wird auf Folie</a:t>
            </a:r>
            <a:r>
              <a:rPr lang="de-DE" sz="1600" baseline="0" dirty="0"/>
              <a:t> 40 erklärt.</a:t>
            </a:r>
            <a:r>
              <a:rPr lang="de-DE" sz="1600" dirty="0"/>
              <a:t> </a:t>
            </a:r>
          </a:p>
          <a:p>
            <a:endParaRPr lang="de-DE" sz="1600" dirty="0"/>
          </a:p>
          <a:p>
            <a:r>
              <a:rPr lang="de-DE" sz="1600" baseline="0" dirty="0"/>
              <a:t>Üblicherweise befindet sich hierbei der Elektromotor zwischen Verbrennungsmotor und Getriebe (wie ein Schwungrad).</a:t>
            </a:r>
          </a:p>
          <a:p>
            <a:r>
              <a:rPr lang="de-DE" sz="1600" baseline="0" dirty="0"/>
              <a:t>Start/Stopp, </a:t>
            </a:r>
            <a:r>
              <a:rPr lang="de-DE" sz="1600" baseline="0" dirty="0" err="1"/>
              <a:t>Boosten</a:t>
            </a:r>
            <a:r>
              <a:rPr lang="de-DE" sz="1600" baseline="0" dirty="0"/>
              <a:t>, </a:t>
            </a:r>
            <a:r>
              <a:rPr lang="de-DE" sz="1600" baseline="0" dirty="0" err="1"/>
              <a:t>Rekuperieren</a:t>
            </a:r>
            <a:r>
              <a:rPr lang="de-DE" sz="1600" baseline="0" dirty="0"/>
              <a:t> sind möglich. Elektrisch Fahren nur dann, wenn der Elektromotor kräftig genug ist.</a:t>
            </a:r>
          </a:p>
          <a:p>
            <a:r>
              <a:rPr lang="de-DE" sz="1600" baseline="0" dirty="0"/>
              <a:t>Üblicherweise kein Laden des Energiespeichers von extern möglich.</a:t>
            </a:r>
          </a:p>
          <a:p>
            <a:endParaRPr lang="de-DE" sz="1600" baseline="0" dirty="0"/>
          </a:p>
          <a:p>
            <a:r>
              <a:rPr lang="de-DE" sz="1600" baseline="0" dirty="0"/>
              <a:t>Beide Energiewandler können gemeinsam oder einzeln auf das Getriebe wirken und das Fahrzeug antreiben.</a:t>
            </a:r>
          </a:p>
          <a:p>
            <a:endParaRPr lang="de-DE" sz="1600" baseline="0" dirty="0"/>
          </a:p>
          <a:p>
            <a:r>
              <a:rPr lang="de-DE" sz="1600" baseline="0" dirty="0"/>
              <a:t>Ausfallsicherheit, Auto fährt wie Verbrenner wenn Fehler im HV-System vorhanden oder wenn Energiespeicher leer; Abschleppen möglich</a:t>
            </a:r>
            <a:endParaRPr lang="de-DE" sz="1600" dirty="0"/>
          </a:p>
        </p:txBody>
      </p:sp>
      <p:sp>
        <p:nvSpPr>
          <p:cNvPr id="4" name="Foliennummernplatzhalter 3"/>
          <p:cNvSpPr>
            <a:spLocks noGrp="1"/>
          </p:cNvSpPr>
          <p:nvPr>
            <p:ph type="sldNum" sz="quarter" idx="10"/>
          </p:nvPr>
        </p:nvSpPr>
        <p:spPr/>
        <p:txBody>
          <a:bodyPr/>
          <a:lstStyle/>
          <a:p>
            <a:fld id="{3CCCBFB2-D490-4262-8801-CB7040EC0588}" type="slidenum">
              <a:rPr lang="de-DE" smtClean="0"/>
              <a:t>17</a:t>
            </a:fld>
            <a:endParaRPr lang="de-DE"/>
          </a:p>
        </p:txBody>
      </p:sp>
    </p:spTree>
    <p:extLst>
      <p:ext uri="{BB962C8B-B14F-4D97-AF65-F5344CB8AC3E}">
        <p14:creationId xmlns:p14="http://schemas.microsoft.com/office/powerpoint/2010/main" val="167664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vorherige Folie</a:t>
            </a:r>
            <a:r>
              <a:rPr lang="de-DE" baseline="0" dirty="0"/>
              <a:t> nur andere Darstellung!</a:t>
            </a:r>
          </a:p>
          <a:p>
            <a:r>
              <a:rPr lang="de-DE" baseline="0" dirty="0"/>
              <a:t>E-Motor ist nun nicht zwischen Verbrennungsmotor und Getriebe montiert sondern als Extra-Komponente an das Getriebe montiert (wie Voith </a:t>
            </a:r>
            <a:r>
              <a:rPr lang="de-DE" baseline="0" dirty="0" err="1"/>
              <a:t>DIWAhybrid</a:t>
            </a:r>
            <a:r>
              <a:rPr lang="de-DE" baseline="0" dirty="0"/>
              <a:t>)</a:t>
            </a:r>
          </a:p>
          <a:p>
            <a:r>
              <a:rPr lang="de-DE" baseline="0" dirty="0"/>
              <a:t>Ausfallsicherheit, Auto fährt wie Verbrenner wenn Fehler im HV-System vorhanden oder wenn Energiespeicher leer; Abschleppen möglich</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18</a:t>
            </a:fld>
            <a:endParaRPr lang="de-DE"/>
          </a:p>
        </p:txBody>
      </p:sp>
    </p:spTree>
    <p:extLst>
      <p:ext uri="{BB962C8B-B14F-4D97-AF65-F5344CB8AC3E}">
        <p14:creationId xmlns:p14="http://schemas.microsoft.com/office/powerpoint/2010/main" val="288853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Folien mit Beispielfahrzeugen</a:t>
            </a:r>
            <a:r>
              <a:rPr lang="de-DE" baseline="0" dirty="0"/>
              <a:t> können individuell gestaltet werden.</a:t>
            </a:r>
            <a:endParaRPr lang="de-DE" dirty="0"/>
          </a:p>
          <a:p>
            <a:r>
              <a:rPr lang="de-DE" dirty="0"/>
              <a:t>Solaris Urbino 18 (paralleler</a:t>
            </a:r>
            <a:r>
              <a:rPr lang="de-DE" baseline="0" dirty="0"/>
              <a:t> Hybrid)</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19</a:t>
            </a:fld>
            <a:endParaRPr lang="de-DE"/>
          </a:p>
        </p:txBody>
      </p:sp>
    </p:spTree>
    <p:extLst>
      <p:ext uri="{BB962C8B-B14F-4D97-AF65-F5344CB8AC3E}">
        <p14:creationId xmlns:p14="http://schemas.microsoft.com/office/powerpoint/2010/main" val="216712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Herstellerangaben!</a:t>
            </a:r>
          </a:p>
          <a:p>
            <a:endParaRPr lang="de-DE" dirty="0"/>
          </a:p>
          <a:p>
            <a:r>
              <a:rPr lang="de-DE" dirty="0"/>
              <a:t>Asynchronmaschine</a:t>
            </a:r>
            <a:r>
              <a:rPr lang="de-DE" baseline="0" dirty="0"/>
              <a:t> arbeitet beim Bremsen als Generator (</a:t>
            </a:r>
            <a:r>
              <a:rPr lang="de-DE" baseline="0" dirty="0" err="1"/>
              <a:t>Rekuperation</a:t>
            </a:r>
            <a:r>
              <a:rPr lang="de-DE" baseline="0" dirty="0"/>
              <a:t>)</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20</a:t>
            </a:fld>
            <a:endParaRPr lang="de-DE"/>
          </a:p>
        </p:txBody>
      </p:sp>
    </p:spTree>
    <p:extLst>
      <p:ext uri="{BB962C8B-B14F-4D97-AF65-F5344CB8AC3E}">
        <p14:creationId xmlns:p14="http://schemas.microsoft.com/office/powerpoint/2010/main" val="71813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Funktionsweise erklären!</a:t>
            </a:r>
          </a:p>
          <a:p>
            <a:r>
              <a:rPr lang="de-DE" dirty="0"/>
              <a:t>Prinzip: Serieller Hybrid = Elektrofahrzeug</a:t>
            </a:r>
            <a:r>
              <a:rPr lang="de-DE" baseline="0" dirty="0"/>
              <a:t> mit Range-Extender.</a:t>
            </a:r>
          </a:p>
          <a:p>
            <a:r>
              <a:rPr lang="de-DE" baseline="0" dirty="0"/>
              <a:t>Fahrzeug fährt rein elektrisch, nur wenn der Ladezustand des Energiespeichers zu gering ist, schaltet der Verbrennungsmotor zu und erzeugt über den Generator elektrische Energie.</a:t>
            </a:r>
          </a:p>
          <a:p>
            <a:r>
              <a:rPr lang="de-DE" baseline="0" dirty="0"/>
              <a:t>Verbrennungsmotor selbst ist nicht mechanisch mit den Rädern verbunden. </a:t>
            </a:r>
          </a:p>
          <a:p>
            <a:r>
              <a:rPr lang="de-DE" baseline="0" dirty="0"/>
              <a:t>Externe Lademöglichkeit (Ladeanschluss) vorhanden.</a:t>
            </a:r>
            <a:endParaRPr lang="de-DE" dirty="0"/>
          </a:p>
          <a:p>
            <a:r>
              <a:rPr lang="de-DE" dirty="0"/>
              <a:t>Alle </a:t>
            </a:r>
            <a:r>
              <a:rPr lang="de-DE" dirty="0" err="1"/>
              <a:t>Fahrmodi</a:t>
            </a:r>
            <a:r>
              <a:rPr lang="de-DE" dirty="0"/>
              <a:t> verfügbar</a:t>
            </a:r>
          </a:p>
          <a:p>
            <a:endParaRPr lang="de-DE" dirty="0"/>
          </a:p>
          <a:p>
            <a:r>
              <a:rPr lang="de-DE" dirty="0"/>
              <a:t>Ohne Tank, Verbrennungsmotor und Generator:</a:t>
            </a:r>
            <a:r>
              <a:rPr lang="de-DE" baseline="0" dirty="0"/>
              <a:t> Batterieelektrisches Fahrzeug (E-Fahrzeug)</a:t>
            </a:r>
            <a:endParaRPr lang="de-DE" dirty="0"/>
          </a:p>
          <a:p>
            <a:endParaRPr lang="de-DE" dirty="0"/>
          </a:p>
          <a:p>
            <a:r>
              <a:rPr lang="de-DE" dirty="0"/>
              <a:t>Weitere</a:t>
            </a:r>
            <a:r>
              <a:rPr lang="de-DE" baseline="0" dirty="0"/>
              <a:t> HV-Komponenten: Klimakompressor; elektrische Heizung; DC/DC-Wandler (Lichtmaschine);</a:t>
            </a:r>
          </a:p>
        </p:txBody>
      </p:sp>
      <p:sp>
        <p:nvSpPr>
          <p:cNvPr id="4" name="Foliennummernplatzhalter 3"/>
          <p:cNvSpPr>
            <a:spLocks noGrp="1"/>
          </p:cNvSpPr>
          <p:nvPr>
            <p:ph type="sldNum" sz="quarter" idx="10"/>
          </p:nvPr>
        </p:nvSpPr>
        <p:spPr/>
        <p:txBody>
          <a:bodyPr/>
          <a:lstStyle/>
          <a:p>
            <a:fld id="{3CCCBFB2-D490-4262-8801-CB7040EC0588}" type="slidenum">
              <a:rPr lang="de-DE" smtClean="0"/>
              <a:t>21</a:t>
            </a:fld>
            <a:endParaRPr lang="de-DE"/>
          </a:p>
        </p:txBody>
      </p:sp>
    </p:spTree>
    <p:extLst>
      <p:ext uri="{BB962C8B-B14F-4D97-AF65-F5344CB8AC3E}">
        <p14:creationId xmlns:p14="http://schemas.microsoft.com/office/powerpoint/2010/main" val="2227982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vorherige Folie</a:t>
            </a:r>
            <a:r>
              <a:rPr lang="de-DE" baseline="0" dirty="0"/>
              <a:t> nur andere Darstellung!</a:t>
            </a:r>
          </a:p>
          <a:p>
            <a:r>
              <a:rPr lang="de-DE" baseline="0" dirty="0"/>
              <a:t>Kein zentraler Elektromotor sondern radnahe Motoren, wie ZF Portalachse AVE130.</a:t>
            </a:r>
          </a:p>
          <a:p>
            <a:r>
              <a:rPr lang="de-DE" baseline="0" dirty="0"/>
              <a:t>Alternativ auch Radnabenmotoren möglich.</a:t>
            </a:r>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22</a:t>
            </a:fld>
            <a:endParaRPr lang="de-DE"/>
          </a:p>
        </p:txBody>
      </p:sp>
    </p:spTree>
    <p:extLst>
      <p:ext uri="{BB962C8B-B14F-4D97-AF65-F5344CB8AC3E}">
        <p14:creationId xmlns:p14="http://schemas.microsoft.com/office/powerpoint/2010/main" val="33687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2</a:t>
            </a:fld>
            <a:endParaRPr lang="de-DE"/>
          </a:p>
        </p:txBody>
      </p:sp>
    </p:spTree>
    <p:extLst>
      <p:ext uri="{BB962C8B-B14F-4D97-AF65-F5344CB8AC3E}">
        <p14:creationId xmlns:p14="http://schemas.microsoft.com/office/powerpoint/2010/main" val="228911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vorherige Folie</a:t>
            </a:r>
            <a:r>
              <a:rPr lang="de-DE" baseline="0" dirty="0"/>
              <a:t> nur andere Darstellung!</a:t>
            </a:r>
          </a:p>
          <a:p>
            <a:r>
              <a:rPr lang="de-DE" baseline="0" dirty="0"/>
              <a:t>Kein zentraler Elektromotor sondern radnahe Motoren, wie ZF Portalachse AVE130.</a:t>
            </a:r>
          </a:p>
          <a:p>
            <a:r>
              <a:rPr lang="de-DE" baseline="0" dirty="0"/>
              <a:t>Alternativ auch Radnabenmotoren möglich.</a:t>
            </a:r>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23</a:t>
            </a:fld>
            <a:endParaRPr lang="de-DE"/>
          </a:p>
        </p:txBody>
      </p:sp>
    </p:spTree>
    <p:extLst>
      <p:ext uri="{BB962C8B-B14F-4D97-AF65-F5344CB8AC3E}">
        <p14:creationId xmlns:p14="http://schemas.microsoft.com/office/powerpoint/2010/main" val="2291200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24</a:t>
            </a:fld>
            <a:endParaRPr lang="de-DE"/>
          </a:p>
        </p:txBody>
      </p:sp>
    </p:spTree>
    <p:extLst>
      <p:ext uri="{BB962C8B-B14F-4D97-AF65-F5344CB8AC3E}">
        <p14:creationId xmlns:p14="http://schemas.microsoft.com/office/powerpoint/2010/main" val="3383844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Funktionsweise erklären!</a:t>
            </a:r>
          </a:p>
          <a:p>
            <a:r>
              <a:rPr lang="de-DE" dirty="0"/>
              <a:t>Reines Elektrofahrzeug mit Zentralantrieb,</a:t>
            </a:r>
            <a:r>
              <a:rPr lang="de-DE" baseline="0" dirty="0"/>
              <a:t> Getriebe und Differential sind vorhanden.</a:t>
            </a:r>
          </a:p>
          <a:p>
            <a:r>
              <a:rPr lang="de-DE" baseline="0" dirty="0"/>
              <a:t>Größerer Energiespeicher ist erforderlich, um große Reichweiten zu ermöglichen.</a:t>
            </a:r>
          </a:p>
          <a:p>
            <a:r>
              <a:rPr lang="de-DE" baseline="0" dirty="0"/>
              <a:t>Externe Lademöglichkeit (Ladeanschluss) vorhanden.</a:t>
            </a:r>
            <a:endParaRPr lang="de-DE" dirty="0"/>
          </a:p>
          <a:p>
            <a:r>
              <a:rPr lang="de-DE" dirty="0"/>
              <a:t>Weitere</a:t>
            </a:r>
            <a:r>
              <a:rPr lang="de-DE" baseline="0" dirty="0"/>
              <a:t> HV-Komponenten: Klimakompressor; elektrische Heizung; DC/DC-Wandler (=Lichtmaschine);</a:t>
            </a:r>
          </a:p>
        </p:txBody>
      </p:sp>
      <p:sp>
        <p:nvSpPr>
          <p:cNvPr id="4" name="Foliennummernplatzhalter 3"/>
          <p:cNvSpPr>
            <a:spLocks noGrp="1"/>
          </p:cNvSpPr>
          <p:nvPr>
            <p:ph type="sldNum" sz="quarter" idx="10"/>
          </p:nvPr>
        </p:nvSpPr>
        <p:spPr/>
        <p:txBody>
          <a:bodyPr/>
          <a:lstStyle/>
          <a:p>
            <a:fld id="{3CCCBFB2-D490-4262-8801-CB7040EC0588}" type="slidenum">
              <a:rPr lang="de-DE" smtClean="0"/>
              <a:t>26</a:t>
            </a:fld>
            <a:endParaRPr lang="de-DE"/>
          </a:p>
        </p:txBody>
      </p:sp>
    </p:spTree>
    <p:extLst>
      <p:ext uri="{BB962C8B-B14F-4D97-AF65-F5344CB8AC3E}">
        <p14:creationId xmlns:p14="http://schemas.microsoft.com/office/powerpoint/2010/main" val="270471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vorherige Folie</a:t>
            </a:r>
            <a:r>
              <a:rPr lang="de-DE" baseline="0" dirty="0"/>
              <a:t> nur andere Darstellung!</a:t>
            </a:r>
          </a:p>
          <a:p>
            <a:r>
              <a:rPr lang="de-DE" baseline="0" dirty="0"/>
              <a:t>Kein zentraler Elektromotor sondern radnahe Motoren, wie ZF Portalachse AVE130</a:t>
            </a:r>
          </a:p>
          <a:p>
            <a:r>
              <a:rPr lang="de-DE" baseline="0" dirty="0"/>
              <a:t>Getriebe meist vorhanden, es sind auch vier Motoren möglich.</a:t>
            </a:r>
          </a:p>
          <a:p>
            <a:r>
              <a:rPr lang="de-DE" baseline="0" dirty="0"/>
              <a:t>Für jeden Elektromotor ist ein Inverter erforderlich, hier in einem großen Gehäuse dargestellt.</a:t>
            </a:r>
          </a:p>
        </p:txBody>
      </p:sp>
      <p:sp>
        <p:nvSpPr>
          <p:cNvPr id="4" name="Foliennummernplatzhalter 3"/>
          <p:cNvSpPr>
            <a:spLocks noGrp="1"/>
          </p:cNvSpPr>
          <p:nvPr>
            <p:ph type="sldNum" sz="quarter" idx="10"/>
          </p:nvPr>
        </p:nvSpPr>
        <p:spPr/>
        <p:txBody>
          <a:bodyPr/>
          <a:lstStyle/>
          <a:p>
            <a:fld id="{3CCCBFB2-D490-4262-8801-CB7040EC0588}" type="slidenum">
              <a:rPr lang="de-DE" smtClean="0"/>
              <a:t>27</a:t>
            </a:fld>
            <a:endParaRPr lang="de-DE"/>
          </a:p>
        </p:txBody>
      </p:sp>
    </p:spTree>
    <p:extLst>
      <p:ext uri="{BB962C8B-B14F-4D97-AF65-F5344CB8AC3E}">
        <p14:creationId xmlns:p14="http://schemas.microsoft.com/office/powerpoint/2010/main" val="2256392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vorherige Folie</a:t>
            </a:r>
            <a:r>
              <a:rPr lang="de-DE" baseline="0" dirty="0"/>
              <a:t> nur andere Darstellung!</a:t>
            </a:r>
          </a:p>
          <a:p>
            <a:r>
              <a:rPr lang="de-DE" baseline="0" dirty="0"/>
              <a:t>Hier sind Radnabenmotoren eingesetzt, können in der Felge sitzen wie eine Bremstrommel oder selbst Teil des Rades sein.</a:t>
            </a:r>
          </a:p>
          <a:p>
            <a:r>
              <a:rPr lang="de-DE" baseline="0" dirty="0"/>
              <a:t>Auch hier ist Allradantrieb möglich.</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28</a:t>
            </a:fld>
            <a:endParaRPr lang="de-DE"/>
          </a:p>
        </p:txBody>
      </p:sp>
    </p:spTree>
    <p:extLst>
      <p:ext uri="{BB962C8B-B14F-4D97-AF65-F5344CB8AC3E}">
        <p14:creationId xmlns:p14="http://schemas.microsoft.com/office/powerpoint/2010/main" val="335589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Herstellerangaben!</a:t>
            </a:r>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29</a:t>
            </a:fld>
            <a:endParaRPr lang="de-DE"/>
          </a:p>
        </p:txBody>
      </p:sp>
    </p:spTree>
    <p:extLst>
      <p:ext uri="{BB962C8B-B14F-4D97-AF65-F5344CB8AC3E}">
        <p14:creationId xmlns:p14="http://schemas.microsoft.com/office/powerpoint/2010/main" val="258326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Herstellerangaben!</a:t>
            </a:r>
          </a:p>
        </p:txBody>
      </p:sp>
      <p:sp>
        <p:nvSpPr>
          <p:cNvPr id="4" name="Foliennummernplatzhalter 3"/>
          <p:cNvSpPr>
            <a:spLocks noGrp="1"/>
          </p:cNvSpPr>
          <p:nvPr>
            <p:ph type="sldNum" sz="quarter" idx="10"/>
          </p:nvPr>
        </p:nvSpPr>
        <p:spPr/>
        <p:txBody>
          <a:bodyPr/>
          <a:lstStyle/>
          <a:p>
            <a:fld id="{3CCCBFB2-D490-4262-8801-CB7040EC0588}" type="slidenum">
              <a:rPr lang="de-DE" smtClean="0"/>
              <a:t>30</a:t>
            </a:fld>
            <a:endParaRPr lang="de-DE"/>
          </a:p>
        </p:txBody>
      </p:sp>
    </p:spTree>
    <p:extLst>
      <p:ext uri="{BB962C8B-B14F-4D97-AF65-F5344CB8AC3E}">
        <p14:creationId xmlns:p14="http://schemas.microsoft.com/office/powerpoint/2010/main" val="1494914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31</a:t>
            </a:fld>
            <a:endParaRPr lang="de-DE"/>
          </a:p>
        </p:txBody>
      </p:sp>
    </p:spTree>
    <p:extLst>
      <p:ext uri="{BB962C8B-B14F-4D97-AF65-F5344CB8AC3E}">
        <p14:creationId xmlns:p14="http://schemas.microsoft.com/office/powerpoint/2010/main" val="3543447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Grundsätzliche</a:t>
            </a:r>
            <a:r>
              <a:rPr lang="de-DE" baseline="0" dirty="0"/>
              <a:t> Eigenschaften von HV-Batterien (grober Überblick)</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32</a:t>
            </a:fld>
            <a:endParaRPr lang="de-DE"/>
          </a:p>
        </p:txBody>
      </p:sp>
    </p:spTree>
    <p:extLst>
      <p:ext uri="{BB962C8B-B14F-4D97-AF65-F5344CB8AC3E}">
        <p14:creationId xmlns:p14="http://schemas.microsoft.com/office/powerpoint/2010/main" val="4174154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macht ein Wechselrichter?</a:t>
            </a:r>
          </a:p>
          <a:p>
            <a:r>
              <a:rPr lang="de-DE" dirty="0"/>
              <a:t>Hinweisen, dass selbst bei</a:t>
            </a:r>
            <a:r>
              <a:rPr lang="de-DE" baseline="0" dirty="0"/>
              <a:t> deaktiviertem HV-System, die Kondensatoren im Wechselrichter noch geladen sein können und somit unter Spannung stehen.</a:t>
            </a:r>
          </a:p>
          <a:p>
            <a:r>
              <a:rPr lang="de-DE" baseline="0" dirty="0"/>
              <a:t>Kondensatoren entladen sich sehr schnell und heftig!</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33</a:t>
            </a:fld>
            <a:endParaRPr lang="de-DE"/>
          </a:p>
        </p:txBody>
      </p:sp>
    </p:spTree>
    <p:extLst>
      <p:ext uri="{BB962C8B-B14F-4D97-AF65-F5344CB8AC3E}">
        <p14:creationId xmlns:p14="http://schemas.microsoft.com/office/powerpoint/2010/main" val="70943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a:t>
            </a:fld>
            <a:endParaRPr lang="de-DE"/>
          </a:p>
        </p:txBody>
      </p:sp>
    </p:spTree>
    <p:extLst>
      <p:ext uri="{BB962C8B-B14F-4D97-AF65-F5344CB8AC3E}">
        <p14:creationId xmlns:p14="http://schemas.microsoft.com/office/powerpoint/2010/main" val="2909091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Achse ist z.B. bei Sileo verbaut</a:t>
            </a:r>
          </a:p>
          <a:p>
            <a:r>
              <a:rPr lang="de-DE" dirty="0" err="1"/>
              <a:t>Radnaher</a:t>
            </a:r>
            <a:r>
              <a:rPr lang="de-DE" baseline="0" dirty="0"/>
              <a:t> Antrieb.</a:t>
            </a:r>
          </a:p>
          <a:p>
            <a:r>
              <a:rPr lang="de-DE" dirty="0"/>
              <a:t>Drehmoment einer</a:t>
            </a:r>
            <a:r>
              <a:rPr lang="de-DE" baseline="0" dirty="0"/>
              <a:t> Asynchronmaschine liegt bei 465Nm. Nach jeder Maschine folgt ein 2-stufiges Getriebe, wodurch ein (theoretisches) maximales Drehmoment von bis zu 10.500Nm erreicht wird.</a:t>
            </a:r>
            <a:endParaRPr lang="de-DE" dirty="0"/>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34</a:t>
            </a:fld>
            <a:endParaRPr lang="de-DE"/>
          </a:p>
        </p:txBody>
      </p:sp>
    </p:spTree>
    <p:extLst>
      <p:ext uri="{BB962C8B-B14F-4D97-AF65-F5344CB8AC3E}">
        <p14:creationId xmlns:p14="http://schemas.microsoft.com/office/powerpoint/2010/main" val="773646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erkennt man HV-Leitungen?</a:t>
            </a:r>
          </a:p>
          <a:p>
            <a:r>
              <a:rPr lang="de-DE" dirty="0"/>
              <a:t>Farbe</a:t>
            </a:r>
            <a:r>
              <a:rPr lang="de-DE" baseline="0" dirty="0"/>
              <a:t> Orange und Aufdruck „Hochvolt“ oder „High </a:t>
            </a:r>
            <a:r>
              <a:rPr lang="de-DE" baseline="0" dirty="0" err="1"/>
              <a:t>Voltage</a:t>
            </a:r>
            <a:r>
              <a:rPr lang="de-DE" baseline="0" dirty="0"/>
              <a:t>“</a:t>
            </a:r>
          </a:p>
          <a:p>
            <a:r>
              <a:rPr lang="de-DE" baseline="0" dirty="0"/>
              <a:t>Aber Vorsicht:  </a:t>
            </a:r>
          </a:p>
          <a:p>
            <a:r>
              <a:rPr lang="de-DE" baseline="0" dirty="0"/>
              <a:t>1. </a:t>
            </a:r>
            <a:r>
              <a:rPr lang="de-DE" sz="1200" b="0" dirty="0">
                <a:solidFill>
                  <a:srgbClr val="555555"/>
                </a:solidFill>
              </a:rPr>
              <a:t>Nicht alle HV-Leitungen sind Orange.</a:t>
            </a:r>
            <a:r>
              <a:rPr lang="de-DE" sz="1200" b="0" baseline="0" dirty="0">
                <a:solidFill>
                  <a:srgbClr val="555555"/>
                </a:solidFill>
              </a:rPr>
              <a:t> In der Nähe des Verbrennungsmotors können zusätzlich wärmeisolierende Schutzrohre und –matten eingesetzt werden, in denen HV-Leitungen verlaufen. Hier ist vor Beginn der Arbeiten durch die Elektrofachkraft zu prüfen, ob sich in den Schutzrohren HV-Leitungen befinden.</a:t>
            </a:r>
          </a:p>
          <a:p>
            <a:endParaRPr lang="de-DE" sz="1200" b="0" baseline="0" dirty="0">
              <a:solidFill>
                <a:srgbClr val="555555"/>
              </a:solidFill>
            </a:endParaRPr>
          </a:p>
          <a:p>
            <a:r>
              <a:rPr lang="de-DE" sz="1200" b="0" dirty="0">
                <a:solidFill>
                  <a:srgbClr val="555555"/>
                </a:solidFill>
              </a:rPr>
              <a:t>2. Nicht alle Orangefarbenen Leitungen sind HV-Leitungen. Viele Leitungsfarben sind nicht</a:t>
            </a:r>
            <a:r>
              <a:rPr lang="de-DE" sz="1200" b="0" baseline="0" dirty="0">
                <a:solidFill>
                  <a:srgbClr val="555555"/>
                </a:solidFill>
              </a:rPr>
              <a:t> vorgegeben. Es ist durchaus möglich, dass Fahrzeughersteller auch Leitungen des normalen 24V-Bordnetzes in der Farbe orange einsetzen. Daher gilt auch hier: Vor Beginn der Arbeiten sicherstellen, ob es sich um eine HV-Leitung handelt oder nicht.</a:t>
            </a:r>
            <a:endParaRPr lang="de-DE" sz="1200" b="0" dirty="0">
              <a:solidFill>
                <a:srgbClr val="555555"/>
              </a:solidFill>
            </a:endParaRPr>
          </a:p>
          <a:p>
            <a:endParaRPr lang="de-DE" sz="1200" b="0" dirty="0">
              <a:solidFill>
                <a:srgbClr val="555555"/>
              </a:solidFill>
            </a:endParaRPr>
          </a:p>
          <a:p>
            <a:r>
              <a:rPr lang="de-DE" sz="1200" b="0" dirty="0">
                <a:solidFill>
                  <a:srgbClr val="555555"/>
                </a:solidFill>
              </a:rPr>
              <a:t>HV-Leitungen müssen keinen</a:t>
            </a:r>
            <a:r>
              <a:rPr lang="de-DE" sz="1200" b="0" baseline="0" dirty="0">
                <a:solidFill>
                  <a:srgbClr val="555555"/>
                </a:solidFill>
              </a:rPr>
              <a:t> großen Querschnitt besitzen.</a:t>
            </a:r>
            <a:r>
              <a:rPr lang="de-DE" sz="1200" b="0" dirty="0">
                <a:solidFill>
                  <a:srgbClr val="555555"/>
                </a:solidFill>
              </a:rPr>
              <a:t> Messleitungen des HV-Systems</a:t>
            </a:r>
            <a:r>
              <a:rPr lang="de-DE" sz="1200" b="0" baseline="0" dirty="0">
                <a:solidFill>
                  <a:srgbClr val="555555"/>
                </a:solidFill>
              </a:rPr>
              <a:t> können durchaus nur 1mm</a:t>
            </a:r>
            <a:r>
              <a:rPr lang="de-DE" sz="1200" b="0" baseline="30000" dirty="0">
                <a:solidFill>
                  <a:srgbClr val="555555"/>
                </a:solidFill>
              </a:rPr>
              <a:t>2</a:t>
            </a:r>
            <a:r>
              <a:rPr lang="de-DE" sz="1200" b="0" baseline="0" dirty="0">
                <a:solidFill>
                  <a:srgbClr val="555555"/>
                </a:solidFill>
              </a:rPr>
              <a:t> Querschnitt haben und sind somit genauso dünn wie eine herkömmliche Leitung. Nur die Leitungen des HV-Systems, die große Ströme leiten, haben Querschnitte zwischen 16mm</a:t>
            </a:r>
            <a:r>
              <a:rPr lang="de-DE" sz="1200" b="0" baseline="30000" dirty="0">
                <a:solidFill>
                  <a:srgbClr val="555555"/>
                </a:solidFill>
              </a:rPr>
              <a:t>2</a:t>
            </a:r>
            <a:r>
              <a:rPr lang="de-DE" sz="1200" b="0" baseline="0" dirty="0">
                <a:solidFill>
                  <a:srgbClr val="555555"/>
                </a:solidFill>
              </a:rPr>
              <a:t> und 100mm</a:t>
            </a:r>
            <a:r>
              <a:rPr lang="de-DE" sz="1200" b="0" baseline="30000" dirty="0">
                <a:solidFill>
                  <a:srgbClr val="555555"/>
                </a:solidFill>
              </a:rPr>
              <a:t>2  </a:t>
            </a:r>
            <a:r>
              <a:rPr lang="de-DE" sz="1200" b="0" baseline="0" dirty="0">
                <a:solidFill>
                  <a:srgbClr val="555555"/>
                </a:solidFill>
              </a:rPr>
              <a:t>(auch noch größer möglich).</a:t>
            </a:r>
          </a:p>
          <a:p>
            <a:endParaRPr lang="de-DE" sz="1200" b="0" baseline="0" dirty="0">
              <a:solidFill>
                <a:srgbClr val="555555"/>
              </a:solidFill>
            </a:endParaRPr>
          </a:p>
          <a:p>
            <a:r>
              <a:rPr lang="de-DE" baseline="0" dirty="0"/>
              <a:t>Leitungen sind in der Regel doppelt isoliert und besitzen ein Drahtgeflecht und ein oder mehrere Aluminiumfolien für den EMV-Schutz. =&gt; Oberflächlich beschädigte HV-Leitung ist noch keine Gefahr für den Mitarbeiter, da eine innere Isolierung noch vorhanden ist.</a:t>
            </a:r>
          </a:p>
          <a:p>
            <a:r>
              <a:rPr lang="de-DE" baseline="0" dirty="0"/>
              <a:t>Auch Schutzrohr sind orangefarben, außer in der Nähe von heißen Oberflächen (Verbrennungsmotor). Dort können die Schutzrohre auch mit wärmeabweisendem Material (Alu-Schutzmatten) verkleidet sein.</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35</a:t>
            </a:fld>
            <a:endParaRPr lang="de-DE"/>
          </a:p>
        </p:txBody>
      </p:sp>
    </p:spTree>
    <p:extLst>
      <p:ext uri="{BB962C8B-B14F-4D97-AF65-F5344CB8AC3E}">
        <p14:creationId xmlns:p14="http://schemas.microsoft.com/office/powerpoint/2010/main" val="1336437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HV-Nebenaggregate</a:t>
            </a:r>
          </a:p>
          <a:p>
            <a:r>
              <a:rPr lang="de-DE" dirty="0"/>
              <a:t>Klima</a:t>
            </a:r>
            <a:r>
              <a:rPr lang="de-DE" baseline="0" dirty="0"/>
              <a:t> und Heizung mit identischen Leistungen wie bei herkömmlichem Bus. Der Einsatz von HV-Klima und HV-Heizung reduziert jedoch die Reichweite des Busses.</a:t>
            </a:r>
          </a:p>
          <a:p>
            <a:r>
              <a:rPr lang="de-DE" dirty="0"/>
              <a:t>Ladetechnik: Meist </a:t>
            </a:r>
            <a:r>
              <a:rPr lang="de-DE" dirty="0" err="1"/>
              <a:t>konduktiv</a:t>
            </a:r>
            <a:r>
              <a:rPr lang="de-DE" baseline="0" dirty="0"/>
              <a:t> über </a:t>
            </a:r>
            <a:r>
              <a:rPr lang="de-DE" dirty="0"/>
              <a:t>Kabel </a:t>
            </a:r>
            <a:r>
              <a:rPr lang="de-DE" baseline="0" dirty="0"/>
              <a:t>oder Stromabnehmer (Pantograph). Aber auch induktiv möglich (induktiv, wie bei einer elektrischen Zahnbürste).</a:t>
            </a:r>
          </a:p>
          <a:p>
            <a:r>
              <a:rPr lang="de-DE" baseline="0" dirty="0"/>
              <a:t>Entweder befindet sich das Ladegerät im Fahrzeug (meist nur geringe Ladeleistung, langsamer Ladevorgang) oder das Ladegerät befindet sich in der Ladestation (hohe Ladeleistung, DC-Laden, schneller Ladevorgang)</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36</a:t>
            </a:fld>
            <a:endParaRPr lang="de-DE"/>
          </a:p>
        </p:txBody>
      </p:sp>
    </p:spTree>
    <p:extLst>
      <p:ext uri="{BB962C8B-B14F-4D97-AF65-F5344CB8AC3E}">
        <p14:creationId xmlns:p14="http://schemas.microsoft.com/office/powerpoint/2010/main" val="3113554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38</a:t>
            </a:fld>
            <a:endParaRPr lang="de-DE"/>
          </a:p>
        </p:txBody>
      </p:sp>
    </p:spTree>
    <p:extLst>
      <p:ext uri="{BB962C8B-B14F-4D97-AF65-F5344CB8AC3E}">
        <p14:creationId xmlns:p14="http://schemas.microsoft.com/office/powerpoint/2010/main" val="333797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Herstellerangaben!</a:t>
            </a:r>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39</a:t>
            </a:fld>
            <a:endParaRPr lang="de-DE"/>
          </a:p>
        </p:txBody>
      </p:sp>
    </p:spTree>
    <p:extLst>
      <p:ext uri="{BB962C8B-B14F-4D97-AF65-F5344CB8AC3E}">
        <p14:creationId xmlns:p14="http://schemas.microsoft.com/office/powerpoint/2010/main" val="3102066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40</a:t>
            </a:fld>
            <a:endParaRPr lang="de-DE"/>
          </a:p>
        </p:txBody>
      </p:sp>
    </p:spTree>
    <p:extLst>
      <p:ext uri="{BB962C8B-B14F-4D97-AF65-F5344CB8AC3E}">
        <p14:creationId xmlns:p14="http://schemas.microsoft.com/office/powerpoint/2010/main" val="2639784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4 Gefahrengruppen</a:t>
            </a:r>
          </a:p>
          <a:p>
            <a:r>
              <a:rPr lang="de-DE" dirty="0"/>
              <a:t>1.</a:t>
            </a:r>
            <a:r>
              <a:rPr lang="de-DE" baseline="0" dirty="0"/>
              <a:t> Gefahren durch Fehlfunktion z.B. bei einem Ausfall, einem Defekt oder einer fehlerhaften Ansteuerung einer HV-Komponente  (Beispiel: Fehlerhaftes selbstständiges Beschleunigen des Fahrzeugs., Blockieren eines Elektromotors, ….). Dies wird bei der Entwicklung von HV-Fahrzeugen durch eine spezielle Analyse möglicher Fehlfunktionen und entsprechende Maßnahmen verhindert und ist nicht Inhalt dieses Arbeitssicherheitslehrgangs. </a:t>
            </a:r>
          </a:p>
          <a:p>
            <a:r>
              <a:rPr lang="de-DE" baseline="0" dirty="0"/>
              <a:t>2. Gefahren durch hohe Spannungen =&gt; Dies ist Inhalt des Arbeitssicherheitslehrgangs. Wird auf den nächsten Folien erläutert.</a:t>
            </a:r>
          </a:p>
          <a:p>
            <a:r>
              <a:rPr lang="de-DE" baseline="0" dirty="0"/>
              <a:t>3. Brand- und Explosion: </a:t>
            </a:r>
          </a:p>
          <a:p>
            <a:r>
              <a:rPr lang="de-DE" baseline="0" dirty="0"/>
              <a:t>Bei verunfallten Fahrzeugen oder durch Kurzschlüsse insbesondere innerhalb der Batterie können Brände entstehen, die mit einem normalen Feuerlöscher nicht gelöscht werden können und dürfen. Es sind große Wassermengen erforderlich. Daher unbedingt bei einem Batteriebrand die Rettungskräfte (Feuerwehr) hinzuziehen. </a:t>
            </a:r>
          </a:p>
          <a:p>
            <a:r>
              <a:rPr lang="de-DE" baseline="0" dirty="0"/>
              <a:t>Lithium-Ionen-Batterien reagieren sehr heftig bei zu hohen Temperaturen und können sich explosionsartig entzünden.</a:t>
            </a:r>
          </a:p>
          <a:p>
            <a:r>
              <a:rPr lang="de-DE" baseline="0" dirty="0"/>
              <a:t>Zusätzlich können dabei auch je nach Batterietyp gefährliche (z.B. giftig, ätzend) Stoffe freigesetzt werden. </a:t>
            </a:r>
          </a:p>
          <a:p>
            <a:r>
              <a:rPr lang="de-DE" baseline="0" dirty="0"/>
              <a:t>Bei mechanischer Beschädigung der Batterie tritt wie bei herkömmlichen Blei-Säure-Batterien ein Elektrolyt aus, der nicht mit der Haut in Berührung oder in das Grundwasser gelangen darf.</a:t>
            </a:r>
          </a:p>
          <a:p>
            <a:r>
              <a:rPr lang="de-DE" baseline="0" dirty="0"/>
              <a:t>4. Höher gelegte Dacharbeitsplätze:</a:t>
            </a:r>
          </a:p>
          <a:p>
            <a:r>
              <a:rPr lang="de-DE" baseline="0" dirty="0"/>
              <a:t>Meist schon bekannt und vorhanden für Arbeiten auf dem Fahrzeugdach (Klimaanlage, Luftfilter usw.) </a:t>
            </a:r>
          </a:p>
          <a:p>
            <a:r>
              <a:rPr lang="de-DE" baseline="0" dirty="0"/>
              <a:t>Wird ein Dacharbeitsstand für das Arbeiten an HV-Bussen neu angeschafft, ist eine zusätzliche Unterweisung der Mitarbeiter in der sach- und sicherheitsgerechten Anwendung erforderlich, ggf. PSA gegen Absturz bereitstellen</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41</a:t>
            </a:fld>
            <a:endParaRPr lang="de-DE"/>
          </a:p>
        </p:txBody>
      </p:sp>
    </p:spTree>
    <p:extLst>
      <p:ext uri="{BB962C8B-B14F-4D97-AF65-F5344CB8AC3E}">
        <p14:creationId xmlns:p14="http://schemas.microsoft.com/office/powerpoint/2010/main" val="805091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Einleitung: </a:t>
            </a:r>
          </a:p>
          <a:p>
            <a:r>
              <a:rPr lang="de-DE" dirty="0"/>
              <a:t>Eine Gefährdung durch Absturz, kann der</a:t>
            </a:r>
            <a:r>
              <a:rPr lang="de-DE" baseline="0" dirty="0"/>
              <a:t> Mensch erkennen. Man sieht den Abgrund und erkennt, das man dort herunterfallen kann.</a:t>
            </a:r>
          </a:p>
          <a:p>
            <a:r>
              <a:rPr lang="de-DE" dirty="0"/>
              <a:t>Diese Folie</a:t>
            </a:r>
            <a:r>
              <a:rPr lang="de-DE" baseline="0" dirty="0"/>
              <a:t> soll verdeutlichen, dass eine Gefährdung durch elektrischen Strom mit den menschlichen Sinnen nicht wahrnehmbar ist.</a:t>
            </a:r>
          </a:p>
          <a:p>
            <a:r>
              <a:rPr lang="de-DE" dirty="0"/>
              <a:t>Der Pfeil</a:t>
            </a:r>
            <a:r>
              <a:rPr lang="de-DE" baseline="0" dirty="0"/>
              <a:t> zeigt auf Nichts, da elektrischer Strom mit den menschlichen Sinnen nicht wahrnehmbar und somit eine besondere Gefährdung ist.</a:t>
            </a:r>
          </a:p>
        </p:txBody>
      </p:sp>
      <p:sp>
        <p:nvSpPr>
          <p:cNvPr id="4" name="Foliennummernplatzhalter 3"/>
          <p:cNvSpPr>
            <a:spLocks noGrp="1"/>
          </p:cNvSpPr>
          <p:nvPr>
            <p:ph type="sldNum" sz="quarter" idx="10"/>
          </p:nvPr>
        </p:nvSpPr>
        <p:spPr/>
        <p:txBody>
          <a:bodyPr/>
          <a:lstStyle/>
          <a:p>
            <a:fld id="{3CCCBFB2-D490-4262-8801-CB7040EC0588}" type="slidenum">
              <a:rPr lang="de-DE" smtClean="0"/>
              <a:t>42</a:t>
            </a:fld>
            <a:endParaRPr lang="de-DE"/>
          </a:p>
        </p:txBody>
      </p:sp>
    </p:spTree>
    <p:extLst>
      <p:ext uri="{BB962C8B-B14F-4D97-AF65-F5344CB8AC3E}">
        <p14:creationId xmlns:p14="http://schemas.microsoft.com/office/powerpoint/2010/main" val="23339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Definition der elektrischen Gefährdung.</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43</a:t>
            </a:fld>
            <a:endParaRPr lang="de-DE"/>
          </a:p>
        </p:txBody>
      </p:sp>
    </p:spTree>
    <p:extLst>
      <p:ext uri="{BB962C8B-B14F-4D97-AF65-F5344CB8AC3E}">
        <p14:creationId xmlns:p14="http://schemas.microsoft.com/office/powerpoint/2010/main" val="3345732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An</a:t>
            </a:r>
            <a:r>
              <a:rPr lang="de-DE" baseline="0" dirty="0"/>
              <a:t> welchen Orten besteht die Gefahr eines Stromunfalls?</a:t>
            </a:r>
          </a:p>
          <a:p>
            <a:r>
              <a:rPr lang="de-DE" baseline="0" dirty="0"/>
              <a:t>Energiespeicher und Leistungselektronik befinden sich meist auf dem Dach.</a:t>
            </a:r>
          </a:p>
          <a:p>
            <a:r>
              <a:rPr lang="de-DE" baseline="0" dirty="0"/>
              <a:t>Der E-Motor bei Hybridfahrzeugen oftmals bei Verbrennungsmotor und Getriebe oder an den Achsen (hinten + ggf. </a:t>
            </a:r>
            <a:r>
              <a:rPr lang="de-DE" baseline="0" dirty="0" err="1"/>
              <a:t>mitte</a:t>
            </a:r>
            <a:r>
              <a:rPr lang="de-DE" baseline="0" dirty="0"/>
              <a:t>)</a:t>
            </a:r>
          </a:p>
          <a:p>
            <a:endParaRPr lang="de-DE" baseline="0" dirty="0"/>
          </a:p>
          <a:p>
            <a:r>
              <a:rPr lang="de-DE" baseline="0" dirty="0"/>
              <a:t>Auch Zusatzaggregate wie Klimaanlage und Heizung können elektrisch sein.</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44</a:t>
            </a:fld>
            <a:endParaRPr lang="de-DE"/>
          </a:p>
        </p:txBody>
      </p:sp>
    </p:spTree>
    <p:extLst>
      <p:ext uri="{BB962C8B-B14F-4D97-AF65-F5344CB8AC3E}">
        <p14:creationId xmlns:p14="http://schemas.microsoft.com/office/powerpoint/2010/main" val="199655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Kurze Einführung ins Thema</a:t>
            </a:r>
          </a:p>
          <a:p>
            <a:r>
              <a:rPr lang="de-DE" dirty="0"/>
              <a:t>Warum ist diese</a:t>
            </a:r>
            <a:r>
              <a:rPr lang="de-DE" baseline="0" dirty="0"/>
              <a:t> Unterweisung erforderlich?</a:t>
            </a:r>
            <a:endParaRPr lang="de-DE" dirty="0"/>
          </a:p>
          <a:p>
            <a:r>
              <a:rPr lang="de-DE" dirty="0"/>
              <a:t>Im ÖPNV werden verstärkt Omnibuss</a:t>
            </a:r>
            <a:r>
              <a:rPr lang="de-DE" baseline="0" dirty="0"/>
              <a:t>e mit Hochvoltsystemen eingesetzt.</a:t>
            </a:r>
            <a:endParaRPr lang="de-DE" dirty="0"/>
          </a:p>
          <a:p>
            <a:r>
              <a:rPr lang="de-DE" baseline="0" dirty="0"/>
              <a:t>Hybrid-, Batterieelektrische und Brennstoffzellen-Fahrzeuge benötigen höhere Spannungen.</a:t>
            </a:r>
          </a:p>
          <a:p>
            <a:r>
              <a:rPr lang="de-DE" baseline="0" dirty="0"/>
              <a:t>=&gt; Begriff für hohe Spannungen in der Kfz-Technik: Hochvolt, wird auf den folgenden Folien noch erläutert.</a:t>
            </a:r>
          </a:p>
        </p:txBody>
      </p:sp>
      <p:sp>
        <p:nvSpPr>
          <p:cNvPr id="4" name="Foliennummernplatzhalter 3"/>
          <p:cNvSpPr>
            <a:spLocks noGrp="1"/>
          </p:cNvSpPr>
          <p:nvPr>
            <p:ph type="sldNum" sz="quarter" idx="10"/>
          </p:nvPr>
        </p:nvSpPr>
        <p:spPr/>
        <p:txBody>
          <a:bodyPr/>
          <a:lstStyle/>
          <a:p>
            <a:fld id="{3CCCBFB2-D490-4262-8801-CB7040EC0588}" type="slidenum">
              <a:rPr lang="de-DE" smtClean="0"/>
              <a:t>4</a:t>
            </a:fld>
            <a:endParaRPr lang="de-DE"/>
          </a:p>
        </p:txBody>
      </p:sp>
    </p:spTree>
    <p:extLst>
      <p:ext uri="{BB962C8B-B14F-4D97-AF65-F5344CB8AC3E}">
        <p14:creationId xmlns:p14="http://schemas.microsoft.com/office/powerpoint/2010/main" val="684517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An</a:t>
            </a:r>
            <a:r>
              <a:rPr lang="de-DE" baseline="0" dirty="0"/>
              <a:t> welchen Orten besteht die Gefahr eines Stromunfalls?</a:t>
            </a:r>
          </a:p>
          <a:p>
            <a:r>
              <a:rPr lang="de-DE" baseline="0" dirty="0"/>
              <a:t>Energiespeicher können sich auch in den Seitenfächern befinden.</a:t>
            </a:r>
          </a:p>
          <a:p>
            <a:r>
              <a:rPr lang="de-DE" baseline="0" dirty="0"/>
              <a:t>An diesem Beispiel wird deutlich, dass eine Produktschulung für jeden Fahrzeugtyp erforderlich ist, um gefährdete Bereiche einschätzen zu können.</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45</a:t>
            </a:fld>
            <a:endParaRPr lang="de-DE"/>
          </a:p>
        </p:txBody>
      </p:sp>
    </p:spTree>
    <p:extLst>
      <p:ext uri="{BB962C8B-B14F-4D97-AF65-F5344CB8AC3E}">
        <p14:creationId xmlns:p14="http://schemas.microsoft.com/office/powerpoint/2010/main" val="3724144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kann es zum Kontakt mit HV-Spannung</a:t>
            </a:r>
            <a:r>
              <a:rPr lang="de-DE" baseline="0" dirty="0"/>
              <a:t> kommen?</a:t>
            </a:r>
          </a:p>
          <a:p>
            <a:r>
              <a:rPr lang="de-DE" baseline="0" dirty="0"/>
              <a:t>Mechanische Beschädigung z.B. durch das Scheuern einer Leitung an der Karosserie.</a:t>
            </a:r>
          </a:p>
          <a:p>
            <a:r>
              <a:rPr lang="de-DE" baseline="0" dirty="0"/>
              <a:t>Thermische Beschädigung z.B. geschmolzene Isolierung einer HV-Leitung in der Nähe des Verbrennungsmotors.</a:t>
            </a:r>
          </a:p>
          <a:p>
            <a:r>
              <a:rPr lang="de-DE" baseline="0" dirty="0"/>
              <a:t>Unfall z.B. offenliegende HV-Komponenten.</a:t>
            </a:r>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46</a:t>
            </a:fld>
            <a:endParaRPr lang="de-DE"/>
          </a:p>
        </p:txBody>
      </p:sp>
    </p:spTree>
    <p:extLst>
      <p:ext uri="{BB962C8B-B14F-4D97-AF65-F5344CB8AC3E}">
        <p14:creationId xmlns:p14="http://schemas.microsoft.com/office/powerpoint/2010/main" val="1979152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Wirkungen des elektrischen Stroms gibt es auf den menschlichen Körper?</a:t>
            </a:r>
          </a:p>
          <a:p>
            <a:r>
              <a:rPr lang="de-DE" dirty="0"/>
              <a:t>Alle</a:t>
            </a:r>
            <a:r>
              <a:rPr lang="de-DE" baseline="0" dirty="0"/>
              <a:t> 3 Bereiche werden auf den nächsten Folien erörtert. </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47</a:t>
            </a:fld>
            <a:endParaRPr lang="de-DE"/>
          </a:p>
        </p:txBody>
      </p:sp>
    </p:spTree>
    <p:extLst>
      <p:ext uri="{BB962C8B-B14F-4D97-AF65-F5344CB8AC3E}">
        <p14:creationId xmlns:p14="http://schemas.microsoft.com/office/powerpoint/2010/main" val="3150590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a:t>Wovon sind die Auswirkungen des elektrischen Stroms auf den menschlichen Körper bei einer Körperdurchströmung abhängig.</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48</a:t>
            </a:fld>
            <a:endParaRPr lang="de-DE"/>
          </a:p>
        </p:txBody>
      </p:sp>
    </p:spTree>
    <p:extLst>
      <p:ext uri="{BB962C8B-B14F-4D97-AF65-F5344CB8AC3E}">
        <p14:creationId xmlns:p14="http://schemas.microsoft.com/office/powerpoint/2010/main" val="188781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Vereinfachte Darstellung:</a:t>
            </a:r>
          </a:p>
          <a:p>
            <a:r>
              <a:rPr lang="de-DE" dirty="0"/>
              <a:t>Bei Berührung eines elektrischen</a:t>
            </a:r>
            <a:r>
              <a:rPr lang="de-DE" baseline="0" dirty="0"/>
              <a:t> Leiters</a:t>
            </a:r>
            <a:r>
              <a:rPr lang="de-DE" dirty="0"/>
              <a:t> schließt</a:t>
            </a:r>
            <a:r>
              <a:rPr lang="de-DE" baseline="0" dirty="0"/>
              <a:t> der </a:t>
            </a:r>
            <a:r>
              <a:rPr lang="de-DE" dirty="0"/>
              <a:t>Mensch den Stromkreis.</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Körper verhält sich wie ein </a:t>
            </a:r>
            <a:r>
              <a:rPr lang="de-DE" baseline="0" dirty="0"/>
              <a:t>(relativ kleiner) </a:t>
            </a:r>
            <a:r>
              <a:rPr lang="de-DE" dirty="0"/>
              <a:t>elektrischer</a:t>
            </a:r>
            <a:r>
              <a:rPr lang="de-DE" baseline="0" dirty="0"/>
              <a:t> Widerstand.</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49</a:t>
            </a:fld>
            <a:endParaRPr lang="de-DE"/>
          </a:p>
        </p:txBody>
      </p:sp>
    </p:spTree>
    <p:extLst>
      <p:ext uri="{BB962C8B-B14F-4D97-AF65-F5344CB8AC3E}">
        <p14:creationId xmlns:p14="http://schemas.microsoft.com/office/powerpoint/2010/main" val="1707580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RE+RA:</a:t>
            </a:r>
            <a:r>
              <a:rPr lang="de-DE" baseline="0" dirty="0"/>
              <a:t> Prinzipiell der Hautwiderstand, abhängig von Feuchtigkeit der Hand, Größe Berührfläche, Dicke der Haut; Schutzkleidung ja/nein?</a:t>
            </a:r>
          </a:p>
          <a:p>
            <a:r>
              <a:rPr lang="de-DE" baseline="0" dirty="0"/>
              <a:t>RK: Abhängig vom Weg durch den Körper, Körperwiderstände: Hand-Hand 1.000 </a:t>
            </a:r>
            <a:r>
              <a:rPr lang="el-GR" baseline="0" dirty="0">
                <a:latin typeface="Calibri" panose="020F0502020204030204" pitchFamily="34" charset="0"/>
              </a:rPr>
              <a:t>Ω</a:t>
            </a:r>
            <a:r>
              <a:rPr lang="de-DE" baseline="0" dirty="0"/>
              <a:t>, Hand-Fuß 750 </a:t>
            </a:r>
            <a:r>
              <a:rPr lang="el-GR" baseline="0" dirty="0">
                <a:latin typeface="Calibri" panose="020F0502020204030204" pitchFamily="34" charset="0"/>
              </a:rPr>
              <a:t>Ω</a:t>
            </a:r>
            <a:r>
              <a:rPr lang="de-DE" baseline="0" dirty="0"/>
              <a:t>, Hände-Füße 500 </a:t>
            </a:r>
            <a:r>
              <a:rPr lang="el-GR" baseline="0" dirty="0">
                <a:latin typeface="Calibri" panose="020F0502020204030204" pitchFamily="34" charset="0"/>
              </a:rPr>
              <a:t>Ω</a:t>
            </a:r>
            <a:endParaRPr lang="de-DE" baseline="0" dirty="0"/>
          </a:p>
          <a:p>
            <a:r>
              <a:rPr lang="de-DE" baseline="0" dirty="0"/>
              <a:t>RU: Umgebungswiderstand (Bodenbeschaffenheit, trocken oder feucht,…)</a:t>
            </a:r>
          </a:p>
          <a:p>
            <a:r>
              <a:rPr lang="de-DE" baseline="0" dirty="0"/>
              <a:t>Die Stromstärke erscheint zunächst niedrig. Die folgende Folie zeigt jedoch das wahre Gefahrenpotential.</a:t>
            </a:r>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50</a:t>
            </a:fld>
            <a:endParaRPr lang="de-DE"/>
          </a:p>
        </p:txBody>
      </p:sp>
    </p:spTree>
    <p:extLst>
      <p:ext uri="{BB962C8B-B14F-4D97-AF65-F5344CB8AC3E}">
        <p14:creationId xmlns:p14="http://schemas.microsoft.com/office/powerpoint/2010/main" val="1763333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Auswirkung auf den menschlichen Körper hängt von Stärke und Dauer der Einwirkung ab. Hier Beispiel: Wechselspannung</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Diagramm</a:t>
            </a:r>
            <a:r>
              <a:rPr lang="de-DE" baseline="0" dirty="0"/>
              <a:t> nach IEC60479</a:t>
            </a:r>
          </a:p>
          <a:p>
            <a:r>
              <a:rPr lang="de-DE" dirty="0"/>
              <a:t>Unfallfolgen hängen auch vom Weg durch den Körper und der Frequenz ab.</a:t>
            </a:r>
          </a:p>
          <a:p>
            <a:r>
              <a:rPr lang="de-DE" dirty="0" err="1"/>
              <a:t>Loslassschwelle</a:t>
            </a:r>
            <a:r>
              <a:rPr lang="de-DE" dirty="0"/>
              <a:t> etwa 10-15mA: Hier kann der Leiter aus eigener Kraft nicht mehr losgelassen werden.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Bereich 4 besitzt unterschiedliche</a:t>
            </a:r>
            <a:r>
              <a:rPr lang="de-DE" baseline="0" dirty="0"/>
              <a:t> Wahrscheinlichkeiten für das Auftreten von Herz-Problemen. Je weiter rechts, desto größer die Eintrittswahrscheinlichkeit.</a:t>
            </a:r>
            <a:endParaRPr lang="de-DE" dirty="0"/>
          </a:p>
          <a:p>
            <a:r>
              <a:rPr lang="de-DE" baseline="0" dirty="0"/>
              <a:t>400mA sind bereits nach 1s Einwirkdauer im Bereich 4 =&gt; können also tödlich sein!</a:t>
            </a:r>
          </a:p>
          <a:p>
            <a:r>
              <a:rPr lang="de-DE" baseline="0" dirty="0"/>
              <a:t>Beispiel: Bei Strom mit 50Hz (normale Hausinstallation) wird das menschliche Herz 50x pro Sekunde beeinflusst (50 Muskelkontraktionen pro Sekunde statt üblicherweise 1-1,5x pro Sekunde)</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51</a:t>
            </a:fld>
            <a:endParaRPr lang="de-DE"/>
          </a:p>
        </p:txBody>
      </p:sp>
    </p:spTree>
    <p:extLst>
      <p:ext uri="{BB962C8B-B14F-4D97-AF65-F5344CB8AC3E}">
        <p14:creationId xmlns:p14="http://schemas.microsoft.com/office/powerpoint/2010/main" val="487926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Beispiel Gleichspannung</a:t>
            </a:r>
            <a:r>
              <a:rPr lang="de-DE" baseline="0" dirty="0"/>
              <a:t> (z.B. Batterie)</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Diagramm</a:t>
            </a:r>
            <a:r>
              <a:rPr lang="de-DE" baseline="0" dirty="0"/>
              <a:t> nach IEC60479</a:t>
            </a:r>
          </a:p>
          <a:p>
            <a:r>
              <a:rPr lang="de-DE" dirty="0"/>
              <a:t>Bereich</a:t>
            </a:r>
            <a:r>
              <a:rPr lang="de-DE" baseline="0" dirty="0"/>
              <a:t> 1 wenn überhaupt leicht stechendes Empfinden beim Ein-/Ausschalten der Stromquelle.</a:t>
            </a:r>
          </a:p>
          <a:p>
            <a:r>
              <a:rPr lang="de-DE" baseline="0" dirty="0"/>
              <a:t>Bereich 2 ggf. unwillkürliche Muskelzuckungen beim Ein-/Ausschalten der Stromquelle oder bei Änderung der Stromstärke.</a:t>
            </a:r>
          </a:p>
          <a:p>
            <a:r>
              <a:rPr lang="de-DE" baseline="0" dirty="0"/>
              <a:t>Bereich 3 starke unwillkürliche Muskelzuckungen, Schwierigkeiten beim Atmen, reversible Störungen der Herzfunktion.</a:t>
            </a:r>
            <a:endParaRPr lang="de-DE" dirty="0"/>
          </a:p>
          <a:p>
            <a:r>
              <a:rPr lang="de-DE" dirty="0"/>
              <a:t>Bereich 4 Herz-</a:t>
            </a:r>
            <a:r>
              <a:rPr lang="de-DE" baseline="0" dirty="0"/>
              <a:t> und Atemstillstand, Verbrennungen oder andere Zellschädigungen sind zu erwarten. </a:t>
            </a:r>
            <a:r>
              <a:rPr lang="de-DE" dirty="0"/>
              <a:t>Hier treten</a:t>
            </a:r>
            <a:r>
              <a:rPr lang="de-DE" baseline="0" dirty="0"/>
              <a:t> vor allem Verbrennungen als Wirkung auf. Besonders fatal sind innere Verbrennungen der Organe oder aber auch die Verkochung des Blutes =&gt; innere Vergiftung</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52</a:t>
            </a:fld>
            <a:endParaRPr lang="de-DE"/>
          </a:p>
        </p:txBody>
      </p:sp>
    </p:spTree>
    <p:extLst>
      <p:ext uri="{BB962C8B-B14F-4D97-AF65-F5344CB8AC3E}">
        <p14:creationId xmlns:p14="http://schemas.microsoft.com/office/powerpoint/2010/main" val="3019043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Verletzungen</a:t>
            </a:r>
            <a:r>
              <a:rPr lang="de-DE" baseline="0" dirty="0"/>
              <a:t> bei einer Körperdurchströmung müssen nicht zwangsläufig direkt auftreten.</a:t>
            </a:r>
          </a:p>
          <a:p>
            <a:r>
              <a:rPr lang="de-DE" baseline="0" dirty="0"/>
              <a:t>Bereits ein kleiner „Wischer“ kann bis zu 48 Stunden später zu Herzrhythmus-Störungen oder Kammerflimmern führen, was wiederum zum Tod führen kann.</a:t>
            </a:r>
          </a:p>
          <a:p>
            <a:r>
              <a:rPr lang="de-DE" baseline="0" dirty="0"/>
              <a:t>Daher unbedingt vermitteln, dass nach einem Stromunfall ein Arzt/Krankenhaus aufzusuchen ist.</a:t>
            </a:r>
          </a:p>
          <a:p>
            <a:r>
              <a:rPr lang="de-DE" baseline="0" dirty="0"/>
              <a:t>Dort erfolgt eine Kontrolle des Herzens i.d.R. 24h lang.</a:t>
            </a:r>
          </a:p>
          <a:p>
            <a:r>
              <a:rPr lang="de-DE" baseline="0" dirty="0"/>
              <a:t>Muskelverkrampfungen: Einige Tage Muskelkater möglich, u.U. sogar ein Knochenbruch durch schlagartiges Verkrampfen der Muskeln:</a:t>
            </a:r>
          </a:p>
          <a:p>
            <a:r>
              <a:rPr lang="de-DE" baseline="0" dirty="0"/>
              <a:t>Atemprobleme, wenn die Brustmuskulatur verkrampft.</a:t>
            </a:r>
          </a:p>
          <a:p>
            <a:r>
              <a:rPr lang="de-DE" baseline="0" dirty="0"/>
              <a:t>Verbrennungen an den Ein- und Austrittsstellen des Stroms, sog. Strommarken.</a:t>
            </a:r>
          </a:p>
          <a:p>
            <a:r>
              <a:rPr lang="de-DE" baseline="0" dirty="0"/>
              <a:t>Verkochungen des Blutes, Zersetzung des Blutes =&gt; Blutvergiftung.</a:t>
            </a:r>
          </a:p>
        </p:txBody>
      </p:sp>
      <p:sp>
        <p:nvSpPr>
          <p:cNvPr id="4" name="Foliennummernplatzhalter 3"/>
          <p:cNvSpPr>
            <a:spLocks noGrp="1"/>
          </p:cNvSpPr>
          <p:nvPr>
            <p:ph type="sldNum" sz="quarter" idx="10"/>
          </p:nvPr>
        </p:nvSpPr>
        <p:spPr/>
        <p:txBody>
          <a:bodyPr/>
          <a:lstStyle/>
          <a:p>
            <a:fld id="{3CCCBFB2-D490-4262-8801-CB7040EC0588}" type="slidenum">
              <a:rPr lang="de-DE" smtClean="0"/>
              <a:t>53</a:t>
            </a:fld>
            <a:endParaRPr lang="de-DE"/>
          </a:p>
        </p:txBody>
      </p:sp>
    </p:spTree>
    <p:extLst>
      <p:ext uri="{BB962C8B-B14F-4D97-AF65-F5344CB8AC3E}">
        <p14:creationId xmlns:p14="http://schemas.microsoft.com/office/powerpoint/2010/main" val="1297841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Andere Wirkung des Stroms: Lichtbogen ähnlich</a:t>
            </a:r>
            <a:r>
              <a:rPr lang="de-DE" baseline="0" dirty="0"/>
              <a:t> wie beim Schweißen:</a:t>
            </a:r>
          </a:p>
          <a:p>
            <a:r>
              <a:rPr lang="de-DE" dirty="0"/>
              <a:t>Sehr</a:t>
            </a:r>
            <a:r>
              <a:rPr lang="de-DE" baseline="0" dirty="0"/>
              <a:t> hell =&gt; Augenverblitzen</a:t>
            </a:r>
            <a:endParaRPr lang="de-DE" dirty="0"/>
          </a:p>
          <a:p>
            <a:r>
              <a:rPr lang="de-DE" dirty="0"/>
              <a:t>4000° Heißer Lichtbogen =&gt; Verbrennungen</a:t>
            </a:r>
          </a:p>
          <a:p>
            <a:r>
              <a:rPr lang="de-DE" dirty="0"/>
              <a:t>Überschlag</a:t>
            </a:r>
            <a:r>
              <a:rPr lang="de-DE" baseline="0" dirty="0"/>
              <a:t> sehr laut =&gt; Knalltrauma</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54</a:t>
            </a:fld>
            <a:endParaRPr lang="de-DE"/>
          </a:p>
        </p:txBody>
      </p:sp>
    </p:spTree>
    <p:extLst>
      <p:ext uri="{BB962C8B-B14F-4D97-AF65-F5344CB8AC3E}">
        <p14:creationId xmlns:p14="http://schemas.microsoft.com/office/powerpoint/2010/main" val="32758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Bei der Einführung „neuer“ Technologien sind zur Vermeidung von Gefährdungen</a:t>
            </a:r>
            <a:r>
              <a:rPr lang="de-DE" baseline="0" dirty="0"/>
              <a:t> Unterweisungen erforderlich.</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5</a:t>
            </a:fld>
            <a:endParaRPr lang="de-DE"/>
          </a:p>
        </p:txBody>
      </p:sp>
    </p:spTree>
    <p:extLst>
      <p:ext uri="{BB962C8B-B14F-4D97-AF65-F5344CB8AC3E}">
        <p14:creationId xmlns:p14="http://schemas.microsoft.com/office/powerpoint/2010/main" val="42795061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Meist belächelte</a:t>
            </a:r>
            <a:r>
              <a:rPr lang="de-DE" baseline="0" dirty="0"/>
              <a:t> Wirkung: Sekundärunfälle</a:t>
            </a:r>
          </a:p>
          <a:p>
            <a:endParaRPr lang="de-DE" baseline="0" dirty="0"/>
          </a:p>
          <a:p>
            <a:r>
              <a:rPr lang="de-DE" baseline="0" dirty="0"/>
              <a:t>MA erschrickt durch Kontakt mit Strom und fällt in Grube, vom Dach, lässt schweren Gegenstand fallen, …</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55</a:t>
            </a:fld>
            <a:endParaRPr lang="de-DE"/>
          </a:p>
        </p:txBody>
      </p:sp>
    </p:spTree>
    <p:extLst>
      <p:ext uri="{BB962C8B-B14F-4D97-AF65-F5344CB8AC3E}">
        <p14:creationId xmlns:p14="http://schemas.microsoft.com/office/powerpoint/2010/main" val="1347182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56</a:t>
            </a:fld>
            <a:endParaRPr lang="de-DE"/>
          </a:p>
        </p:txBody>
      </p:sp>
    </p:spTree>
    <p:extLst>
      <p:ext uri="{BB962C8B-B14F-4D97-AF65-F5344CB8AC3E}">
        <p14:creationId xmlns:p14="http://schemas.microsoft.com/office/powerpoint/2010/main" val="22775238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ist bereits bekannt. Zuerst wurden die Gefahren durch hohe Spannungspotentiale erläutert, nun folgen die Schutzmaßnahmen dazu.</a:t>
            </a:r>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57</a:t>
            </a:fld>
            <a:endParaRPr lang="de-DE"/>
          </a:p>
        </p:txBody>
      </p:sp>
    </p:spTree>
    <p:extLst>
      <p:ext uri="{BB962C8B-B14F-4D97-AF65-F5344CB8AC3E}">
        <p14:creationId xmlns:p14="http://schemas.microsoft.com/office/powerpoint/2010/main" val="2851811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sind Schutzmaßnahmen aufgebaut.</a:t>
            </a:r>
          </a:p>
          <a:p>
            <a:r>
              <a:rPr lang="de-DE" dirty="0"/>
              <a:t>S-T-O-P-Reihenfolge</a:t>
            </a:r>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58</a:t>
            </a:fld>
            <a:endParaRPr lang="de-DE"/>
          </a:p>
        </p:txBody>
      </p:sp>
    </p:spTree>
    <p:extLst>
      <p:ext uri="{BB962C8B-B14F-4D97-AF65-F5344CB8AC3E}">
        <p14:creationId xmlns:p14="http://schemas.microsoft.com/office/powerpoint/2010/main" val="324089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Hinweisen, dass nicht alle HV-Leitungen orange sind. In Hitzegefährdeten Bereichen können diese Leitungen z.B. in Aluminiumschutzfolien verlaufen und sind somit nicht explizit als HV-Leitung erkennbar.</a:t>
            </a:r>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59</a:t>
            </a:fld>
            <a:endParaRPr lang="de-DE"/>
          </a:p>
        </p:txBody>
      </p:sp>
    </p:spTree>
    <p:extLst>
      <p:ext uri="{BB962C8B-B14F-4D97-AF65-F5344CB8AC3E}">
        <p14:creationId xmlns:p14="http://schemas.microsoft.com/office/powerpoint/2010/main" val="26517106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aseline="0" dirty="0"/>
              <a:t>Beispiele für HV-Kennzeichnungen</a:t>
            </a:r>
          </a:p>
          <a:p>
            <a:pPr marL="0" indent="0">
              <a:buFontTx/>
              <a:buNone/>
            </a:pPr>
            <a:r>
              <a:rPr lang="de-DE" baseline="0" dirty="0"/>
              <a:t>HV-Komponenten verfügen über den HV-Blitz + ggf. mehrsprachige Hinweise.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60</a:t>
            </a:fld>
            <a:endParaRPr lang="de-DE"/>
          </a:p>
        </p:txBody>
      </p:sp>
    </p:spTree>
    <p:extLst>
      <p:ext uri="{BB962C8B-B14F-4D97-AF65-F5344CB8AC3E}">
        <p14:creationId xmlns:p14="http://schemas.microsoft.com/office/powerpoint/2010/main" val="63314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HV-Kennzeichnung am Fahrzeug</a:t>
            </a:r>
            <a:r>
              <a:rPr lang="de-DE" baseline="0" dirty="0"/>
              <a:t> Solaris Hybrid</a:t>
            </a:r>
          </a:p>
          <a:p>
            <a:r>
              <a:rPr lang="de-DE" baseline="0" dirty="0"/>
              <a:t>HV-Aufkleber + Orangefarbene HV-Leitungen</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61</a:t>
            </a:fld>
            <a:endParaRPr lang="de-DE"/>
          </a:p>
        </p:txBody>
      </p:sp>
    </p:spTree>
    <p:extLst>
      <p:ext uri="{BB962C8B-B14F-4D97-AF65-F5344CB8AC3E}">
        <p14:creationId xmlns:p14="http://schemas.microsoft.com/office/powerpoint/2010/main" val="28215898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Gegenbeispiel:</a:t>
            </a:r>
            <a:r>
              <a:rPr lang="de-DE" baseline="0" dirty="0"/>
              <a:t> Schutzrohr am Gelenk führt HV-Leitung, nicht orange gekennzeichnet.</a:t>
            </a:r>
          </a:p>
        </p:txBody>
      </p:sp>
      <p:sp>
        <p:nvSpPr>
          <p:cNvPr id="4" name="Foliennummernplatzhalter 3"/>
          <p:cNvSpPr>
            <a:spLocks noGrp="1"/>
          </p:cNvSpPr>
          <p:nvPr>
            <p:ph type="sldNum" sz="quarter" idx="10"/>
          </p:nvPr>
        </p:nvSpPr>
        <p:spPr/>
        <p:txBody>
          <a:bodyPr/>
          <a:lstStyle/>
          <a:p>
            <a:fld id="{3CCCBFB2-D490-4262-8801-CB7040EC0588}" type="slidenum">
              <a:rPr lang="de-DE" smtClean="0"/>
              <a:t>62</a:t>
            </a:fld>
            <a:endParaRPr lang="de-DE"/>
          </a:p>
        </p:txBody>
      </p:sp>
    </p:spTree>
    <p:extLst>
      <p:ext uri="{BB962C8B-B14F-4D97-AF65-F5344CB8AC3E}">
        <p14:creationId xmlns:p14="http://schemas.microsoft.com/office/powerpoint/2010/main" val="1904935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Allgemeine Beschreibung:</a:t>
            </a:r>
            <a:r>
              <a:rPr lang="de-DE" baseline="0" dirty="0"/>
              <a:t> Organisatorische Maßnahmen durch Unternehmer/Betriebsleiter</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63</a:t>
            </a:fld>
            <a:endParaRPr lang="de-DE"/>
          </a:p>
        </p:txBody>
      </p:sp>
    </p:spTree>
    <p:extLst>
      <p:ext uri="{BB962C8B-B14F-4D97-AF65-F5344CB8AC3E}">
        <p14:creationId xmlns:p14="http://schemas.microsoft.com/office/powerpoint/2010/main" val="883456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Auszug aus den organisatorischen Maßnahmen:</a:t>
            </a:r>
          </a:p>
          <a:p>
            <a:r>
              <a:rPr lang="de-DE" dirty="0"/>
              <a:t>Werkstattverantwortung: Ggf. Halle ausschließlich für HV-Fahrzeuge</a:t>
            </a:r>
            <a:r>
              <a:rPr lang="de-DE" baseline="0" dirty="0"/>
              <a:t>, die nur von entsprechend qualifiziertem Personal betreten werden darf (Hinweisschild erforderlich), </a:t>
            </a:r>
            <a:r>
              <a:rPr lang="de-DE" dirty="0"/>
              <a:t>Absperrung</a:t>
            </a:r>
            <a:r>
              <a:rPr lang="de-DE" baseline="0" dirty="0"/>
              <a:t> eines HV-Bereichs durch Ketten, Markierungen auf dem Hallenboden usw.</a:t>
            </a:r>
          </a:p>
          <a:p>
            <a:r>
              <a:rPr lang="de-DE" baseline="0" dirty="0"/>
              <a:t>Werkzeuge und Messmittel:	Für HV-Arbeiten VDE-Werkzeug bis 1.000V, Messgeräte Cat. 3, …</a:t>
            </a:r>
          </a:p>
          <a:p>
            <a:r>
              <a:rPr lang="de-DE" baseline="0" dirty="0"/>
              <a:t>Unterweisungen:	Jährliche Arbeitssicherheitsunterweisung, HV-Unterweisung, …</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64</a:t>
            </a:fld>
            <a:endParaRPr lang="de-DE"/>
          </a:p>
        </p:txBody>
      </p:sp>
    </p:spTree>
    <p:extLst>
      <p:ext uri="{BB962C8B-B14F-4D97-AF65-F5344CB8AC3E}">
        <p14:creationId xmlns:p14="http://schemas.microsoft.com/office/powerpoint/2010/main" val="189280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baseline="0" dirty="0"/>
              <a:t>Hybrid-, Batterieelektrische und Brennstoffzellen-Fahrzeuge benötigen höhere Spannungen.</a:t>
            </a:r>
          </a:p>
          <a:p>
            <a:r>
              <a:rPr lang="de-DE" baseline="0" dirty="0"/>
              <a:t>Der Begriff für diese höheren Spannungen in der Kfz-Technik lautet Hochvolt.</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34434242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Auszug aus den organisatorischen Maßnahmen:</a:t>
            </a:r>
          </a:p>
          <a:p>
            <a:r>
              <a:rPr lang="de-DE" dirty="0"/>
              <a:t>Werkstattverantwortung: Ggf. Halle ausschließlich für HV-Fahrzeuge</a:t>
            </a:r>
            <a:r>
              <a:rPr lang="de-DE" baseline="0" dirty="0"/>
              <a:t>, die nur von entsprechend qualifiziertem Personal betreten werden darf (Hinweisschild erforderlich), </a:t>
            </a:r>
            <a:r>
              <a:rPr lang="de-DE" dirty="0"/>
              <a:t>Absperrung</a:t>
            </a:r>
            <a:r>
              <a:rPr lang="de-DE" baseline="0" dirty="0"/>
              <a:t> eines HV-Bereichs durch Ketten, Markierungen auf dem Hallenboden usw.</a:t>
            </a:r>
          </a:p>
          <a:p>
            <a:r>
              <a:rPr lang="de-DE" baseline="0" dirty="0"/>
              <a:t>Werkzeuge und Messmittel:	Für HV-Arbeiten VDE-Werkzeug bis 1.000V, Messgeräte </a:t>
            </a:r>
            <a:r>
              <a:rPr lang="de-DE" baseline="0" dirty="0" err="1"/>
              <a:t>Cat</a:t>
            </a:r>
            <a:r>
              <a:rPr lang="de-DE" baseline="0" dirty="0"/>
              <a:t>. 3, …</a:t>
            </a:r>
          </a:p>
          <a:p>
            <a:r>
              <a:rPr lang="de-DE" baseline="0" dirty="0"/>
              <a:t>Unterweisungen:	Jährliche Arbeitssicherheitsunterweisung, HV-Unterweisung, …</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65</a:t>
            </a:fld>
            <a:endParaRPr lang="de-DE"/>
          </a:p>
        </p:txBody>
      </p:sp>
    </p:spTree>
    <p:extLst>
      <p:ext uri="{BB962C8B-B14F-4D97-AF65-F5344CB8AC3E}">
        <p14:creationId xmlns:p14="http://schemas.microsoft.com/office/powerpoint/2010/main" val="2051108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MA müssen eigenständig Beitrag zur Unfallverhütung leisten.</a:t>
            </a:r>
          </a:p>
        </p:txBody>
      </p:sp>
      <p:sp>
        <p:nvSpPr>
          <p:cNvPr id="4" name="Foliennummernplatzhalter 3"/>
          <p:cNvSpPr>
            <a:spLocks noGrp="1"/>
          </p:cNvSpPr>
          <p:nvPr>
            <p:ph type="sldNum" sz="quarter" idx="10"/>
          </p:nvPr>
        </p:nvSpPr>
        <p:spPr/>
        <p:txBody>
          <a:bodyPr/>
          <a:lstStyle/>
          <a:p>
            <a:fld id="{3CCCBFB2-D490-4262-8801-CB7040EC0588}" type="slidenum">
              <a:rPr lang="de-DE" smtClean="0"/>
              <a:t>66</a:t>
            </a:fld>
            <a:endParaRPr lang="de-DE"/>
          </a:p>
        </p:txBody>
      </p:sp>
    </p:spTree>
    <p:extLst>
      <p:ext uri="{BB962C8B-B14F-4D97-AF65-F5344CB8AC3E}">
        <p14:creationId xmlns:p14="http://schemas.microsoft.com/office/powerpoint/2010/main" val="1958385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Beispiel dafür:</a:t>
            </a:r>
          </a:p>
          <a:p>
            <a:r>
              <a:rPr lang="de-DE" dirty="0"/>
              <a:t>MA müssen eigenständig Beitrag zur Unfallverhütung leisten.</a:t>
            </a:r>
          </a:p>
        </p:txBody>
      </p:sp>
      <p:sp>
        <p:nvSpPr>
          <p:cNvPr id="4" name="Foliennummernplatzhalter 3"/>
          <p:cNvSpPr>
            <a:spLocks noGrp="1"/>
          </p:cNvSpPr>
          <p:nvPr>
            <p:ph type="sldNum" sz="quarter" idx="10"/>
          </p:nvPr>
        </p:nvSpPr>
        <p:spPr/>
        <p:txBody>
          <a:bodyPr/>
          <a:lstStyle/>
          <a:p>
            <a:fld id="{3CCCBFB2-D490-4262-8801-CB7040EC0588}" type="slidenum">
              <a:rPr lang="de-DE" smtClean="0"/>
              <a:t>67</a:t>
            </a:fld>
            <a:endParaRPr lang="de-DE"/>
          </a:p>
        </p:txBody>
      </p:sp>
    </p:spTree>
    <p:extLst>
      <p:ext uri="{BB962C8B-B14F-4D97-AF65-F5344CB8AC3E}">
        <p14:creationId xmlns:p14="http://schemas.microsoft.com/office/powerpoint/2010/main" val="29443760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Personenbezogene</a:t>
            </a:r>
            <a:r>
              <a:rPr lang="de-DE" baseline="0" dirty="0"/>
              <a:t> Maßnahmen: Persönliche Schutzausrüstung:</a:t>
            </a:r>
          </a:p>
          <a:p>
            <a:r>
              <a:rPr lang="de-DE" baseline="0" dirty="0"/>
              <a:t>Schutz ohne größeres Risiko: z.B. MA kann unter Maske (Lackierer) schlecht atmen, …</a:t>
            </a:r>
          </a:p>
          <a:p>
            <a:r>
              <a:rPr lang="de-DE" baseline="0" dirty="0"/>
              <a:t>Bedingungen am Arbeitsplatz: z.B. Temperatur, Medienbeständigkeit, …</a:t>
            </a:r>
          </a:p>
          <a:p>
            <a:r>
              <a:rPr lang="de-DE" baseline="0" dirty="0"/>
              <a:t>Ergonomische Anforderungen: z.B. Schutzbrille für Brillenträger</a:t>
            </a:r>
          </a:p>
          <a:p>
            <a:r>
              <a:rPr lang="de-DE" baseline="0" dirty="0"/>
              <a:t>Passgenauigkeit: selbsterklärend</a:t>
            </a:r>
          </a:p>
          <a:p>
            <a:r>
              <a:rPr lang="de-DE" baseline="0" dirty="0"/>
              <a:t>Für HV-Arbeiten relevante PSA:</a:t>
            </a:r>
          </a:p>
          <a:p>
            <a:r>
              <a:rPr lang="de-DE" baseline="0" dirty="0"/>
              <a:t>Elektriker-Schutzhandschuhe, Elektrikerhelm, PSA gegen Absturz, Nichtleitende Schuhe, …</a:t>
            </a:r>
          </a:p>
          <a:p>
            <a:endParaRPr lang="de-DE" dirty="0"/>
          </a:p>
          <a:p>
            <a:endParaRPr lang="de-DE" dirty="0"/>
          </a:p>
        </p:txBody>
      </p:sp>
      <p:sp>
        <p:nvSpPr>
          <p:cNvPr id="4" name="Foliennummernplatzhalter 3"/>
          <p:cNvSpPr>
            <a:spLocks noGrp="1"/>
          </p:cNvSpPr>
          <p:nvPr>
            <p:ph type="sldNum" sz="quarter" idx="10"/>
          </p:nvPr>
        </p:nvSpPr>
        <p:spPr/>
        <p:txBody>
          <a:bodyPr/>
          <a:lstStyle/>
          <a:p>
            <a:fld id="{199BDA25-C145-4FE3-9369-DA7AC0A7ED27}" type="slidenum">
              <a:rPr lang="de-DE" smtClean="0"/>
              <a:pPr/>
              <a:t>68</a:t>
            </a:fld>
            <a:endParaRPr lang="de-DE"/>
          </a:p>
        </p:txBody>
      </p:sp>
    </p:spTree>
    <p:extLst>
      <p:ext uri="{BB962C8B-B14F-4D97-AF65-F5344CB8AC3E}">
        <p14:creationId xmlns:p14="http://schemas.microsoft.com/office/powerpoint/2010/main" val="743636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Ende des ersten Teils der Unterweisung</a:t>
            </a:r>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69</a:t>
            </a:fld>
            <a:endParaRPr lang="de-DE"/>
          </a:p>
        </p:txBody>
      </p:sp>
    </p:spTree>
    <p:extLst>
      <p:ext uri="{BB962C8B-B14F-4D97-AF65-F5344CB8AC3E}">
        <p14:creationId xmlns:p14="http://schemas.microsoft.com/office/powerpoint/2010/main" val="41506888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70</a:t>
            </a:fld>
            <a:endParaRPr lang="de-DE"/>
          </a:p>
        </p:txBody>
      </p:sp>
    </p:spTree>
    <p:extLst>
      <p:ext uri="{BB962C8B-B14F-4D97-AF65-F5344CB8AC3E}">
        <p14:creationId xmlns:p14="http://schemas.microsoft.com/office/powerpoint/2010/main" val="13079310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Wie ist das Arbeitsschutzsystem aufgebaut?</a:t>
            </a:r>
          </a:p>
          <a:p>
            <a:r>
              <a:rPr lang="de-DE" dirty="0"/>
              <a:t>Gesetze sind das Fundament (kommen ursprünglich von der europäischen Ebene</a:t>
            </a:r>
            <a:r>
              <a:rPr lang="de-DE" baseline="0" dirty="0"/>
              <a:t> und werden/wurde in nationales Recht integriert)</a:t>
            </a:r>
            <a:endParaRPr lang="de-DE" dirty="0"/>
          </a:p>
          <a:p>
            <a:r>
              <a:rPr lang="de-DE" dirty="0"/>
              <a:t>Unfallversicherungsträger/</a:t>
            </a:r>
            <a:r>
              <a:rPr lang="de-DE" dirty="0" err="1"/>
              <a:t>BGn</a:t>
            </a:r>
            <a:r>
              <a:rPr lang="de-DE" dirty="0"/>
              <a:t> entwickeln Vorschriften (UVV-Vorschriften,</a:t>
            </a:r>
            <a:r>
              <a:rPr lang="de-DE" baseline="0" dirty="0"/>
              <a:t> z.B. DGUV Vorschrift 1 Grundsätze der Prävention,…)</a:t>
            </a:r>
            <a:endParaRPr lang="de-DE" dirty="0"/>
          </a:p>
          <a:p>
            <a:r>
              <a:rPr lang="de-DE" dirty="0"/>
              <a:t>Nach</a:t>
            </a:r>
            <a:r>
              <a:rPr lang="de-DE" baseline="0" dirty="0"/>
              <a:t> oben hin konkreter werdende Dokumente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71</a:t>
            </a:fld>
            <a:endParaRPr lang="de-DE"/>
          </a:p>
        </p:txBody>
      </p:sp>
    </p:spTree>
    <p:extLst>
      <p:ext uri="{BB962C8B-B14F-4D97-AF65-F5344CB8AC3E}">
        <p14:creationId xmlns:p14="http://schemas.microsoft.com/office/powerpoint/2010/main" val="3823160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Bei neuen Gefährdungen </a:t>
            </a:r>
            <a:r>
              <a:rPr lang="de-DE" baseline="0" dirty="0"/>
              <a:t>ist vor Ausübung der Tätigkeit eine Gefährdungsbeurteilung durchzuführen.</a:t>
            </a:r>
          </a:p>
          <a:p>
            <a:r>
              <a:rPr lang="de-DE" baseline="0" dirty="0"/>
              <a:t>Zur Vermeidung sind Maßnahmen in der S-T-O-P-Reihenfolge festzulegen.</a:t>
            </a:r>
          </a:p>
          <a:p>
            <a:r>
              <a:rPr lang="de-DE" baseline="0" dirty="0"/>
              <a:t>Die Mitarbeiter sind anschließend zu unterweisen (Betriebsanweisung).</a:t>
            </a:r>
          </a:p>
          <a:p>
            <a:r>
              <a:rPr lang="de-DE" baseline="0" dirty="0"/>
              <a:t>Regelmäßige Kontrolle der Wirksamkeit der Schutzziele ist erforderlich.</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72</a:t>
            </a:fld>
            <a:endParaRPr lang="de-DE"/>
          </a:p>
        </p:txBody>
      </p:sp>
    </p:spTree>
    <p:extLst>
      <p:ext uri="{BB962C8B-B14F-4D97-AF65-F5344CB8AC3E}">
        <p14:creationId xmlns:p14="http://schemas.microsoft.com/office/powerpoint/2010/main" val="3295250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73</a:t>
            </a:fld>
            <a:endParaRPr lang="de-DE"/>
          </a:p>
        </p:txBody>
      </p:sp>
    </p:spTree>
    <p:extLst>
      <p:ext uri="{BB962C8B-B14F-4D97-AF65-F5344CB8AC3E}">
        <p14:creationId xmlns:p14="http://schemas.microsoft.com/office/powerpoint/2010/main" val="2059331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Speziell</a:t>
            </a:r>
            <a:r>
              <a:rPr lang="de-DE" baseline="0" dirty="0"/>
              <a:t> für HV-Busse werden die auf der Folie aufgeführten Tätigkeitsbereiche unterschieden.</a:t>
            </a:r>
          </a:p>
          <a:p>
            <a:r>
              <a:rPr lang="de-DE" baseline="0" dirty="0"/>
              <a:t>Alle Tätigkeiten werden kurz auf den nächsten Folien erläutert,. Anschließend wird detailliert auf die hier relevanten nichtelektrotechnischen Tätigkeiten eingegangen.</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74</a:t>
            </a:fld>
            <a:endParaRPr lang="de-DE"/>
          </a:p>
        </p:txBody>
      </p:sp>
    </p:spTree>
    <p:extLst>
      <p:ext uri="{BB962C8B-B14F-4D97-AF65-F5344CB8AC3E}">
        <p14:creationId xmlns:p14="http://schemas.microsoft.com/office/powerpoint/2010/main" val="231772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Spannungsgrenzen sind in der DGUV Information</a:t>
            </a:r>
            <a:r>
              <a:rPr lang="de-DE" baseline="0" dirty="0"/>
              <a:t> 209-093 festgelegt.</a:t>
            </a:r>
          </a:p>
          <a:p>
            <a:r>
              <a:rPr lang="de-DE" baseline="0" dirty="0"/>
              <a:t>Unterschied zum öffentlichen Netz Hochvolt </a:t>
            </a:r>
            <a:r>
              <a:rPr lang="de-DE" baseline="0" dirty="0">
                <a:sym typeface="Wingdings" panose="05000000000000000000" pitchFamily="2" charset="2"/>
              </a:rPr>
              <a:t> Hochspannung verdeutlichen.</a:t>
            </a:r>
          </a:p>
          <a:p>
            <a:r>
              <a:rPr lang="de-DE" dirty="0"/>
              <a:t>Hochvolt gilt nur im Kfz-Bereich, Hochspannung</a:t>
            </a:r>
            <a:r>
              <a:rPr lang="de-DE" baseline="0" dirty="0"/>
              <a:t> im öffentlichen Stromnetz (und ist viel höher).</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7</a:t>
            </a:fld>
            <a:endParaRPr lang="de-DE"/>
          </a:p>
        </p:txBody>
      </p:sp>
    </p:spTree>
    <p:extLst>
      <p:ext uri="{BB962C8B-B14F-4D97-AF65-F5344CB8AC3E}">
        <p14:creationId xmlns:p14="http://schemas.microsoft.com/office/powerpoint/2010/main" val="21836767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Unterschiedliche Qualifizierungsstufen 	</a:t>
            </a:r>
          </a:p>
          <a:p>
            <a:r>
              <a:rPr lang="de-DE" baseline="0" dirty="0"/>
              <a:t>Laie: Darf nicht an </a:t>
            </a:r>
            <a:r>
              <a:rPr lang="de-DE" baseline="0" dirty="0" err="1"/>
              <a:t>Fzg</a:t>
            </a:r>
            <a:r>
              <a:rPr lang="de-DE" baseline="0" dirty="0"/>
              <a:t>. mit HV-System arbeiten</a:t>
            </a:r>
          </a:p>
          <a:p>
            <a:r>
              <a:rPr lang="de-DE" baseline="0" dirty="0"/>
              <a:t>HV-Bus-R: Sensibilisierung für Reinigungstätigkeiten </a:t>
            </a:r>
          </a:p>
          <a:p>
            <a:r>
              <a:rPr lang="de-DE" baseline="0" dirty="0"/>
              <a:t>HV-Bus-F: Sensibilisierung für Fahrtätigkeiten (auch Fahrschule)</a:t>
            </a:r>
          </a:p>
          <a:p>
            <a:r>
              <a:rPr lang="de-DE" baseline="0" dirty="0"/>
              <a:t>HV-Bus-EuP: Nur Tätigkeiten, die das HV-System nicht betreffen, oder unter Leitung und Aufsicht einer EFK auch am HV-System</a:t>
            </a:r>
          </a:p>
          <a:p>
            <a:r>
              <a:rPr lang="de-DE" baseline="0" dirty="0"/>
              <a:t>HV-Bus-Efk-AisZ: wie vorher + alle Arbeiten im spannungsfreien Zustand am HV-System </a:t>
            </a:r>
          </a:p>
          <a:p>
            <a:r>
              <a:rPr lang="de-DE" baseline="0" dirty="0"/>
              <a:t>HV-Bus-Efk-AuS: wie vorher + Fehlersuche und Prüfarbeiten unter Spannung</a:t>
            </a:r>
          </a:p>
          <a:p>
            <a:r>
              <a:rPr lang="de-DE" baseline="0" dirty="0"/>
              <a:t>HV-Bus-vEfk: wie vorher + Fach- und Führungsverantwortung</a:t>
            </a:r>
          </a:p>
          <a:p>
            <a:r>
              <a:rPr lang="de-DE" baseline="0" dirty="0"/>
              <a:t>Eine genauere Erläuterung der unterschiedlichen Personengruppen erfolgt auf den nächsten Folien.</a:t>
            </a:r>
          </a:p>
        </p:txBody>
      </p:sp>
      <p:sp>
        <p:nvSpPr>
          <p:cNvPr id="4" name="Foliennummernplatzhalter 3"/>
          <p:cNvSpPr>
            <a:spLocks noGrp="1"/>
          </p:cNvSpPr>
          <p:nvPr>
            <p:ph type="sldNum" sz="quarter" idx="10"/>
          </p:nvPr>
        </p:nvSpPr>
        <p:spPr/>
        <p:txBody>
          <a:bodyPr/>
          <a:lstStyle/>
          <a:p>
            <a:fld id="{3CCCBFB2-D490-4262-8801-CB7040EC0588}" type="slidenum">
              <a:rPr lang="de-DE" smtClean="0"/>
              <a:t>75</a:t>
            </a:fld>
            <a:endParaRPr lang="de-DE"/>
          </a:p>
        </p:txBody>
      </p:sp>
    </p:spTree>
    <p:extLst>
      <p:ext uri="{BB962C8B-B14F-4D97-AF65-F5344CB8AC3E}">
        <p14:creationId xmlns:p14="http://schemas.microsoft.com/office/powerpoint/2010/main" val="2591353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76</a:t>
            </a:fld>
            <a:endParaRPr lang="de-DE"/>
          </a:p>
        </p:txBody>
      </p:sp>
    </p:spTree>
    <p:extLst>
      <p:ext uri="{BB962C8B-B14F-4D97-AF65-F5344CB8AC3E}">
        <p14:creationId xmlns:p14="http://schemas.microsoft.com/office/powerpoint/2010/main" val="60734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Eine genaue Erklärung der Tätigkeiten und Voraussetzungen</a:t>
            </a:r>
            <a:r>
              <a:rPr lang="de-DE" baseline="0" dirty="0"/>
              <a:t> für </a:t>
            </a:r>
            <a:r>
              <a:rPr lang="de-DE" dirty="0"/>
              <a:t>Stufe HV-Bus-</a:t>
            </a:r>
            <a:r>
              <a:rPr lang="de-DE" dirty="0" err="1"/>
              <a:t>EuP</a:t>
            </a:r>
            <a:r>
              <a:rPr lang="de-DE" dirty="0"/>
              <a:t> erfolgt im </a:t>
            </a:r>
            <a:r>
              <a:rPr lang="de-DE" dirty="0" err="1"/>
              <a:t>näch.sten</a:t>
            </a:r>
            <a:r>
              <a:rPr lang="de-DE" dirty="0"/>
              <a:t> Kapitel</a:t>
            </a:r>
          </a:p>
        </p:txBody>
      </p:sp>
      <p:sp>
        <p:nvSpPr>
          <p:cNvPr id="4" name="Foliennummernplatzhalter 3"/>
          <p:cNvSpPr>
            <a:spLocks noGrp="1"/>
          </p:cNvSpPr>
          <p:nvPr>
            <p:ph type="sldNum" sz="quarter" idx="10"/>
          </p:nvPr>
        </p:nvSpPr>
        <p:spPr/>
        <p:txBody>
          <a:bodyPr/>
          <a:lstStyle/>
          <a:p>
            <a:fld id="{3CCCBFB2-D490-4262-8801-CB7040EC0588}" type="slidenum">
              <a:rPr lang="de-DE" smtClean="0"/>
              <a:t>77</a:t>
            </a:fld>
            <a:endParaRPr lang="de-DE"/>
          </a:p>
        </p:txBody>
      </p:sp>
    </p:spTree>
    <p:extLst>
      <p:ext uri="{BB962C8B-B14F-4D97-AF65-F5344CB8AC3E}">
        <p14:creationId xmlns:p14="http://schemas.microsoft.com/office/powerpoint/2010/main" val="151865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Tätigkeitsbereich für elektrotechnische Arbeiten am HV-System im spannungsfreien Zustand:</a:t>
            </a:r>
            <a:r>
              <a:rPr lang="de-DE" baseline="0" dirty="0"/>
              <a:t> HV-Bus-Efk-AisZ</a:t>
            </a:r>
          </a:p>
          <a:p>
            <a:r>
              <a:rPr lang="de-DE" baseline="0" dirty="0"/>
              <a:t>In der Elektromobilität finden zum Freischalten des HV-Systems in der Regel nur die ersten 3 der 5 Sicherheitsregeln Anwendung (daher 4.+5. ausgegraut).</a:t>
            </a:r>
          </a:p>
          <a:p>
            <a:r>
              <a:rPr lang="de-DE" baseline="0" dirty="0"/>
              <a:t>Die beiden anderen Regeln sind nur der Vollständigkeit halber erwähnt und werden prinzipiell in der Elektrotechnik berücksichtigt.</a:t>
            </a:r>
          </a:p>
          <a:p>
            <a:r>
              <a:rPr lang="de-DE" baseline="0" dirty="0"/>
              <a:t>Ob die 4. und 5. Regel angewendet werden müssen, ist im Einzelfall festzulegen.</a:t>
            </a:r>
          </a:p>
        </p:txBody>
      </p:sp>
      <p:sp>
        <p:nvSpPr>
          <p:cNvPr id="4" name="Foliennummernplatzhalter 3"/>
          <p:cNvSpPr>
            <a:spLocks noGrp="1"/>
          </p:cNvSpPr>
          <p:nvPr>
            <p:ph type="sldNum" sz="quarter" idx="10"/>
          </p:nvPr>
        </p:nvSpPr>
        <p:spPr/>
        <p:txBody>
          <a:bodyPr/>
          <a:lstStyle/>
          <a:p>
            <a:fld id="{3CCCBFB2-D490-4262-8801-CB7040EC0588}" type="slidenum">
              <a:rPr lang="de-DE" smtClean="0"/>
              <a:t>78</a:t>
            </a:fld>
            <a:endParaRPr lang="de-DE"/>
          </a:p>
        </p:txBody>
      </p:sp>
    </p:spTree>
    <p:extLst>
      <p:ext uri="{BB962C8B-B14F-4D97-AF65-F5344CB8AC3E}">
        <p14:creationId xmlns:p14="http://schemas.microsoft.com/office/powerpoint/2010/main" val="1895484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Tätigkeitsbereich für Arbeiten unter Spannung an HV-Systemen:</a:t>
            </a:r>
            <a:r>
              <a:rPr lang="de-DE" baseline="0" dirty="0"/>
              <a:t> HV-Bus-Efk-AuS</a:t>
            </a:r>
          </a:p>
          <a:p>
            <a:r>
              <a:rPr lang="de-DE" baseline="0" dirty="0"/>
              <a:t>Erklären, dass mit dieser Stufe nur die Fehlersuche und Prüfarbeiten unter HV-Spannung zulässig sind.</a:t>
            </a:r>
          </a:p>
          <a:p>
            <a:r>
              <a:rPr lang="de-DE" baseline="0" dirty="0"/>
              <a:t>Für alle weiteren Tätigkeiten unter Spannung ist eine weitere Qualifizierung erforderlich.</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79</a:t>
            </a:fld>
            <a:endParaRPr lang="de-DE"/>
          </a:p>
        </p:txBody>
      </p:sp>
    </p:spTree>
    <p:extLst>
      <p:ext uri="{BB962C8B-B14F-4D97-AF65-F5344CB8AC3E}">
        <p14:creationId xmlns:p14="http://schemas.microsoft.com/office/powerpoint/2010/main" val="23432255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Tätigkeitsbereich verantwortliche Elektrofachkraft:</a:t>
            </a:r>
            <a:r>
              <a:rPr lang="de-DE" baseline="0" dirty="0"/>
              <a:t> HV-Bus-vEfk</a:t>
            </a:r>
          </a:p>
          <a:p>
            <a:r>
              <a:rPr lang="de-DE" baseline="0" dirty="0"/>
              <a:t>Fachvorgesetzter für HV-Bereich</a:t>
            </a:r>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80</a:t>
            </a:fld>
            <a:endParaRPr lang="de-DE"/>
          </a:p>
        </p:txBody>
      </p:sp>
    </p:spTree>
    <p:extLst>
      <p:ext uri="{BB962C8B-B14F-4D97-AF65-F5344CB8AC3E}">
        <p14:creationId xmlns:p14="http://schemas.microsoft.com/office/powerpoint/2010/main" val="28834799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81</a:t>
            </a:fld>
            <a:endParaRPr lang="de-DE"/>
          </a:p>
        </p:txBody>
      </p:sp>
    </p:spTree>
    <p:extLst>
      <p:ext uri="{BB962C8B-B14F-4D97-AF65-F5344CB8AC3E}">
        <p14:creationId xmlns:p14="http://schemas.microsoft.com/office/powerpoint/2010/main" val="2849481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Speziell</a:t>
            </a:r>
            <a:r>
              <a:rPr lang="de-DE" baseline="0" dirty="0"/>
              <a:t> für HV-Busse werden folgende Tätigkeitsbereiche erläutert.</a:t>
            </a:r>
          </a:p>
          <a:p>
            <a:r>
              <a:rPr lang="de-DE" baseline="0" dirty="0"/>
              <a:t>Diese Unterweisung hier ist für Tätigkeiten, die das HV-System nicht betreffen.</a:t>
            </a:r>
          </a:p>
          <a:p>
            <a:r>
              <a:rPr lang="de-DE" baseline="0" dirty="0"/>
              <a:t>Auf den nächsten Folien, werden gezielt die Tätigkeiten, die das HV-System nicht betreffen, sowie die Voraussetzungen dafür erläutert.</a:t>
            </a:r>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82</a:t>
            </a:fld>
            <a:endParaRPr lang="de-DE"/>
          </a:p>
        </p:txBody>
      </p:sp>
    </p:spTree>
    <p:extLst>
      <p:ext uri="{BB962C8B-B14F-4D97-AF65-F5344CB8AC3E}">
        <p14:creationId xmlns:p14="http://schemas.microsoft.com/office/powerpoint/2010/main" val="30011438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Was sind </a:t>
            </a:r>
            <a:r>
              <a:rPr lang="de-DE" baseline="0" dirty="0"/>
              <a:t>Tätigkeiten, die das HV-System nicht betreffen:</a:t>
            </a:r>
          </a:p>
          <a:p>
            <a:r>
              <a:rPr lang="de-DE" baseline="0" dirty="0"/>
              <a:t>Tätigkeiten, die die Mitarbeiter vorher auch schon ausgeführt haben.</a:t>
            </a:r>
          </a:p>
          <a:p>
            <a:endParaRPr lang="de-DE" dirty="0"/>
          </a:p>
          <a:p>
            <a:r>
              <a:rPr lang="de-DE" dirty="0"/>
              <a:t>Erläuterung Punkt</a:t>
            </a:r>
            <a:r>
              <a:rPr lang="de-DE" baseline="0" dirty="0"/>
              <a:t> „</a:t>
            </a:r>
            <a:r>
              <a:rPr lang="de-DE" dirty="0" err="1"/>
              <a:t>Bordnetz</a:t>
            </a:r>
            <a:r>
              <a:rPr lang="de-DE" dirty="0"/>
              <a:t>“: HV-Komponenten (Wechselrichter, BMS, HV-Schütze,</a:t>
            </a:r>
            <a:r>
              <a:rPr lang="de-DE" baseline="0" dirty="0"/>
              <a:t> Heizung, usw.) werden i.d.R. auch mit Bordnetzspannung versorgt. Hier besteht prinzipiell ein höheres Risiko mit HV in </a:t>
            </a:r>
            <a:r>
              <a:rPr lang="de-DE" i="0" u="none" baseline="0" dirty="0"/>
              <a:t>Kontakt zu kommen</a:t>
            </a:r>
            <a:r>
              <a:rPr lang="de-DE" i="1" baseline="0" dirty="0"/>
              <a:t>. </a:t>
            </a:r>
            <a:r>
              <a:rPr lang="de-DE" i="0" baseline="0" dirty="0"/>
              <a:t>Für solche Tätigkeiten ist mind. Stufe 2 (Arbeiten im spannungsfreien Zustand) erforderlich.</a:t>
            </a:r>
          </a:p>
          <a:p>
            <a:r>
              <a:rPr lang="de-DE" i="0" baseline="0" dirty="0"/>
              <a:t>Die 24V-Batterie darf weiterhin von den Unterwiesenen Mitarbeitern getrennt und gewartet werden.</a:t>
            </a:r>
            <a:endParaRPr lang="de-DE" i="0" dirty="0"/>
          </a:p>
        </p:txBody>
      </p:sp>
      <p:sp>
        <p:nvSpPr>
          <p:cNvPr id="4" name="Foliennummernplatzhalter 3"/>
          <p:cNvSpPr>
            <a:spLocks noGrp="1"/>
          </p:cNvSpPr>
          <p:nvPr>
            <p:ph type="sldNum" sz="quarter" idx="10"/>
          </p:nvPr>
        </p:nvSpPr>
        <p:spPr/>
        <p:txBody>
          <a:bodyPr/>
          <a:lstStyle/>
          <a:p>
            <a:fld id="{3CCCBFB2-D490-4262-8801-CB7040EC0588}" type="slidenum">
              <a:rPr lang="de-DE" smtClean="0"/>
              <a:t>83</a:t>
            </a:fld>
            <a:endParaRPr lang="de-DE"/>
          </a:p>
        </p:txBody>
      </p:sp>
    </p:spTree>
    <p:extLst>
      <p:ext uri="{BB962C8B-B14F-4D97-AF65-F5344CB8AC3E}">
        <p14:creationId xmlns:p14="http://schemas.microsoft.com/office/powerpoint/2010/main" val="25176031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Diese</a:t>
            </a:r>
            <a:r>
              <a:rPr lang="de-DE" baseline="0" dirty="0"/>
              <a:t> Unterweisung hier qualifiziert die Mitarbeiter </a:t>
            </a:r>
            <a:r>
              <a:rPr lang="de-DE" dirty="0"/>
              <a:t>zur EuP!</a:t>
            </a:r>
          </a:p>
          <a:p>
            <a:endParaRPr lang="de-DE" dirty="0"/>
          </a:p>
          <a:p>
            <a:r>
              <a:rPr lang="de-DE" dirty="0"/>
              <a:t>Runde</a:t>
            </a:r>
            <a:r>
              <a:rPr lang="de-DE" baseline="0" dirty="0"/>
              <a:t> fragen: Wie läuft die Auftragserteilung ab?</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84</a:t>
            </a:fld>
            <a:endParaRPr lang="de-DE"/>
          </a:p>
        </p:txBody>
      </p:sp>
    </p:spTree>
    <p:extLst>
      <p:ext uri="{BB962C8B-B14F-4D97-AF65-F5344CB8AC3E}">
        <p14:creationId xmlns:p14="http://schemas.microsoft.com/office/powerpoint/2010/main" val="202654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Eigensicher durch: Abdeckungen an den HV-Komponenten, Pilotkontakte an Steckverbindungen und Abdeckungen, isolierte Leitungen, Potenzialausgleich, Iso-Wächter, …</a:t>
            </a:r>
          </a:p>
          <a:p>
            <a:r>
              <a:rPr lang="de-DE" dirty="0"/>
              <a:t>Auch für Rettungskräfte</a:t>
            </a:r>
            <a:r>
              <a:rPr lang="de-DE" baseline="0" dirty="0"/>
              <a:t> bei verunfallten Fahrzeugen wichtig:</a:t>
            </a:r>
          </a:p>
          <a:p>
            <a:r>
              <a:rPr lang="de-DE" baseline="0" dirty="0"/>
              <a:t>Selbstständiger Abbau der HV-Spannung max. 5 Sekunden nach Kollision.</a:t>
            </a:r>
          </a:p>
          <a:p>
            <a:r>
              <a:rPr lang="de-DE" baseline="0" dirty="0"/>
              <a:t>Die Batterie steht aber weiterhin unter Spannung!</a:t>
            </a:r>
          </a:p>
          <a:p>
            <a:r>
              <a:rPr lang="de-DE" baseline="0" dirty="0"/>
              <a:t>Kondensatoren sollten eigentlich entladen sein, im Fehlerfall können diese jedoch noch unter Spannung stehen!</a:t>
            </a:r>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8</a:t>
            </a:fld>
            <a:endParaRPr lang="de-DE"/>
          </a:p>
        </p:txBody>
      </p:sp>
    </p:spTree>
    <p:extLst>
      <p:ext uri="{BB962C8B-B14F-4D97-AF65-F5344CB8AC3E}">
        <p14:creationId xmlns:p14="http://schemas.microsoft.com/office/powerpoint/2010/main" val="16368700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Im Betrieb muss</a:t>
            </a:r>
            <a:r>
              <a:rPr lang="de-DE" baseline="0" dirty="0"/>
              <a:t> eine Elektrofachkraft vorhanden sein. Diese hat den einwandfreien Zustand des Fahrzeugs vor Beginn der Tätigkeiten zu prüfen und muss für Rückfragen zur Verfügung stehen.</a:t>
            </a:r>
            <a:endParaRPr lang="de-DE" dirty="0"/>
          </a:p>
          <a:p>
            <a:r>
              <a:rPr lang="de-DE" dirty="0"/>
              <a:t>Wenn versehentlich</a:t>
            </a:r>
            <a:r>
              <a:rPr lang="de-DE" baseline="0" dirty="0"/>
              <a:t> Kontakt (Beschädigung) einer HV-Komponente (z.B. Quetschung HV-Kabel) zuständige Elektrofachkraft (EFK) informieren. Diese entscheidet über weiteres Vorgehen.</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85</a:t>
            </a:fld>
            <a:endParaRPr lang="de-DE"/>
          </a:p>
        </p:txBody>
      </p:sp>
    </p:spTree>
    <p:extLst>
      <p:ext uri="{BB962C8B-B14F-4D97-AF65-F5344CB8AC3E}">
        <p14:creationId xmlns:p14="http://schemas.microsoft.com/office/powerpoint/2010/main" val="18041854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Was sind </a:t>
            </a:r>
            <a:r>
              <a:rPr lang="de-DE" baseline="0" dirty="0"/>
              <a:t>Tätigkeiten, die das HV-System nicht betreffen:</a:t>
            </a:r>
          </a:p>
          <a:p>
            <a:r>
              <a:rPr lang="de-DE" baseline="0" dirty="0"/>
              <a:t>Tätigkeiten, die die Mitarbeiter vorher auch schon ausgeführt haben.</a:t>
            </a:r>
          </a:p>
          <a:p>
            <a:endParaRPr lang="de-DE" dirty="0"/>
          </a:p>
          <a:p>
            <a:r>
              <a:rPr lang="de-DE" dirty="0"/>
              <a:t>Erläuterung Punkt</a:t>
            </a:r>
            <a:r>
              <a:rPr lang="de-DE" baseline="0" dirty="0"/>
              <a:t> „</a:t>
            </a:r>
            <a:r>
              <a:rPr lang="de-DE" dirty="0" err="1"/>
              <a:t>Bordnetz</a:t>
            </a:r>
            <a:r>
              <a:rPr lang="de-DE" dirty="0"/>
              <a:t>“: HV-Komponenten (Wechselrichter, BMS, HV-Schütze,</a:t>
            </a:r>
            <a:r>
              <a:rPr lang="de-DE" baseline="0" dirty="0"/>
              <a:t> Heizung, usw.) werden i.d.R. auch mit Bordnetzspannung versorgt. Hier besteht prinzipiell ein höheres Risiko mit HV in </a:t>
            </a:r>
            <a:r>
              <a:rPr lang="de-DE" i="0" u="none" baseline="0" dirty="0"/>
              <a:t>Kontakt zu kommen</a:t>
            </a:r>
            <a:r>
              <a:rPr lang="de-DE" i="1" baseline="0" dirty="0"/>
              <a:t>. </a:t>
            </a:r>
            <a:r>
              <a:rPr lang="de-DE" i="0" baseline="0" dirty="0"/>
              <a:t>Für solche Tätigkeiten ist mind. Stufe 2 (Arbeiten im spannungsfreien Zustand) erforderlich.</a:t>
            </a:r>
          </a:p>
          <a:p>
            <a:r>
              <a:rPr lang="de-DE" i="0" baseline="0" dirty="0"/>
              <a:t>Die 24V-Batterie darf weiterhin von den Unterwiesenen Mitarbeitern getrennt und gewartet werden.</a:t>
            </a:r>
            <a:endParaRPr lang="de-DE" i="0" dirty="0"/>
          </a:p>
        </p:txBody>
      </p:sp>
      <p:sp>
        <p:nvSpPr>
          <p:cNvPr id="4" name="Foliennummernplatzhalter 3"/>
          <p:cNvSpPr>
            <a:spLocks noGrp="1"/>
          </p:cNvSpPr>
          <p:nvPr>
            <p:ph type="sldNum" sz="quarter" idx="10"/>
          </p:nvPr>
        </p:nvSpPr>
        <p:spPr/>
        <p:txBody>
          <a:bodyPr/>
          <a:lstStyle/>
          <a:p>
            <a:fld id="{3CCCBFB2-D490-4262-8801-CB7040EC0588}" type="slidenum">
              <a:rPr lang="de-DE" smtClean="0"/>
              <a:t>86</a:t>
            </a:fld>
            <a:endParaRPr lang="de-DE"/>
          </a:p>
        </p:txBody>
      </p:sp>
    </p:spTree>
    <p:extLst>
      <p:ext uri="{BB962C8B-B14F-4D97-AF65-F5344CB8AC3E}">
        <p14:creationId xmlns:p14="http://schemas.microsoft.com/office/powerpoint/2010/main" val="10222330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Im Betrieb muss</a:t>
            </a:r>
            <a:r>
              <a:rPr lang="de-DE" baseline="0" dirty="0"/>
              <a:t> eine Elektrofachkraft vorhanden sein. Diese hat den einwandfreien Zustand des Fahrzeugs vor Beginn der Tätigkeiten zu prüfen, das Fahrzeug frei zu schalten und nach Fertigstellung wieder in Betrieb zu nehmen. </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87</a:t>
            </a:fld>
            <a:endParaRPr lang="de-DE"/>
          </a:p>
        </p:txBody>
      </p:sp>
    </p:spTree>
    <p:extLst>
      <p:ext uri="{BB962C8B-B14F-4D97-AF65-F5344CB8AC3E}">
        <p14:creationId xmlns:p14="http://schemas.microsoft.com/office/powerpoint/2010/main" val="2026232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baseline="0" dirty="0"/>
              <a:t>Fahrerarbeitsplatz mit HV-Not-Aus, </a:t>
            </a:r>
          </a:p>
          <a:p>
            <a:r>
              <a:rPr lang="de-DE" baseline="0" dirty="0"/>
              <a:t>Mitarbeiter deaktiviert das HV-System und montiert Vorhängeschloss, dass gegen Wiedereinschalten sichert.</a:t>
            </a:r>
          </a:p>
          <a:p>
            <a:endParaRPr lang="de-DE" baseline="0" dirty="0"/>
          </a:p>
          <a:p>
            <a:r>
              <a:rPr lang="de-DE" baseline="0" dirty="0"/>
              <a:t>Im Fenster ist ein Schild, das 	a) andere Personen darüber informiert, dass das System freigeschaltet wurde und </a:t>
            </a:r>
          </a:p>
          <a:p>
            <a:r>
              <a:rPr lang="de-DE" baseline="0" dirty="0"/>
              <a:t>			b) nur durch die namentlich darauf genannte Person wiedereingeschaltet werden darf.</a:t>
            </a:r>
            <a:endParaRPr lang="de-DE" dirty="0"/>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88</a:t>
            </a:fld>
            <a:endParaRPr lang="de-DE"/>
          </a:p>
        </p:txBody>
      </p:sp>
    </p:spTree>
    <p:extLst>
      <p:ext uri="{BB962C8B-B14F-4D97-AF65-F5344CB8AC3E}">
        <p14:creationId xmlns:p14="http://schemas.microsoft.com/office/powerpoint/2010/main" val="21353860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HV-Not-Aus hinter</a:t>
            </a:r>
            <a:r>
              <a:rPr lang="de-DE" baseline="0" dirty="0"/>
              <a:t> Klappe im Innenraum,</a:t>
            </a:r>
            <a:r>
              <a:rPr lang="de-DE" dirty="0"/>
              <a:t> ca. Fahrzeugmitte</a:t>
            </a:r>
          </a:p>
          <a:p>
            <a:r>
              <a:rPr lang="de-DE" dirty="0"/>
              <a:t>Andere</a:t>
            </a:r>
            <a:r>
              <a:rPr lang="de-DE" baseline="0" dirty="0"/>
              <a:t> Fahrzeuge haben z.B. am Fahrerarbeitsplatz einen Not-Aus.</a:t>
            </a:r>
          </a:p>
          <a:p>
            <a:r>
              <a:rPr lang="de-DE" baseline="0" dirty="0"/>
              <a:t>Hier Solaris Urbino Hybrid III</a:t>
            </a:r>
            <a:endParaRPr lang="de-DE" dirty="0"/>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89</a:t>
            </a:fld>
            <a:endParaRPr lang="de-DE"/>
          </a:p>
        </p:txBody>
      </p:sp>
    </p:spTree>
    <p:extLst>
      <p:ext uri="{BB962C8B-B14F-4D97-AF65-F5344CB8AC3E}">
        <p14:creationId xmlns:p14="http://schemas.microsoft.com/office/powerpoint/2010/main" val="19973289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HV-Not-Aus hinter</a:t>
            </a:r>
            <a:r>
              <a:rPr lang="de-DE" baseline="0" dirty="0"/>
              <a:t> Klappe im Innenraum,</a:t>
            </a:r>
            <a:r>
              <a:rPr lang="de-DE" dirty="0"/>
              <a:t> ca. Fahrzeugmitte</a:t>
            </a:r>
          </a:p>
          <a:p>
            <a:r>
              <a:rPr lang="de-DE" dirty="0"/>
              <a:t>Andere</a:t>
            </a:r>
            <a:r>
              <a:rPr lang="de-DE" baseline="0" dirty="0"/>
              <a:t> Fahrzeuge haben z.B. am Fahrerarbeitsplatz einen Not-Aus.</a:t>
            </a:r>
          </a:p>
          <a:p>
            <a:r>
              <a:rPr lang="de-DE" baseline="0" dirty="0"/>
              <a:t>Hier Solaris Urbino Hybrid III</a:t>
            </a:r>
            <a:endParaRPr lang="de-DE" dirty="0"/>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90</a:t>
            </a:fld>
            <a:endParaRPr lang="de-DE"/>
          </a:p>
        </p:txBody>
      </p:sp>
    </p:spTree>
    <p:extLst>
      <p:ext uri="{BB962C8B-B14F-4D97-AF65-F5344CB8AC3E}">
        <p14:creationId xmlns:p14="http://schemas.microsoft.com/office/powerpoint/2010/main" val="18874694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Nachdem</a:t>
            </a:r>
            <a:r>
              <a:rPr lang="de-DE" baseline="0" dirty="0"/>
              <a:t> die Voraussetzungen für Tätigkeiten, die das HV-System nicht betreffen erläutert wurden, erfolgt hier die Nennung der unzulässigen Arbeiten.</a:t>
            </a:r>
          </a:p>
          <a:p>
            <a:endParaRPr lang="de-DE" baseline="0" dirty="0"/>
          </a:p>
          <a:p>
            <a:r>
              <a:rPr lang="de-DE" baseline="0" dirty="0"/>
              <a:t>Leitung und Aufsicht umfasst hier alle erforderlichen Tätigkeiten, damit elektrotechnische Arbeiten von Mitarbeitern ohne entsprechende Qualifizierung sicher und sachgerecht durchgeführt werden können.</a:t>
            </a:r>
          </a:p>
          <a:p>
            <a:r>
              <a:rPr lang="de-DE" baseline="0" dirty="0"/>
              <a:t>Leitung und Aufsicht für elektrotechnische Tätigkeiten darf nur durch eine EFK ausgeübt werden.</a:t>
            </a:r>
          </a:p>
          <a:p>
            <a:endParaRPr lang="de-DE" baseline="0" dirty="0"/>
          </a:p>
        </p:txBody>
      </p:sp>
      <p:sp>
        <p:nvSpPr>
          <p:cNvPr id="4" name="Foliennummernplatzhalter 3"/>
          <p:cNvSpPr>
            <a:spLocks noGrp="1"/>
          </p:cNvSpPr>
          <p:nvPr>
            <p:ph type="sldNum" sz="quarter" idx="10"/>
          </p:nvPr>
        </p:nvSpPr>
        <p:spPr/>
        <p:txBody>
          <a:bodyPr/>
          <a:lstStyle/>
          <a:p>
            <a:fld id="{3CCCBFB2-D490-4262-8801-CB7040EC0588}" type="slidenum">
              <a:rPr lang="de-DE" smtClean="0"/>
              <a:t>92</a:t>
            </a:fld>
            <a:endParaRPr lang="de-DE"/>
          </a:p>
        </p:txBody>
      </p:sp>
    </p:spTree>
    <p:extLst>
      <p:ext uri="{BB962C8B-B14F-4D97-AF65-F5344CB8AC3E}">
        <p14:creationId xmlns:p14="http://schemas.microsoft.com/office/powerpoint/2010/main" val="15883096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Elektrotechnisch</a:t>
            </a:r>
            <a:r>
              <a:rPr lang="de-DE" baseline="0" dirty="0"/>
              <a:t> unterwiesene Personen können auch rechtlich belangt werden, wenn sie Auszubildende oder Praktikanten am HV-System arbeiten lassen und ein Unfallereignis eintritt.</a:t>
            </a:r>
          </a:p>
        </p:txBody>
      </p:sp>
      <p:sp>
        <p:nvSpPr>
          <p:cNvPr id="4" name="Foliennummernplatzhalter 3"/>
          <p:cNvSpPr>
            <a:spLocks noGrp="1"/>
          </p:cNvSpPr>
          <p:nvPr>
            <p:ph type="sldNum" sz="quarter" idx="10"/>
          </p:nvPr>
        </p:nvSpPr>
        <p:spPr/>
        <p:txBody>
          <a:bodyPr/>
          <a:lstStyle/>
          <a:p>
            <a:fld id="{3CCCBFB2-D490-4262-8801-CB7040EC0588}" type="slidenum">
              <a:rPr lang="de-DE" smtClean="0"/>
              <a:t>93</a:t>
            </a:fld>
            <a:endParaRPr lang="de-DE"/>
          </a:p>
        </p:txBody>
      </p:sp>
    </p:spTree>
    <p:extLst>
      <p:ext uri="{BB962C8B-B14F-4D97-AF65-F5344CB8AC3E}">
        <p14:creationId xmlns:p14="http://schemas.microsoft.com/office/powerpoint/2010/main" val="15521190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94</a:t>
            </a:fld>
            <a:endParaRPr lang="de-DE"/>
          </a:p>
        </p:txBody>
      </p:sp>
    </p:spTree>
    <p:extLst>
      <p:ext uri="{BB962C8B-B14F-4D97-AF65-F5344CB8AC3E}">
        <p14:creationId xmlns:p14="http://schemas.microsoft.com/office/powerpoint/2010/main" val="29268014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indent="0">
              <a:buNone/>
            </a:pPr>
            <a:r>
              <a:rPr lang="de-DE" dirty="0"/>
              <a:t>Bedeutet;</a:t>
            </a:r>
          </a:p>
          <a:p>
            <a:r>
              <a:rPr lang="de-DE" dirty="0"/>
              <a:t>EFK als Ansprechpartner festgelegt</a:t>
            </a:r>
          </a:p>
          <a:p>
            <a:r>
              <a:rPr lang="de-DE" dirty="0"/>
              <a:t>Arbeiten nach Arbeitsanweisung durchführen</a:t>
            </a:r>
          </a:p>
          <a:p>
            <a:r>
              <a:rPr lang="de-DE" dirty="0"/>
              <a:t>Bei Unklarheiten EFK informieren</a:t>
            </a:r>
          </a:p>
          <a:p>
            <a:r>
              <a:rPr lang="de-DE" dirty="0"/>
              <a:t>EFK muss nicht ständig vor Ort sein, sondern in angemessenen Zeitintervallen die Arbeiten überwachen </a:t>
            </a:r>
            <a:br>
              <a:rPr lang="de-DE" dirty="0"/>
            </a:br>
            <a:r>
              <a:rPr lang="de-DE" dirty="0"/>
              <a:t>(in Gefährdungsbeurteilung festzulegen)</a:t>
            </a:r>
          </a:p>
          <a:p>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95</a:t>
            </a:fld>
            <a:endParaRPr lang="de-DE"/>
          </a:p>
        </p:txBody>
      </p:sp>
    </p:spTree>
    <p:extLst>
      <p:ext uri="{BB962C8B-B14F-4D97-AF65-F5344CB8AC3E}">
        <p14:creationId xmlns:p14="http://schemas.microsoft.com/office/powerpoint/2010/main" val="380013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Der Unterschied</a:t>
            </a:r>
            <a:r>
              <a:rPr lang="de-DE" baseline="0" dirty="0"/>
              <a:t> zwischen der DGUV Information und dem VBG-Fachwissen Elektromobilität </a:t>
            </a:r>
            <a:r>
              <a:rPr lang="de-DE" dirty="0"/>
              <a:t>wird auf der nächsten Folie verdeutlicht.</a:t>
            </a:r>
          </a:p>
        </p:txBody>
      </p:sp>
      <p:sp>
        <p:nvSpPr>
          <p:cNvPr id="4" name="Foliennummernplatzhalter 3"/>
          <p:cNvSpPr>
            <a:spLocks noGrp="1"/>
          </p:cNvSpPr>
          <p:nvPr>
            <p:ph type="sldNum" sz="quarter" idx="10"/>
          </p:nvPr>
        </p:nvSpPr>
        <p:spPr/>
        <p:txBody>
          <a:bodyPr/>
          <a:lstStyle/>
          <a:p>
            <a:fld id="{3CCCBFB2-D490-4262-8801-CB7040EC0588}" type="slidenum">
              <a:rPr lang="de-DE" smtClean="0"/>
              <a:t>9</a:t>
            </a:fld>
            <a:endParaRPr lang="de-DE"/>
          </a:p>
        </p:txBody>
      </p:sp>
    </p:spTree>
    <p:extLst>
      <p:ext uri="{BB962C8B-B14F-4D97-AF65-F5344CB8AC3E}">
        <p14:creationId xmlns:p14="http://schemas.microsoft.com/office/powerpoint/2010/main" val="10575553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96</a:t>
            </a:fld>
            <a:endParaRPr lang="de-DE"/>
          </a:p>
        </p:txBody>
      </p:sp>
    </p:spTree>
    <p:extLst>
      <p:ext uri="{BB962C8B-B14F-4D97-AF65-F5344CB8AC3E}">
        <p14:creationId xmlns:p14="http://schemas.microsoft.com/office/powerpoint/2010/main" val="39264454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Grundsätzliches zur Ersten-Hilfe:</a:t>
            </a:r>
          </a:p>
          <a:p>
            <a:endParaRPr lang="de-DE" baseline="0" dirty="0"/>
          </a:p>
          <a:p>
            <a:r>
              <a:rPr lang="de-DE" baseline="0" dirty="0"/>
              <a:t>Falsche Erste Hilfe gibt es nicht!</a:t>
            </a:r>
          </a:p>
          <a:p>
            <a:r>
              <a:rPr lang="de-DE" baseline="0" dirty="0"/>
              <a:t>Gerichtliche Folgen nur für den, der nicht hilft!</a:t>
            </a:r>
          </a:p>
          <a:p>
            <a:endParaRPr lang="de-DE" baseline="0" dirty="0"/>
          </a:p>
          <a:p>
            <a:r>
              <a:rPr lang="de-DE" baseline="0" dirty="0"/>
              <a:t>„Verletzung anderer wichtiger Pflichten“ : z.B. Kindergärtnerin mit Kindern in der Stadt unterwegs, und könnte bei Verkehrsunfall helfen. Hierbei </a:t>
            </a:r>
            <a:r>
              <a:rPr lang="de-DE" baseline="0" dirty="0" err="1"/>
              <a:t>vernächlässigt</a:t>
            </a:r>
            <a:r>
              <a:rPr lang="de-DE" baseline="0" dirty="0"/>
              <a:t> sie die Aufsichtspflicht über die Kinder. Hilfe herbeirufen (andere Fußgänger, Handy usw.) kann sie aber erledigen.</a:t>
            </a:r>
          </a:p>
          <a:p>
            <a:r>
              <a:rPr lang="de-DE" baseline="0" dirty="0"/>
              <a:t>Im Werkstattbereich trifft diese Ausnahme also eher nicht zu.</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6A511E3A-66EF-45D8-991E-5E87612DE273}" type="slidenum">
              <a:rPr lang="de-DE" smtClean="0"/>
              <a:pPr>
                <a:defRPr/>
              </a:pPr>
              <a:t>97</a:t>
            </a:fld>
            <a:endParaRPr lang="de-DE"/>
          </a:p>
        </p:txBody>
      </p:sp>
    </p:spTree>
    <p:extLst>
      <p:ext uri="{BB962C8B-B14F-4D97-AF65-F5344CB8AC3E}">
        <p14:creationId xmlns:p14="http://schemas.microsoft.com/office/powerpoint/2010/main" val="5152197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Generelles Verhalten bei einem</a:t>
            </a:r>
            <a:r>
              <a:rPr lang="de-DE" baseline="0" dirty="0"/>
              <a:t> Unfall.</a:t>
            </a:r>
          </a:p>
          <a:p>
            <a:r>
              <a:rPr lang="de-DE" baseline="0" dirty="0"/>
              <a:t>Selbsterklärend.</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98</a:t>
            </a:fld>
            <a:endParaRPr lang="de-DE"/>
          </a:p>
        </p:txBody>
      </p:sp>
    </p:spTree>
    <p:extLst>
      <p:ext uri="{BB962C8B-B14F-4D97-AF65-F5344CB8AC3E}">
        <p14:creationId xmlns:p14="http://schemas.microsoft.com/office/powerpoint/2010/main" val="25619684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Rettungskette beispielhaft</a:t>
            </a:r>
          </a:p>
        </p:txBody>
      </p:sp>
      <p:sp>
        <p:nvSpPr>
          <p:cNvPr id="4" name="Foliennummernplatzhalter 3"/>
          <p:cNvSpPr>
            <a:spLocks noGrp="1"/>
          </p:cNvSpPr>
          <p:nvPr>
            <p:ph type="sldNum" sz="quarter" idx="10"/>
          </p:nvPr>
        </p:nvSpPr>
        <p:spPr/>
        <p:txBody>
          <a:bodyPr/>
          <a:lstStyle/>
          <a:p>
            <a:fld id="{3CCCBFB2-D490-4262-8801-CB7040EC0588}" type="slidenum">
              <a:rPr lang="de-DE" smtClean="0"/>
              <a:t>99</a:t>
            </a:fld>
            <a:endParaRPr lang="de-DE"/>
          </a:p>
        </p:txBody>
      </p:sp>
    </p:spTree>
    <p:extLst>
      <p:ext uri="{BB962C8B-B14F-4D97-AF65-F5344CB8AC3E}">
        <p14:creationId xmlns:p14="http://schemas.microsoft.com/office/powerpoint/2010/main" val="30119630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Inhaltsübersicht</a:t>
            </a:r>
          </a:p>
          <a:p>
            <a:r>
              <a:rPr lang="de-DE" dirty="0"/>
              <a:t>Eine Pause ist nach Schutz vor elektrischer Gefährdung</a:t>
            </a:r>
            <a:r>
              <a:rPr lang="de-DE" baseline="0" dirty="0"/>
              <a:t> geplant</a:t>
            </a:r>
          </a:p>
          <a:p>
            <a:r>
              <a:rPr lang="de-DE" baseline="0" dirty="0"/>
              <a:t>Dauer der Unterweisung ca. 4 UE</a:t>
            </a:r>
            <a:endParaRPr lang="de-DE" dirty="0"/>
          </a:p>
        </p:txBody>
      </p:sp>
      <p:sp>
        <p:nvSpPr>
          <p:cNvPr id="4" name="Foliennummernplatzhalter 3"/>
          <p:cNvSpPr>
            <a:spLocks noGrp="1"/>
          </p:cNvSpPr>
          <p:nvPr>
            <p:ph type="sldNum" sz="quarter" idx="10"/>
          </p:nvPr>
        </p:nvSpPr>
        <p:spPr/>
        <p:txBody>
          <a:bodyPr/>
          <a:lstStyle/>
          <a:p>
            <a:fld id="{3CCCBFB2-D490-4262-8801-CB7040EC0588}" type="slidenum">
              <a:rPr lang="de-DE" smtClean="0"/>
              <a:t>100</a:t>
            </a:fld>
            <a:endParaRPr lang="de-DE"/>
          </a:p>
        </p:txBody>
      </p:sp>
    </p:spTree>
    <p:extLst>
      <p:ext uri="{BB962C8B-B14F-4D97-AF65-F5344CB8AC3E}">
        <p14:creationId xmlns:p14="http://schemas.microsoft.com/office/powerpoint/2010/main" val="4341299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Inhaltsübersicht der VBG-Schrift</a:t>
            </a:r>
          </a:p>
          <a:p>
            <a:endParaRPr lang="de-DE" dirty="0"/>
          </a:p>
        </p:txBody>
      </p:sp>
      <p:sp>
        <p:nvSpPr>
          <p:cNvPr id="4" name="Foliennummernplatzhalter 3"/>
          <p:cNvSpPr>
            <a:spLocks noGrp="1"/>
          </p:cNvSpPr>
          <p:nvPr>
            <p:ph type="sldNum" sz="quarter" idx="10"/>
          </p:nvPr>
        </p:nvSpPr>
        <p:spPr/>
        <p:txBody>
          <a:bodyPr/>
          <a:lstStyle/>
          <a:p>
            <a:fld id="{199BDA25-C145-4FE3-9369-DA7AC0A7ED27}" type="slidenum">
              <a:rPr lang="de-DE" smtClean="0"/>
              <a:pPr/>
              <a:t>101</a:t>
            </a:fld>
            <a:endParaRPr lang="de-DE"/>
          </a:p>
        </p:txBody>
      </p:sp>
    </p:spTree>
    <p:extLst>
      <p:ext uri="{BB962C8B-B14F-4D97-AF65-F5344CB8AC3E}">
        <p14:creationId xmlns:p14="http://schemas.microsoft.com/office/powerpoint/2010/main" val="36789050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Ergänzend zur DGUV Information 209-093</a:t>
            </a:r>
            <a:r>
              <a:rPr lang="de-DE" baseline="0" dirty="0"/>
              <a:t> neue Informationsschrift als Leitfaden für Betriebsleiter</a:t>
            </a:r>
          </a:p>
          <a:p>
            <a:r>
              <a:rPr lang="de-DE" baseline="0" dirty="0"/>
              <a:t>Erklärt Begriffe und notwendige Maßnahmen in Betrieben</a:t>
            </a:r>
          </a:p>
          <a:p>
            <a:r>
              <a:rPr lang="de-DE" baseline="0" dirty="0"/>
              <a:t>Erläutert Gefahrenpotentiale usw.</a:t>
            </a:r>
          </a:p>
        </p:txBody>
      </p:sp>
      <p:sp>
        <p:nvSpPr>
          <p:cNvPr id="4" name="Foliennummernplatzhalter 3"/>
          <p:cNvSpPr>
            <a:spLocks noGrp="1"/>
          </p:cNvSpPr>
          <p:nvPr>
            <p:ph type="sldNum" sz="quarter" idx="10"/>
          </p:nvPr>
        </p:nvSpPr>
        <p:spPr/>
        <p:txBody>
          <a:bodyPr/>
          <a:lstStyle/>
          <a:p>
            <a:fld id="{3CCCBFB2-D490-4262-8801-CB7040EC0588}" type="slidenum">
              <a:rPr lang="de-DE" smtClean="0"/>
              <a:t>102</a:t>
            </a:fld>
            <a:endParaRPr lang="de-DE"/>
          </a:p>
        </p:txBody>
      </p:sp>
    </p:spTree>
    <p:extLst>
      <p:ext uri="{BB962C8B-B14F-4D97-AF65-F5344CB8AC3E}">
        <p14:creationId xmlns:p14="http://schemas.microsoft.com/office/powerpoint/2010/main" val="24483465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Ergänzend zur DGUV Information 209-093</a:t>
            </a:r>
            <a:r>
              <a:rPr lang="de-DE" baseline="0" dirty="0"/>
              <a:t> neue Informationsschrift als Leitfaden für Betriebsleiter</a:t>
            </a:r>
          </a:p>
          <a:p>
            <a:r>
              <a:rPr lang="de-DE" baseline="0" dirty="0"/>
              <a:t>Erklärt Begriffe und notwendige Maßnahmen in Betrieben</a:t>
            </a:r>
          </a:p>
          <a:p>
            <a:r>
              <a:rPr lang="de-DE" baseline="0" dirty="0"/>
              <a:t>Erläutert Gefahrenpotentiale usw.</a:t>
            </a:r>
          </a:p>
        </p:txBody>
      </p:sp>
      <p:sp>
        <p:nvSpPr>
          <p:cNvPr id="4" name="Foliennummernplatzhalter 3"/>
          <p:cNvSpPr>
            <a:spLocks noGrp="1"/>
          </p:cNvSpPr>
          <p:nvPr>
            <p:ph type="sldNum" sz="quarter" idx="10"/>
          </p:nvPr>
        </p:nvSpPr>
        <p:spPr/>
        <p:txBody>
          <a:bodyPr/>
          <a:lstStyle/>
          <a:p>
            <a:fld id="{3CCCBFB2-D490-4262-8801-CB7040EC0588}" type="slidenum">
              <a:rPr lang="de-DE" smtClean="0"/>
              <a:t>103</a:t>
            </a:fld>
            <a:endParaRPr lang="de-DE"/>
          </a:p>
        </p:txBody>
      </p:sp>
    </p:spTree>
    <p:extLst>
      <p:ext uri="{BB962C8B-B14F-4D97-AF65-F5344CB8AC3E}">
        <p14:creationId xmlns:p14="http://schemas.microsoft.com/office/powerpoint/2010/main" val="32776257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99BDA25-C145-4FE3-9369-DA7AC0A7ED27}" type="slidenum">
              <a:rPr lang="de-DE" smtClean="0"/>
              <a:pPr/>
              <a:t>105</a:t>
            </a:fld>
            <a:endParaRPr lang="de-DE"/>
          </a:p>
        </p:txBody>
      </p:sp>
    </p:spTree>
    <p:extLst>
      <p:ext uri="{BB962C8B-B14F-4D97-AF65-F5344CB8AC3E}">
        <p14:creationId xmlns:p14="http://schemas.microsoft.com/office/powerpoint/2010/main" val="23703303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r>
              <a:rPr lang="de-DE" dirty="0"/>
              <a:t>Enthält Checklisten für Vorgesetzte, um </a:t>
            </a:r>
          </a:p>
          <a:p>
            <a:pPr marL="171450" indent="-171450">
              <a:buFont typeface="Arial" panose="020B0604020202020204" pitchFamily="34" charset="0"/>
              <a:buChar char="•"/>
            </a:pPr>
            <a:r>
              <a:rPr lang="de-DE" dirty="0"/>
              <a:t>den Qualifizierungsbedarf der MA ermitteln zu können,</a:t>
            </a:r>
          </a:p>
          <a:p>
            <a:pPr marL="171450" indent="-171450">
              <a:buFont typeface="Arial" panose="020B0604020202020204" pitchFamily="34" charset="0"/>
              <a:buChar char="•"/>
            </a:pPr>
            <a:r>
              <a:rPr lang="de-DE" dirty="0"/>
              <a:t>Arbeiten</a:t>
            </a:r>
            <a:r>
              <a:rPr lang="de-DE" baseline="0" dirty="0"/>
              <a:t> unter Spannung durchführen zu können</a:t>
            </a:r>
          </a:p>
          <a:p>
            <a:pPr marL="171450" indent="-171450">
              <a:buFont typeface="Arial" panose="020B0604020202020204" pitchFamily="34" charset="0"/>
              <a:buChar char="•"/>
            </a:pPr>
            <a:r>
              <a:rPr lang="de-DE" baseline="0" dirty="0"/>
              <a:t>Ein HV-System spannungsfrei und wieder in Betrieb nehmen zu können</a:t>
            </a:r>
          </a:p>
          <a:p>
            <a:pPr marL="0" indent="0">
              <a:buFont typeface="Arial" panose="020B0604020202020204" pitchFamily="34" charset="0"/>
              <a:buNone/>
            </a:pPr>
            <a:r>
              <a:rPr lang="de-DE" baseline="0" dirty="0"/>
              <a:t>Enthält Mustergefährdungsbeurteilungen für Arbeiten an HV-Komponenten</a:t>
            </a:r>
          </a:p>
        </p:txBody>
      </p:sp>
      <p:sp>
        <p:nvSpPr>
          <p:cNvPr id="4" name="Foliennummernplatzhalter 3"/>
          <p:cNvSpPr>
            <a:spLocks noGrp="1"/>
          </p:cNvSpPr>
          <p:nvPr>
            <p:ph type="sldNum" sz="quarter" idx="10"/>
          </p:nvPr>
        </p:nvSpPr>
        <p:spPr/>
        <p:txBody>
          <a:bodyPr/>
          <a:lstStyle/>
          <a:p>
            <a:fld id="{199BDA25-C145-4FE3-9369-DA7AC0A7ED27}" type="slidenum">
              <a:rPr lang="de-DE" smtClean="0"/>
              <a:pPr/>
              <a:t>106</a:t>
            </a:fld>
            <a:endParaRPr lang="de-DE"/>
          </a:p>
        </p:txBody>
      </p:sp>
    </p:spTree>
    <p:extLst>
      <p:ext uri="{BB962C8B-B14F-4D97-AF65-F5344CB8AC3E}">
        <p14:creationId xmlns:p14="http://schemas.microsoft.com/office/powerpoint/2010/main" val="881669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0" descr="01-DGUV PPT-Titel_Fuß4zu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78525"/>
            <a:ext cx="9140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01 PPT VBG Kopf-150dpi_4zu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 y="0"/>
            <a:ext cx="91408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2593975" y="2189163"/>
            <a:ext cx="6102350" cy="849312"/>
          </a:xfrm>
        </p:spPr>
        <p:txBody>
          <a:bodyPr bIns="0"/>
          <a:lstStyle>
            <a:lvl1pPr>
              <a:lnSpc>
                <a:spcPct val="90000"/>
              </a:lnSpc>
              <a:defRPr sz="3000"/>
            </a:lvl1pPr>
          </a:lstStyle>
          <a:p>
            <a:pPr lvl="0"/>
            <a:r>
              <a:rPr lang="de-DE" noProof="0"/>
              <a:t>Titel des Vortrags,</a:t>
            </a:r>
            <a:br>
              <a:rPr lang="de-DE" noProof="0"/>
            </a:br>
            <a:r>
              <a:rPr lang="de-DE" noProof="0"/>
              <a:t>bei Bedarf zweizeilig</a:t>
            </a:r>
          </a:p>
        </p:txBody>
      </p:sp>
      <p:sp>
        <p:nvSpPr>
          <p:cNvPr id="50192" name="Rectangle 16"/>
          <p:cNvSpPr>
            <a:spLocks noGrp="1" noChangeArrowheads="1"/>
          </p:cNvSpPr>
          <p:nvPr>
            <p:ph type="subTitle" idx="1"/>
          </p:nvPr>
        </p:nvSpPr>
        <p:spPr>
          <a:xfrm>
            <a:off x="2593975" y="3103563"/>
            <a:ext cx="6102350" cy="1587500"/>
          </a:xfrm>
          <a:extLst>
            <a:ext uri="{909E8E84-426E-40DD-AFC4-6F175D3DCCD1}">
              <a14:hiddenFill xmlns:a14="http://schemas.microsoft.com/office/drawing/2010/main">
                <a:solidFill>
                  <a:schemeClr val="accent1"/>
                </a:solidFill>
              </a14:hiddenFill>
            </a:ext>
          </a:extLst>
        </p:spPr>
        <p:txBody>
          <a:bodyPr/>
          <a:lstStyle>
            <a:lvl1pPr>
              <a:defRPr sz="2400" b="1"/>
            </a:lvl1pPr>
          </a:lstStyle>
          <a:p>
            <a:pPr lvl="0"/>
            <a:r>
              <a:rPr lang="de-DE" noProof="0"/>
              <a:t>Untertitel</a:t>
            </a:r>
          </a:p>
        </p:txBody>
      </p:sp>
      <p:sp>
        <p:nvSpPr>
          <p:cNvPr id="6" name="Rectangle 13"/>
          <p:cNvSpPr>
            <a:spLocks noGrp="1" noChangeArrowheads="1"/>
          </p:cNvSpPr>
          <p:nvPr>
            <p:ph type="dt" sz="half" idx="10"/>
          </p:nvPr>
        </p:nvSpPr>
        <p:spPr>
          <a:xfrm>
            <a:off x="2593975" y="6243638"/>
            <a:ext cx="5984875" cy="254000"/>
          </a:xfrm>
          <a:extLst>
            <a:ext uri="{909E8E84-426E-40DD-AFC4-6F175D3DCCD1}">
              <a14:hiddenFill xmlns:a14="http://schemas.microsoft.com/office/drawing/2010/main">
                <a:solidFill>
                  <a:schemeClr val="accent1"/>
                </a:solidFill>
              </a14:hiddenFill>
            </a:ext>
          </a:extLst>
        </p:spPr>
        <p:txBody>
          <a:bodyPr anchor="t"/>
          <a:lstStyle>
            <a:lvl1pPr algn="l" defTabSz="914400" eaLnBrk="0" hangingPunct="0">
              <a:defRPr sz="1500">
                <a:solidFill>
                  <a:srgbClr val="555555"/>
                </a:solidFill>
              </a:defRPr>
            </a:lvl1pPr>
          </a:lstStyle>
          <a:p>
            <a:pPr>
              <a:defRPr/>
            </a:pPr>
            <a:endParaRPr lang="de-DE"/>
          </a:p>
        </p:txBody>
      </p:sp>
      <p:sp>
        <p:nvSpPr>
          <p:cNvPr id="7" name="Rectangle 14"/>
          <p:cNvSpPr>
            <a:spLocks noGrp="1" noChangeArrowheads="1"/>
          </p:cNvSpPr>
          <p:nvPr>
            <p:ph type="ftr" sz="quarter" idx="11"/>
          </p:nvPr>
        </p:nvSpPr>
        <p:spPr>
          <a:xfrm>
            <a:off x="2593975" y="5910263"/>
            <a:ext cx="5984875" cy="260350"/>
          </a:xfrm>
          <a:extLst>
            <a:ext uri="{909E8E84-426E-40DD-AFC4-6F175D3DCCD1}">
              <a14:hiddenFill xmlns:a14="http://schemas.microsoft.com/office/drawing/2010/main">
                <a:solidFill>
                  <a:schemeClr val="accent1"/>
                </a:solidFill>
              </a14:hiddenFill>
            </a:ext>
          </a:extLst>
        </p:spPr>
        <p:txBody>
          <a:bodyPr anchor="t"/>
          <a:lstStyle>
            <a:lvl1pPr defTabSz="914400" eaLnBrk="0" hangingPunct="0">
              <a:defRPr sz="1700">
                <a:solidFill>
                  <a:srgbClr val="555555"/>
                </a:solidFill>
              </a:defRPr>
            </a:lvl1pPr>
          </a:lstStyle>
          <a:p>
            <a:pPr>
              <a:defRPr/>
            </a:pPr>
            <a:endParaRPr lang="de-DE"/>
          </a:p>
        </p:txBody>
      </p:sp>
    </p:spTree>
    <p:extLst>
      <p:ext uri="{BB962C8B-B14F-4D97-AF65-F5344CB8AC3E}">
        <p14:creationId xmlns:p14="http://schemas.microsoft.com/office/powerpoint/2010/main" val="169068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509588" y="6478588"/>
            <a:ext cx="4349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defRPr/>
            </a:pPr>
            <a:r>
              <a:rPr lang="de-DE" sz="1300" b="0" dirty="0">
                <a:solidFill>
                  <a:schemeClr val="bg1"/>
                </a:solidFill>
              </a:rPr>
              <a:t>Vortragstitel, Autor, Veranstaltung</a:t>
            </a:r>
          </a:p>
        </p:txBody>
      </p:sp>
      <p:sp>
        <p:nvSpPr>
          <p:cNvPr id="5" name="Textfeld 4"/>
          <p:cNvSpPr txBox="1">
            <a:spLocks noChangeArrowheads="1"/>
          </p:cNvSpPr>
          <p:nvPr userDrawn="1"/>
        </p:nvSpPr>
        <p:spPr bwMode="auto">
          <a:xfrm>
            <a:off x="5148263" y="6491288"/>
            <a:ext cx="1885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defRPr/>
            </a:pPr>
            <a:r>
              <a:rPr lang="de-DE" sz="1300" b="0">
                <a:solidFill>
                  <a:schemeClr val="bg1"/>
                </a:solidFill>
              </a:rPr>
              <a:t>Datum</a:t>
            </a:r>
          </a:p>
        </p:txBody>
      </p:sp>
      <p:sp>
        <p:nvSpPr>
          <p:cNvPr id="6" name="Textfeld 5"/>
          <p:cNvSpPr txBox="1">
            <a:spLocks noChangeArrowheads="1"/>
          </p:cNvSpPr>
          <p:nvPr userDrawn="1"/>
        </p:nvSpPr>
        <p:spPr bwMode="auto">
          <a:xfrm>
            <a:off x="7335838" y="6491288"/>
            <a:ext cx="1362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3000" b="1">
                <a:solidFill>
                  <a:srgbClr val="004994"/>
                </a:solidFill>
                <a:latin typeface="Arial" charset="0"/>
              </a:defRPr>
            </a:lvl1pPr>
            <a:lvl2pPr marL="742950" indent="-285750">
              <a:defRPr sz="3000" b="1">
                <a:solidFill>
                  <a:srgbClr val="004994"/>
                </a:solidFill>
                <a:latin typeface="Arial" charset="0"/>
              </a:defRPr>
            </a:lvl2pPr>
            <a:lvl3pPr marL="1143000" indent="-228600">
              <a:defRPr sz="3000" b="1">
                <a:solidFill>
                  <a:srgbClr val="004994"/>
                </a:solidFill>
                <a:latin typeface="Arial" charset="0"/>
              </a:defRPr>
            </a:lvl3pPr>
            <a:lvl4pPr marL="1600200" indent="-228600">
              <a:defRPr sz="3000" b="1">
                <a:solidFill>
                  <a:srgbClr val="004994"/>
                </a:solidFill>
                <a:latin typeface="Arial" charset="0"/>
              </a:defRPr>
            </a:lvl4pPr>
            <a:lvl5pPr marL="2057400" indent="-228600">
              <a:defRPr sz="3000" b="1">
                <a:solidFill>
                  <a:srgbClr val="004994"/>
                </a:solidFill>
                <a:latin typeface="Arial" charset="0"/>
              </a:defRPr>
            </a:lvl5pPr>
            <a:lvl6pPr marL="2514600" indent="-228600" eaLnBrk="0" fontAlgn="base" hangingPunct="0">
              <a:spcBef>
                <a:spcPct val="0"/>
              </a:spcBef>
              <a:spcAft>
                <a:spcPct val="0"/>
              </a:spcAft>
              <a:defRPr sz="3000" b="1">
                <a:solidFill>
                  <a:srgbClr val="004994"/>
                </a:solidFill>
                <a:latin typeface="Arial" charset="0"/>
              </a:defRPr>
            </a:lvl6pPr>
            <a:lvl7pPr marL="2971800" indent="-228600" eaLnBrk="0" fontAlgn="base" hangingPunct="0">
              <a:spcBef>
                <a:spcPct val="0"/>
              </a:spcBef>
              <a:spcAft>
                <a:spcPct val="0"/>
              </a:spcAft>
              <a:defRPr sz="3000" b="1">
                <a:solidFill>
                  <a:srgbClr val="004994"/>
                </a:solidFill>
                <a:latin typeface="Arial" charset="0"/>
              </a:defRPr>
            </a:lvl7pPr>
            <a:lvl8pPr marL="3429000" indent="-228600" eaLnBrk="0" fontAlgn="base" hangingPunct="0">
              <a:spcBef>
                <a:spcPct val="0"/>
              </a:spcBef>
              <a:spcAft>
                <a:spcPct val="0"/>
              </a:spcAft>
              <a:defRPr sz="3000" b="1">
                <a:solidFill>
                  <a:srgbClr val="004994"/>
                </a:solidFill>
                <a:latin typeface="Arial" charset="0"/>
              </a:defRPr>
            </a:lvl8pPr>
            <a:lvl9pPr marL="3886200" indent="-228600" eaLnBrk="0" fontAlgn="base" hangingPunct="0">
              <a:spcBef>
                <a:spcPct val="0"/>
              </a:spcBef>
              <a:spcAft>
                <a:spcPct val="0"/>
              </a:spcAft>
              <a:defRPr sz="3000" b="1">
                <a:solidFill>
                  <a:srgbClr val="004994"/>
                </a:solidFill>
                <a:latin typeface="Arial" charset="0"/>
              </a:defRPr>
            </a:lvl9pPr>
          </a:lstStyle>
          <a:p>
            <a:pPr algn="r">
              <a:defRPr/>
            </a:pPr>
            <a:r>
              <a:rPr lang="de-DE" sz="1300" b="0">
                <a:solidFill>
                  <a:schemeClr val="bg1"/>
                </a:solidFill>
              </a:rPr>
              <a:t>Seite </a:t>
            </a:r>
            <a:fld id="{DD4A5C98-8462-4E16-8CEA-FC88239A01A1}" type="slidenum">
              <a:rPr lang="de-DE" sz="1300" b="0" smtClean="0">
                <a:solidFill>
                  <a:schemeClr val="bg1"/>
                </a:solidFill>
              </a:rPr>
              <a:pPr algn="r">
                <a:defRPr/>
              </a:pPr>
              <a:t>‹Nr.›</a:t>
            </a:fld>
            <a:endParaRPr lang="de-DE" sz="1300" b="0">
              <a:solidFill>
                <a:schemeClr val="bg1"/>
              </a:solidFill>
            </a:endParaRP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317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cxnSp>
        <p:nvCxnSpPr>
          <p:cNvPr id="9" name="Gerade Verbindung 8"/>
          <p:cNvCxnSpPr/>
          <p:nvPr userDrawn="1"/>
        </p:nvCxnSpPr>
        <p:spPr>
          <a:xfrm>
            <a:off x="251518" y="944724"/>
            <a:ext cx="8640962"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 name="Fußzeilenplatzhalter 4"/>
          <p:cNvSpPr txBox="1">
            <a:spLocks/>
          </p:cNvSpPr>
          <p:nvPr userDrawn="1"/>
        </p:nvSpPr>
        <p:spPr>
          <a:xfrm>
            <a:off x="683568" y="6356352"/>
            <a:ext cx="5336232"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lumMod val="50000"/>
                  </a:schemeClr>
                </a:solidFill>
                <a:effectLst/>
                <a:uLnTx/>
                <a:uFillTx/>
                <a:latin typeface="+mn-lt"/>
                <a:ea typeface="+mn-ea"/>
                <a:cs typeface="+mn-cs"/>
              </a:rPr>
              <a:t>  Westfälisches</a:t>
            </a:r>
            <a:r>
              <a:rPr kumimoji="0" lang="de-DE" sz="800" b="1" i="0" u="none" strike="noStrike" kern="1200" cap="none" spc="0" normalizeH="0" baseline="0" noProof="0" dirty="0">
                <a:ln>
                  <a:noFill/>
                </a:ln>
                <a:solidFill>
                  <a:schemeClr val="tx1">
                    <a:tint val="75000"/>
                  </a:schemeClr>
                </a:solidFill>
                <a:effectLst/>
                <a:uLnTx/>
                <a:uFillTx/>
                <a:latin typeface="+mn-lt"/>
                <a:ea typeface="+mn-ea"/>
                <a:cs typeface="+mn-cs"/>
              </a:rPr>
              <a:t> Ausbildungs-Werk GmbH </a:t>
            </a:r>
          </a:p>
        </p:txBody>
      </p:sp>
      <p:pic>
        <p:nvPicPr>
          <p:cNvPr id="7" name="Inhaltsplatzhalter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514" y="6410826"/>
            <a:ext cx="252028" cy="233871"/>
          </a:xfrm>
          <a:prstGeom prst="rect">
            <a:avLst/>
          </a:prstGeom>
        </p:spPr>
      </p:pic>
      <p:sp>
        <p:nvSpPr>
          <p:cNvPr id="4" name="Textplatzhalter 3"/>
          <p:cNvSpPr>
            <a:spLocks noGrp="1"/>
          </p:cNvSpPr>
          <p:nvPr>
            <p:ph type="body" sz="quarter" idx="10"/>
          </p:nvPr>
        </p:nvSpPr>
        <p:spPr>
          <a:xfrm>
            <a:off x="539552" y="1340768"/>
            <a:ext cx="8064895" cy="4752528"/>
          </a:xfrm>
        </p:spPr>
        <p:txBody>
          <a:bodyPr/>
          <a:lstStyle>
            <a:lvl1pPr>
              <a:defRPr cap="none" baseline="0"/>
            </a:lvl1pPr>
            <a:lvl2pPr>
              <a:defRPr cap="none" baseline="0"/>
            </a:lvl2pPr>
            <a:lvl3pPr>
              <a:defRPr cap="none" baseline="0"/>
            </a:lvl3pPr>
            <a:lvl4pPr>
              <a:defRPr cap="none" baseline="0"/>
            </a:lvl4pPr>
            <a:lvl5pPr>
              <a:defRPr cap="none" baseline="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
          <p:cNvSpPr>
            <a:spLocks noGrp="1"/>
          </p:cNvSpPr>
          <p:nvPr>
            <p:ph type="title"/>
          </p:nvPr>
        </p:nvSpPr>
        <p:spPr>
          <a:xfrm>
            <a:off x="251520" y="202630"/>
            <a:ext cx="8640960" cy="706090"/>
          </a:xfrm>
        </p:spPr>
        <p:txBody>
          <a:bodyPr>
            <a:noAutofit/>
          </a:bodyPr>
          <a:lstStyle>
            <a:lvl1pPr algn="ctr">
              <a:defRPr sz="2400" b="1">
                <a:solidFill>
                  <a:schemeClr val="bg1">
                    <a:lumMod val="50000"/>
                  </a:schemeClr>
                </a:solidFill>
              </a:defRPr>
            </a:lvl1pPr>
          </a:lstStyle>
          <a:p>
            <a:r>
              <a:rPr lang="de-DE" dirty="0"/>
              <a:t>Titelmasterformat durch Klicken bearbeiten</a:t>
            </a:r>
          </a:p>
        </p:txBody>
      </p:sp>
      <p:cxnSp>
        <p:nvCxnSpPr>
          <p:cNvPr id="12" name="Gerade Verbindung 11"/>
          <p:cNvCxnSpPr/>
          <p:nvPr userDrawn="1"/>
        </p:nvCxnSpPr>
        <p:spPr>
          <a:xfrm>
            <a:off x="251518" y="6309320"/>
            <a:ext cx="8640962"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8" name="Foliennummernplatzhalter 5"/>
          <p:cNvSpPr>
            <a:spLocks noGrp="1"/>
          </p:cNvSpPr>
          <p:nvPr>
            <p:ph type="sldNum" sz="quarter" idx="4"/>
          </p:nvPr>
        </p:nvSpPr>
        <p:spPr>
          <a:xfrm>
            <a:off x="8014208" y="6356352"/>
            <a:ext cx="1008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64BD3-B2F4-4DFD-B63C-0CF9F619B64E}" type="slidenum">
              <a:rPr lang="de-DE" smtClean="0"/>
              <a:t>‹Nr.›</a:t>
            </a:fld>
            <a:endParaRPr lang="de-DE"/>
          </a:p>
        </p:txBody>
      </p:sp>
    </p:spTree>
    <p:extLst>
      <p:ext uri="{BB962C8B-B14F-4D97-AF65-F5344CB8AC3E}">
        <p14:creationId xmlns:p14="http://schemas.microsoft.com/office/powerpoint/2010/main" val="190699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enutzerdefiniertes Layout">
    <p:spTree>
      <p:nvGrpSpPr>
        <p:cNvPr id="1" name=""/>
        <p:cNvGrpSpPr/>
        <p:nvPr/>
      </p:nvGrpSpPr>
      <p:grpSpPr>
        <a:xfrm>
          <a:off x="0" y="0"/>
          <a:ext cx="0" cy="0"/>
          <a:chOff x="0" y="0"/>
          <a:chExt cx="0" cy="0"/>
        </a:xfrm>
      </p:grpSpPr>
      <p:cxnSp>
        <p:nvCxnSpPr>
          <p:cNvPr id="9" name="Gerade Verbindung 8"/>
          <p:cNvCxnSpPr/>
          <p:nvPr userDrawn="1"/>
        </p:nvCxnSpPr>
        <p:spPr>
          <a:xfrm>
            <a:off x="251518" y="944724"/>
            <a:ext cx="8640962"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 name="Fußzeilenplatzhalter 4"/>
          <p:cNvSpPr txBox="1">
            <a:spLocks/>
          </p:cNvSpPr>
          <p:nvPr userDrawn="1"/>
        </p:nvSpPr>
        <p:spPr>
          <a:xfrm>
            <a:off x="683568" y="6356352"/>
            <a:ext cx="5336232"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chemeClr val="bg1">
                    <a:lumMod val="50000"/>
                  </a:schemeClr>
                </a:solidFill>
                <a:effectLst/>
                <a:uLnTx/>
                <a:uFillTx/>
                <a:latin typeface="+mn-lt"/>
                <a:ea typeface="+mn-ea"/>
                <a:cs typeface="+mn-cs"/>
              </a:rPr>
              <a:t>  Westfälisches</a:t>
            </a:r>
            <a:r>
              <a:rPr kumimoji="0" lang="de-DE" sz="800" b="1" i="0" u="none" strike="noStrike" kern="1200" cap="none" spc="0" normalizeH="0" baseline="0" noProof="0" dirty="0">
                <a:ln>
                  <a:noFill/>
                </a:ln>
                <a:solidFill>
                  <a:schemeClr val="tx1">
                    <a:tint val="75000"/>
                  </a:schemeClr>
                </a:solidFill>
                <a:effectLst/>
                <a:uLnTx/>
                <a:uFillTx/>
                <a:latin typeface="+mn-lt"/>
                <a:ea typeface="+mn-ea"/>
                <a:cs typeface="+mn-cs"/>
              </a:rPr>
              <a:t> Ausbildungs-Werk GmbH </a:t>
            </a:r>
          </a:p>
        </p:txBody>
      </p:sp>
      <p:pic>
        <p:nvPicPr>
          <p:cNvPr id="7" name="Inhaltsplatzhalter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514" y="6410826"/>
            <a:ext cx="252028" cy="233871"/>
          </a:xfrm>
          <a:prstGeom prst="rect">
            <a:avLst/>
          </a:prstGeom>
        </p:spPr>
      </p:pic>
      <p:sp>
        <p:nvSpPr>
          <p:cNvPr id="4" name="Textplatzhalter 3"/>
          <p:cNvSpPr>
            <a:spLocks noGrp="1"/>
          </p:cNvSpPr>
          <p:nvPr>
            <p:ph type="body" sz="quarter" idx="10"/>
          </p:nvPr>
        </p:nvSpPr>
        <p:spPr>
          <a:xfrm>
            <a:off x="539552" y="2996952"/>
            <a:ext cx="8064895" cy="792088"/>
          </a:xfrm>
        </p:spPr>
        <p:txBody>
          <a:bodyPr anchor="ctr">
            <a:normAutofit/>
          </a:bodyPr>
          <a:lstStyle>
            <a:lvl1pPr marL="0" indent="0" algn="ctr">
              <a:buNone/>
              <a:defRPr sz="3200" b="1" cap="none" baseline="0"/>
            </a:lvl1pPr>
            <a:lvl2pPr>
              <a:defRPr cap="none" baseline="0"/>
            </a:lvl2pPr>
            <a:lvl3pPr>
              <a:defRPr cap="none" baseline="0"/>
            </a:lvl3pPr>
            <a:lvl4pPr>
              <a:defRPr cap="none" baseline="0"/>
            </a:lvl4pPr>
            <a:lvl5pPr>
              <a:defRPr cap="none" baseline="0"/>
            </a:lvl5pPr>
          </a:lstStyle>
          <a:p>
            <a:pPr lvl="0"/>
            <a:r>
              <a:rPr lang="de-DE" dirty="0"/>
              <a:t>Textmasterformat bearbeiten</a:t>
            </a:r>
          </a:p>
        </p:txBody>
      </p:sp>
      <p:sp>
        <p:nvSpPr>
          <p:cNvPr id="11" name="Titel 1"/>
          <p:cNvSpPr>
            <a:spLocks noGrp="1"/>
          </p:cNvSpPr>
          <p:nvPr>
            <p:ph type="title"/>
          </p:nvPr>
        </p:nvSpPr>
        <p:spPr>
          <a:xfrm>
            <a:off x="251520" y="202630"/>
            <a:ext cx="8640960" cy="706090"/>
          </a:xfrm>
        </p:spPr>
        <p:txBody>
          <a:bodyPr>
            <a:noAutofit/>
          </a:bodyPr>
          <a:lstStyle>
            <a:lvl1pPr algn="ctr">
              <a:defRPr sz="2400" b="1">
                <a:solidFill>
                  <a:schemeClr val="bg1">
                    <a:lumMod val="50000"/>
                  </a:schemeClr>
                </a:solidFill>
              </a:defRPr>
            </a:lvl1pPr>
          </a:lstStyle>
          <a:p>
            <a:r>
              <a:rPr lang="de-DE" dirty="0"/>
              <a:t>Titelmasterformat durch Klicken bearbeiten</a:t>
            </a:r>
          </a:p>
        </p:txBody>
      </p:sp>
      <p:cxnSp>
        <p:nvCxnSpPr>
          <p:cNvPr id="12" name="Gerade Verbindung 11"/>
          <p:cNvCxnSpPr/>
          <p:nvPr userDrawn="1"/>
        </p:nvCxnSpPr>
        <p:spPr>
          <a:xfrm>
            <a:off x="251518" y="6309320"/>
            <a:ext cx="8640962"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8" name="Foliennummernplatzhalter 5"/>
          <p:cNvSpPr>
            <a:spLocks noGrp="1"/>
          </p:cNvSpPr>
          <p:nvPr>
            <p:ph type="sldNum" sz="quarter" idx="4"/>
          </p:nvPr>
        </p:nvSpPr>
        <p:spPr>
          <a:xfrm>
            <a:off x="8014208" y="6356352"/>
            <a:ext cx="10081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64BD3-B2F4-4DFD-B63C-0CF9F619B64E}" type="slidenum">
              <a:rPr lang="de-DE" smtClean="0"/>
              <a:t>‹Nr.›</a:t>
            </a:fld>
            <a:endParaRPr lang="de-DE"/>
          </a:p>
        </p:txBody>
      </p:sp>
    </p:spTree>
    <p:extLst>
      <p:ext uri="{BB962C8B-B14F-4D97-AF65-F5344CB8AC3E}">
        <p14:creationId xmlns:p14="http://schemas.microsoft.com/office/powerpoint/2010/main" val="2544083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02-DGUV PPT_Fuß-Folgeseite_3zu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75" y="6402388"/>
            <a:ext cx="914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369050"/>
            <a:ext cx="1825625" cy="488950"/>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latin typeface="Arial" charset="0"/>
              </a:defRPr>
            </a:lvl1pPr>
          </a:lstStyle>
          <a:p>
            <a:pPr>
              <a:defRPr/>
            </a:pPr>
            <a:r>
              <a:rPr lang="de-DE"/>
              <a:t>07.03.2011</a:t>
            </a:r>
          </a:p>
        </p:txBody>
      </p:sp>
      <p:sp>
        <p:nvSpPr>
          <p:cNvPr id="1036" name="Rectangle 12"/>
          <p:cNvSpPr>
            <a:spLocks noGrp="1" noChangeArrowheads="1"/>
          </p:cNvSpPr>
          <p:nvPr>
            <p:ph type="ftr" sz="quarter" idx="3"/>
          </p:nvPr>
        </p:nvSpPr>
        <p:spPr bwMode="auto">
          <a:xfrm>
            <a:off x="504825" y="6367463"/>
            <a:ext cx="4375150" cy="490537"/>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eaLnBrk="1" hangingPunct="1">
              <a:defRPr sz="1300" b="0">
                <a:solidFill>
                  <a:schemeClr val="bg1"/>
                </a:solidFill>
                <a:latin typeface="Arial" charset="0"/>
              </a:defRPr>
            </a:lvl1pPr>
          </a:lstStyle>
          <a:p>
            <a:pPr>
              <a:defRPr/>
            </a:pPr>
            <a:r>
              <a:rPr lang="de-DE"/>
              <a:t>Vortragstitel, Autor, Veranstaltung</a:t>
            </a:r>
          </a:p>
        </p:txBody>
      </p:sp>
      <p:sp>
        <p:nvSpPr>
          <p:cNvPr id="1029" name="Rectangle 14"/>
          <p:cNvSpPr>
            <a:spLocks noGrp="1" noChangeArrowheads="1"/>
          </p:cNvSpPr>
          <p:nvPr>
            <p:ph type="body" idx="1"/>
          </p:nvPr>
        </p:nvSpPr>
        <p:spPr bwMode="auto">
          <a:xfrm>
            <a:off x="504825" y="20574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30" name="Rectangle 15"/>
          <p:cNvSpPr>
            <a:spLocks noGrp="1" noChangeArrowheads="1"/>
          </p:cNvSpPr>
          <p:nvPr>
            <p:ph type="title"/>
          </p:nvPr>
        </p:nvSpPr>
        <p:spPr bwMode="auto">
          <a:xfrm>
            <a:off x="504825" y="1322388"/>
            <a:ext cx="81915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a:t>Überschrift</a:t>
            </a:r>
          </a:p>
        </p:txBody>
      </p:sp>
      <p:sp>
        <p:nvSpPr>
          <p:cNvPr id="1037" name="Rectangle 13"/>
          <p:cNvSpPr>
            <a:spLocks noGrp="1" noChangeArrowheads="1"/>
          </p:cNvSpPr>
          <p:nvPr>
            <p:ph type="sldNum" sz="quarter" idx="4"/>
          </p:nvPr>
        </p:nvSpPr>
        <p:spPr bwMode="auto">
          <a:xfrm>
            <a:off x="7340600" y="6369050"/>
            <a:ext cx="1355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eaLnBrk="1" hangingPunct="1">
              <a:defRPr sz="1300" b="0">
                <a:solidFill>
                  <a:schemeClr val="bg1"/>
                </a:solidFill>
                <a:latin typeface="Arial" charset="0"/>
              </a:defRPr>
            </a:lvl1pPr>
          </a:lstStyle>
          <a:p>
            <a:pPr>
              <a:defRPr/>
            </a:pPr>
            <a:r>
              <a:rPr lang="de-DE"/>
              <a:t>Seite </a:t>
            </a:r>
            <a:fld id="{88FAEEFE-B988-4187-A29E-A66F33E9ECC7}" type="slidenum">
              <a:rPr lang="de-DE"/>
              <a:pPr>
                <a:defRPr/>
              </a:pPr>
              <a:t>‹Nr.›</a:t>
            </a:fld>
            <a:endParaRPr lang="de-DE"/>
          </a:p>
        </p:txBody>
      </p:sp>
      <p:pic>
        <p:nvPicPr>
          <p:cNvPr id="1032" name="Picture 22" descr="02 PPT VBG Kopf-150dpi_4zu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75" y="0"/>
            <a:ext cx="91408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p:txStyles>
    <p:titleStyle>
      <a:lvl1pPr algn="l" rtl="0" eaLnBrk="0" fontAlgn="base" hangingPunct="0">
        <a:spcBef>
          <a:spcPct val="0"/>
        </a:spcBef>
        <a:spcAft>
          <a:spcPct val="0"/>
        </a:spcAft>
        <a:defRPr sz="2600" b="1">
          <a:solidFill>
            <a:srgbClr val="004994"/>
          </a:solidFill>
          <a:latin typeface="+mj-lt"/>
          <a:ea typeface="+mj-ea"/>
          <a:cs typeface="+mj-cs"/>
        </a:defRPr>
      </a:lvl1pPr>
      <a:lvl2pPr algn="l" rtl="0" eaLnBrk="0" fontAlgn="base" hangingPunct="0">
        <a:spcBef>
          <a:spcPct val="0"/>
        </a:spcBef>
        <a:spcAft>
          <a:spcPct val="0"/>
        </a:spcAft>
        <a:defRPr sz="2600" b="1">
          <a:solidFill>
            <a:srgbClr val="004994"/>
          </a:solidFill>
          <a:latin typeface="Arial" charset="0"/>
        </a:defRPr>
      </a:lvl2pPr>
      <a:lvl3pPr algn="l" rtl="0" eaLnBrk="0" fontAlgn="base" hangingPunct="0">
        <a:spcBef>
          <a:spcPct val="0"/>
        </a:spcBef>
        <a:spcAft>
          <a:spcPct val="0"/>
        </a:spcAft>
        <a:defRPr sz="2600" b="1">
          <a:solidFill>
            <a:srgbClr val="004994"/>
          </a:solidFill>
          <a:latin typeface="Arial" charset="0"/>
        </a:defRPr>
      </a:lvl3pPr>
      <a:lvl4pPr algn="l" rtl="0" eaLnBrk="0" fontAlgn="base" hangingPunct="0">
        <a:spcBef>
          <a:spcPct val="0"/>
        </a:spcBef>
        <a:spcAft>
          <a:spcPct val="0"/>
        </a:spcAft>
        <a:defRPr sz="2600" b="1">
          <a:solidFill>
            <a:srgbClr val="004994"/>
          </a:solidFill>
          <a:latin typeface="Arial" charset="0"/>
        </a:defRPr>
      </a:lvl4pPr>
      <a:lvl5pPr algn="l" rtl="0" eaLnBrk="0" fontAlgn="base" hangingPunct="0">
        <a:spcBef>
          <a:spcPct val="0"/>
        </a:spcBef>
        <a:spcAft>
          <a:spcPct val="0"/>
        </a:spcAft>
        <a:defRPr sz="2600" b="1">
          <a:solidFill>
            <a:srgbClr val="004994"/>
          </a:solidFill>
          <a:latin typeface="Arial" charset="0"/>
        </a:defRPr>
      </a:lvl5pPr>
      <a:lvl6pPr marL="457200" algn="l" rtl="0" fontAlgn="base">
        <a:spcBef>
          <a:spcPct val="0"/>
        </a:spcBef>
        <a:spcAft>
          <a:spcPct val="0"/>
        </a:spcAft>
        <a:defRPr sz="2600" b="1">
          <a:solidFill>
            <a:srgbClr val="004994"/>
          </a:solidFill>
          <a:latin typeface="Arial" charset="0"/>
        </a:defRPr>
      </a:lvl6pPr>
      <a:lvl7pPr marL="914400" algn="l" rtl="0" fontAlgn="base">
        <a:spcBef>
          <a:spcPct val="0"/>
        </a:spcBef>
        <a:spcAft>
          <a:spcPct val="0"/>
        </a:spcAft>
        <a:defRPr sz="2600" b="1">
          <a:solidFill>
            <a:srgbClr val="004994"/>
          </a:solidFill>
          <a:latin typeface="Arial" charset="0"/>
        </a:defRPr>
      </a:lvl7pPr>
      <a:lvl8pPr marL="1371600" algn="l" rtl="0" fontAlgn="base">
        <a:spcBef>
          <a:spcPct val="0"/>
        </a:spcBef>
        <a:spcAft>
          <a:spcPct val="0"/>
        </a:spcAft>
        <a:defRPr sz="2600" b="1">
          <a:solidFill>
            <a:srgbClr val="004994"/>
          </a:solidFill>
          <a:latin typeface="Arial" charset="0"/>
        </a:defRPr>
      </a:lvl8pPr>
      <a:lvl9pPr marL="1828800" algn="l" rtl="0" fontAlgn="base">
        <a:spcBef>
          <a:spcPct val="0"/>
        </a:spcBef>
        <a:spcAft>
          <a:spcPct val="0"/>
        </a:spcAft>
        <a:defRPr sz="2600" b="1">
          <a:solidFill>
            <a:srgbClr val="004994"/>
          </a:solidFill>
          <a:latin typeface="Arial" charset="0"/>
        </a:defRPr>
      </a:lvl9pPr>
    </p:titleStyle>
    <p:body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3.wdp"/></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png"/><Relationship Id="rId4" Type="http://schemas.microsoft.com/office/2007/relationships/hdphoto" Target="../media/hdphoto4.wdp"/><Relationship Id="rId9"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74.png"/><Relationship Id="rId4" Type="http://schemas.microsoft.com/office/2007/relationships/hdphoto" Target="../media/hdphoto6.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88.wmf"/></Relationships>
</file>

<file path=ppt/slides/_rels/slide9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1"/>
          <p:cNvSpPr>
            <a:spLocks noGrp="1" noChangeArrowheads="1"/>
          </p:cNvSpPr>
          <p:nvPr>
            <p:ph type="ctrTitle"/>
          </p:nvPr>
        </p:nvSpPr>
        <p:spPr>
          <a:xfrm>
            <a:off x="2593975" y="2189163"/>
            <a:ext cx="6010275" cy="803297"/>
          </a:xfrm>
        </p:spPr>
        <p:txBody>
          <a:bodyPr>
            <a:spAutoFit/>
          </a:bodyPr>
          <a:lstStyle/>
          <a:p>
            <a:pPr eaLnBrk="1" hangingPunct="1"/>
            <a:r>
              <a:rPr lang="de-DE" sz="2800" dirty="0"/>
              <a:t>Arbeiten an </a:t>
            </a:r>
            <a:r>
              <a:rPr lang="de-DE" dirty="0"/>
              <a:t>Omnibussen</a:t>
            </a:r>
            <a:r>
              <a:rPr lang="de-DE" sz="2800" dirty="0"/>
              <a:t> mit Hochvoltsystemen</a:t>
            </a:r>
            <a:endParaRPr lang="de-DE" altLang="de-DE" sz="2800" dirty="0"/>
          </a:p>
        </p:txBody>
      </p:sp>
      <p:sp>
        <p:nvSpPr>
          <p:cNvPr id="4099" name="Rectangle 83"/>
          <p:cNvSpPr>
            <a:spLocks noChangeArrowheads="1"/>
          </p:cNvSpPr>
          <p:nvPr/>
        </p:nvSpPr>
        <p:spPr bwMode="auto">
          <a:xfrm>
            <a:off x="2484438" y="5876925"/>
            <a:ext cx="18478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01688">
              <a:defRPr sz="3000" b="1">
                <a:solidFill>
                  <a:srgbClr val="004994"/>
                </a:solidFill>
                <a:latin typeface="Arial" charset="0"/>
              </a:defRPr>
            </a:lvl1pPr>
            <a:lvl2pPr marL="742950" indent="-285750" defTabSz="801688">
              <a:defRPr sz="3000" b="1">
                <a:solidFill>
                  <a:srgbClr val="004994"/>
                </a:solidFill>
                <a:latin typeface="Arial" charset="0"/>
              </a:defRPr>
            </a:lvl2pPr>
            <a:lvl3pPr marL="1143000" indent="-228600" defTabSz="801688">
              <a:defRPr sz="3000" b="1">
                <a:solidFill>
                  <a:srgbClr val="004994"/>
                </a:solidFill>
                <a:latin typeface="Arial" charset="0"/>
              </a:defRPr>
            </a:lvl3pPr>
            <a:lvl4pPr marL="1600200" indent="-228600" defTabSz="801688">
              <a:defRPr sz="3000" b="1">
                <a:solidFill>
                  <a:srgbClr val="004994"/>
                </a:solidFill>
                <a:latin typeface="Arial" charset="0"/>
              </a:defRPr>
            </a:lvl4pPr>
            <a:lvl5pPr marL="2057400" indent="-228600" defTabSz="801688">
              <a:defRPr sz="3000" b="1">
                <a:solidFill>
                  <a:srgbClr val="004994"/>
                </a:solidFill>
                <a:latin typeface="Arial" charset="0"/>
              </a:defRPr>
            </a:lvl5pPr>
            <a:lvl6pPr marL="2514600" indent="-228600" defTabSz="801688" eaLnBrk="0" fontAlgn="base" hangingPunct="0">
              <a:spcBef>
                <a:spcPct val="0"/>
              </a:spcBef>
              <a:spcAft>
                <a:spcPct val="0"/>
              </a:spcAft>
              <a:defRPr sz="3000" b="1">
                <a:solidFill>
                  <a:srgbClr val="004994"/>
                </a:solidFill>
                <a:latin typeface="Arial" charset="0"/>
              </a:defRPr>
            </a:lvl6pPr>
            <a:lvl7pPr marL="2971800" indent="-228600" defTabSz="801688" eaLnBrk="0" fontAlgn="base" hangingPunct="0">
              <a:spcBef>
                <a:spcPct val="0"/>
              </a:spcBef>
              <a:spcAft>
                <a:spcPct val="0"/>
              </a:spcAft>
              <a:defRPr sz="3000" b="1">
                <a:solidFill>
                  <a:srgbClr val="004994"/>
                </a:solidFill>
                <a:latin typeface="Arial" charset="0"/>
              </a:defRPr>
            </a:lvl7pPr>
            <a:lvl8pPr marL="3429000" indent="-228600" defTabSz="801688" eaLnBrk="0" fontAlgn="base" hangingPunct="0">
              <a:spcBef>
                <a:spcPct val="0"/>
              </a:spcBef>
              <a:spcAft>
                <a:spcPct val="0"/>
              </a:spcAft>
              <a:defRPr sz="3000" b="1">
                <a:solidFill>
                  <a:srgbClr val="004994"/>
                </a:solidFill>
                <a:latin typeface="Arial" charset="0"/>
              </a:defRPr>
            </a:lvl8pPr>
            <a:lvl9pPr marL="3886200" indent="-228600" defTabSz="801688" eaLnBrk="0" fontAlgn="base" hangingPunct="0">
              <a:spcBef>
                <a:spcPct val="0"/>
              </a:spcBef>
              <a:spcAft>
                <a:spcPct val="0"/>
              </a:spcAft>
              <a:defRPr sz="3000" b="1">
                <a:solidFill>
                  <a:srgbClr val="004994"/>
                </a:solidFill>
                <a:latin typeface="Arial" charset="0"/>
              </a:defRPr>
            </a:lvl9pPr>
          </a:lstStyle>
          <a:p>
            <a:r>
              <a:rPr lang="de-DE" altLang="de-DE" sz="1600" b="0" dirty="0">
                <a:solidFill>
                  <a:srgbClr val="555555"/>
                </a:solidFill>
              </a:rPr>
              <a:t>Autor, Veranstaltung</a:t>
            </a:r>
          </a:p>
        </p:txBody>
      </p:sp>
      <p:sp>
        <p:nvSpPr>
          <p:cNvPr id="4101" name="Rectangle 2"/>
          <p:cNvSpPr>
            <a:spLocks noGrp="1" noChangeArrowheads="1"/>
          </p:cNvSpPr>
          <p:nvPr>
            <p:ph type="subTitle" idx="4294967295"/>
          </p:nvPr>
        </p:nvSpPr>
        <p:spPr>
          <a:xfrm>
            <a:off x="2627313" y="3276640"/>
            <a:ext cx="5976937" cy="1107996"/>
          </a:xfrm>
        </p:spPr>
        <p:txBody>
          <a:bodyPr anchor="ctr"/>
          <a:lstStyle/>
          <a:p>
            <a:pPr marL="0" indent="0">
              <a:buFont typeface="Wingdings" pitchFamily="2" charset="2"/>
              <a:buNone/>
            </a:pPr>
            <a:r>
              <a:rPr lang="de-DE" altLang="de-DE" sz="2400" b="1" dirty="0"/>
              <a:t>Unterweisung für Tätigkeiten an HV-Bussen, die das HV-System nicht betreffen (Unterweisung HV-Bus 1)</a:t>
            </a:r>
          </a:p>
        </p:txBody>
      </p:sp>
      <p:pic>
        <p:nvPicPr>
          <p:cNvPr id="8" name="Grafik 7">
            <a:extLst>
              <a:ext uri="{FF2B5EF4-FFF2-40B4-BE49-F238E27FC236}">
                <a16:creationId xmlns:a16="http://schemas.microsoft.com/office/drawing/2014/main" id="{23AD9F5B-8179-0F83-C319-E58BDB9F50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6056" y="4509120"/>
            <a:ext cx="2736304" cy="20355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BAFF4-DC2E-438A-02E2-B945D324925C}"/>
              </a:ext>
            </a:extLst>
          </p:cNvPr>
          <p:cNvSpPr>
            <a:spLocks noGrp="1"/>
          </p:cNvSpPr>
          <p:nvPr>
            <p:ph type="title"/>
          </p:nvPr>
        </p:nvSpPr>
        <p:spPr/>
        <p:txBody>
          <a:bodyPr/>
          <a:lstStyle/>
          <a:p>
            <a:r>
              <a:rPr lang="de-DE" dirty="0"/>
              <a:t>Unterschiede HV-PKW und HV-Omnibusse</a:t>
            </a:r>
          </a:p>
        </p:txBody>
      </p:sp>
      <p:sp>
        <p:nvSpPr>
          <p:cNvPr id="3" name="Inhaltsplatzhalter 2">
            <a:extLst>
              <a:ext uri="{FF2B5EF4-FFF2-40B4-BE49-F238E27FC236}">
                <a16:creationId xmlns:a16="http://schemas.microsoft.com/office/drawing/2014/main" id="{654D8C7C-59BD-AA9F-DBDC-5165385BC458}"/>
              </a:ext>
            </a:extLst>
          </p:cNvPr>
          <p:cNvSpPr>
            <a:spLocks noGrp="1"/>
          </p:cNvSpPr>
          <p:nvPr>
            <p:ph idx="1"/>
          </p:nvPr>
        </p:nvSpPr>
        <p:spPr>
          <a:xfrm>
            <a:off x="504825" y="2057400"/>
            <a:ext cx="8191500" cy="3554819"/>
          </a:xfrm>
        </p:spPr>
        <p:txBody>
          <a:bodyPr/>
          <a:lstStyle/>
          <a:p>
            <a:r>
              <a:rPr lang="de-DE" dirty="0"/>
              <a:t>HV-Busse haben im Unterschied zu HV-Serien-Pkw </a:t>
            </a:r>
          </a:p>
          <a:p>
            <a:pPr>
              <a:lnSpc>
                <a:spcPct val="150000"/>
              </a:lnSpc>
              <a:buFontTx/>
              <a:buChar char="-"/>
            </a:pPr>
            <a:r>
              <a:rPr lang="de-DE" dirty="0"/>
              <a:t>Höhere Energieinhalte (Batterien, Kondensatoren) </a:t>
            </a:r>
          </a:p>
          <a:p>
            <a:pPr>
              <a:lnSpc>
                <a:spcPct val="150000"/>
              </a:lnSpc>
              <a:buFontTx/>
              <a:buChar char="-"/>
            </a:pPr>
            <a:r>
              <a:rPr lang="de-DE" dirty="0"/>
              <a:t>Komplexere HV-Systeme (verteilte Batteriemodule, verschiedene Ladesysteme, zusätzliche Komponenten und Nebenaggregate,...) </a:t>
            </a:r>
          </a:p>
          <a:p>
            <a:pPr>
              <a:lnSpc>
                <a:spcPct val="150000"/>
              </a:lnSpc>
              <a:buFontTx/>
              <a:buChar char="-"/>
            </a:pPr>
            <a:r>
              <a:rPr lang="de-DE" dirty="0"/>
              <a:t>Mehr Unterschiede im Systemaufbau</a:t>
            </a:r>
          </a:p>
          <a:p>
            <a:pPr>
              <a:lnSpc>
                <a:spcPct val="150000"/>
              </a:lnSpc>
              <a:buFontTx/>
              <a:buChar char="-"/>
            </a:pPr>
            <a:r>
              <a:rPr lang="de-DE" dirty="0"/>
              <a:t>Höhere Lade- und Antriebsleistungen</a:t>
            </a:r>
          </a:p>
          <a:p>
            <a:pPr>
              <a:lnSpc>
                <a:spcPct val="150000"/>
              </a:lnSpc>
              <a:buFontTx/>
              <a:buChar char="-"/>
            </a:pPr>
            <a:r>
              <a:rPr lang="de-DE" dirty="0"/>
              <a:t>Nicht alle HV-Busse sind HV-eigensicher</a:t>
            </a:r>
          </a:p>
        </p:txBody>
      </p:sp>
    </p:spTree>
    <p:extLst>
      <p:ext uri="{BB962C8B-B14F-4D97-AF65-F5344CB8AC3E}">
        <p14:creationId xmlns:p14="http://schemas.microsoft.com/office/powerpoint/2010/main" val="12027412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b="1" dirty="0">
                <a:solidFill>
                  <a:schemeClr val="tx1"/>
                </a:solidFill>
              </a:rPr>
              <a:t>VBG-Fachwissen Elektromobilität </a:t>
            </a:r>
          </a:p>
        </p:txBody>
      </p:sp>
    </p:spTree>
    <p:extLst>
      <p:ext uri="{BB962C8B-B14F-4D97-AF65-F5344CB8AC3E}">
        <p14:creationId xmlns:p14="http://schemas.microsoft.com/office/powerpoint/2010/main" val="9376736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VBG-Fachwissen Elektromobilität </a:t>
            </a:r>
          </a:p>
        </p:txBody>
      </p:sp>
      <p:sp>
        <p:nvSpPr>
          <p:cNvPr id="3" name="Textplatzhalter 2"/>
          <p:cNvSpPr>
            <a:spLocks noGrp="1"/>
          </p:cNvSpPr>
          <p:nvPr>
            <p:ph idx="1"/>
          </p:nvPr>
        </p:nvSpPr>
        <p:spPr>
          <a:xfrm>
            <a:off x="3956400" y="1918800"/>
            <a:ext cx="4556373" cy="292388"/>
          </a:xfrm>
        </p:spPr>
        <p:txBody>
          <a:bodyPr/>
          <a:lstStyle/>
          <a:p>
            <a:pPr marL="0" indent="0">
              <a:buNone/>
            </a:pPr>
            <a:r>
              <a:rPr lang="de-DE" sz="1900" b="1" dirty="0"/>
              <a:t>Leitfaden für ein betriebliches Konzept</a:t>
            </a:r>
            <a:endParaRPr lang="de-DE" dirty="0"/>
          </a:p>
        </p:txBody>
      </p:sp>
      <p:sp>
        <p:nvSpPr>
          <p:cNvPr id="2" name="Rechteck 1"/>
          <p:cNvSpPr/>
          <p:nvPr/>
        </p:nvSpPr>
        <p:spPr>
          <a:xfrm>
            <a:off x="3956400" y="2771343"/>
            <a:ext cx="4526582" cy="2828338"/>
          </a:xfrm>
          <a:prstGeom prst="rect">
            <a:avLst/>
          </a:prstGeom>
        </p:spPr>
        <p:txBody>
          <a:bodyPr wrap="square">
            <a:spAutoFit/>
          </a:bodyPr>
          <a:lstStyle/>
          <a:p>
            <a:pPr>
              <a:lnSpc>
                <a:spcPct val="125000"/>
              </a:lnSpc>
            </a:pPr>
            <a:r>
              <a:rPr lang="de-DE" sz="1800" b="0" dirty="0">
                <a:solidFill>
                  <a:srgbClr val="555555"/>
                </a:solidFill>
              </a:rPr>
              <a:t>Inhaltsverzeichnis</a:t>
            </a:r>
          </a:p>
          <a:p>
            <a:pPr marL="571500" indent="-571500">
              <a:lnSpc>
                <a:spcPct val="125000"/>
              </a:lnSpc>
              <a:buAutoNum type="romanUcPeriod"/>
            </a:pPr>
            <a:r>
              <a:rPr lang="de-DE" sz="1800" b="0" dirty="0">
                <a:solidFill>
                  <a:srgbClr val="555555"/>
                </a:solidFill>
              </a:rPr>
              <a:t>Anwendungsbereich</a:t>
            </a:r>
          </a:p>
          <a:p>
            <a:pPr marL="571500" indent="-571500">
              <a:lnSpc>
                <a:spcPct val="125000"/>
              </a:lnSpc>
              <a:buAutoNum type="romanUcPeriod"/>
            </a:pPr>
            <a:r>
              <a:rPr lang="de-DE" sz="1800" b="0" dirty="0">
                <a:solidFill>
                  <a:srgbClr val="555555"/>
                </a:solidFill>
              </a:rPr>
              <a:t>Begriffsdefinitionen</a:t>
            </a:r>
          </a:p>
          <a:p>
            <a:pPr marL="571500" indent="-571500">
              <a:lnSpc>
                <a:spcPct val="125000"/>
              </a:lnSpc>
              <a:buAutoNum type="romanUcPeriod"/>
            </a:pPr>
            <a:r>
              <a:rPr lang="de-DE" sz="1800" b="0" dirty="0">
                <a:solidFill>
                  <a:srgbClr val="555555"/>
                </a:solidFill>
              </a:rPr>
              <a:t>Infrastruktur</a:t>
            </a:r>
          </a:p>
          <a:p>
            <a:pPr marL="571500" indent="-571500">
              <a:lnSpc>
                <a:spcPct val="125000"/>
              </a:lnSpc>
              <a:buAutoNum type="romanUcPeriod"/>
            </a:pPr>
            <a:r>
              <a:rPr lang="de-DE" sz="1800" b="0" dirty="0">
                <a:solidFill>
                  <a:srgbClr val="555555"/>
                </a:solidFill>
              </a:rPr>
              <a:t>Betriebliches Konzept</a:t>
            </a:r>
          </a:p>
          <a:p>
            <a:pPr marL="571500" indent="-571500">
              <a:lnSpc>
                <a:spcPct val="125000"/>
              </a:lnSpc>
              <a:buAutoNum type="romanUcPeriod"/>
            </a:pPr>
            <a:r>
              <a:rPr lang="de-DE" sz="1800" b="0" dirty="0">
                <a:solidFill>
                  <a:srgbClr val="555555"/>
                </a:solidFill>
              </a:rPr>
              <a:t>Qualifizierung</a:t>
            </a:r>
          </a:p>
          <a:p>
            <a:pPr marL="571500" indent="-571500">
              <a:lnSpc>
                <a:spcPct val="125000"/>
              </a:lnSpc>
              <a:buAutoNum type="romanUcPeriod"/>
            </a:pPr>
            <a:r>
              <a:rPr lang="de-DE" sz="1800" b="0" dirty="0">
                <a:solidFill>
                  <a:srgbClr val="555555"/>
                </a:solidFill>
              </a:rPr>
              <a:t>Vorschriften, Regeln und Informationen</a:t>
            </a:r>
          </a:p>
        </p:txBody>
      </p:sp>
      <p:pic>
        <p:nvPicPr>
          <p:cNvPr id="7" name="Grafik 6">
            <a:extLst>
              <a:ext uri="{FF2B5EF4-FFF2-40B4-BE49-F238E27FC236}">
                <a16:creationId xmlns:a16="http://schemas.microsoft.com/office/drawing/2014/main" id="{38360CC0-8EFE-7B1E-0577-99A343847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2060848"/>
            <a:ext cx="2808312" cy="3969687"/>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358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 Anwendungsbereich</a:t>
            </a:r>
          </a:p>
        </p:txBody>
      </p:sp>
      <p:sp>
        <p:nvSpPr>
          <p:cNvPr id="6" name="Textfeld 5"/>
          <p:cNvSpPr txBox="1"/>
          <p:nvPr/>
        </p:nvSpPr>
        <p:spPr>
          <a:xfrm>
            <a:off x="3954660" y="1916832"/>
            <a:ext cx="4793803" cy="3293209"/>
          </a:xfrm>
          <a:prstGeom prst="rect">
            <a:avLst/>
          </a:prstGeom>
          <a:noFill/>
        </p:spPr>
        <p:txBody>
          <a:bodyPr wrap="square" rtlCol="0">
            <a:spAutoFit/>
          </a:bodyPr>
          <a:lstStyle/>
          <a:p>
            <a:r>
              <a:rPr lang="de-DE" sz="1800" b="0" dirty="0">
                <a:solidFill>
                  <a:srgbClr val="555555"/>
                </a:solidFill>
              </a:rPr>
              <a:t>Dieser Leitfaden gilt für Verkehrsunter-nehmen des öffentlichen Personen-nahverkehrs. Er enthält Hilfen und</a:t>
            </a:r>
          </a:p>
          <a:p>
            <a:r>
              <a:rPr lang="de-DE" sz="1800" b="0" dirty="0">
                <a:solidFill>
                  <a:srgbClr val="555555"/>
                </a:solidFill>
              </a:rPr>
              <a:t>Hinweise für Infrastrukturmaßnahmen und die Festlegungen technischer, organisatorischer und personenbezogener</a:t>
            </a:r>
          </a:p>
          <a:p>
            <a:r>
              <a:rPr lang="de-DE" sz="1800" b="0" dirty="0">
                <a:solidFill>
                  <a:srgbClr val="555555"/>
                </a:solidFill>
              </a:rPr>
              <a:t>Maßnahmen bei der Einführung von Omnibussen mit Wasserstoff- oder HV-Systemen.</a:t>
            </a:r>
          </a:p>
          <a:p>
            <a:pPr>
              <a:spcBef>
                <a:spcPts val="600"/>
              </a:spcBef>
            </a:pPr>
            <a:endParaRPr lang="de-DE" sz="1800" b="0" dirty="0">
              <a:solidFill>
                <a:srgbClr val="555555"/>
              </a:solidFill>
            </a:endParaRPr>
          </a:p>
          <a:p>
            <a:pPr>
              <a:spcBef>
                <a:spcPts val="600"/>
              </a:spcBef>
            </a:pPr>
            <a:r>
              <a:rPr lang="de-DE" sz="1800" b="0" dirty="0">
                <a:solidFill>
                  <a:srgbClr val="555555"/>
                </a:solidFill>
              </a:rPr>
              <a:t>Gilt nicht für spurgeführte Fahrzeuge.</a:t>
            </a:r>
          </a:p>
        </p:txBody>
      </p:sp>
      <p:sp>
        <p:nvSpPr>
          <p:cNvPr id="8" name="Textfeld 6"/>
          <p:cNvSpPr txBox="1"/>
          <p:nvPr/>
        </p:nvSpPr>
        <p:spPr>
          <a:xfrm>
            <a:off x="3954661" y="5733256"/>
            <a:ext cx="4752527"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rgbClr val="004994"/>
                </a:solidFill>
              </a:rPr>
              <a:t>Als PDF-Datei hier erhältlich: www.publikationen.dguv.de</a:t>
            </a:r>
          </a:p>
        </p:txBody>
      </p:sp>
      <p:pic>
        <p:nvPicPr>
          <p:cNvPr id="9" name="Grafik 8">
            <a:extLst>
              <a:ext uri="{FF2B5EF4-FFF2-40B4-BE49-F238E27FC236}">
                <a16:creationId xmlns:a16="http://schemas.microsoft.com/office/drawing/2014/main" id="{38360CC0-8EFE-7B1E-0577-99A343847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2060848"/>
            <a:ext cx="2808312" cy="3969687"/>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3043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I. Anwendungsbereich</a:t>
            </a:r>
            <a:endParaRPr lang="de-DE" dirty="0"/>
          </a:p>
        </p:txBody>
      </p:sp>
      <p:sp>
        <p:nvSpPr>
          <p:cNvPr id="10" name="Inhaltsplatzhalter 9"/>
          <p:cNvSpPr>
            <a:spLocks noGrp="1"/>
          </p:cNvSpPr>
          <p:nvPr>
            <p:ph idx="1"/>
          </p:nvPr>
        </p:nvSpPr>
        <p:spPr>
          <a:xfrm>
            <a:off x="504825" y="2057400"/>
            <a:ext cx="8099425" cy="3693319"/>
          </a:xfrm>
        </p:spPr>
        <p:txBody>
          <a:bodyPr/>
          <a:lstStyle/>
          <a:p>
            <a:pPr marL="0" indent="0"/>
            <a:r>
              <a:rPr lang="de-DE" sz="2400" b="1" dirty="0"/>
              <a:t>Warum ist dieser Leitfaden notwendig?</a:t>
            </a:r>
          </a:p>
          <a:p>
            <a:pPr marL="0" indent="0"/>
            <a:r>
              <a:rPr lang="de-DE" sz="1800" dirty="0"/>
              <a:t>Die Qualifizierung für Serienfahrzeuge gemäß DGUV Information 209-093 ist in der Regel für Arbeiten an Omnibussen mit HV Systemen im ÖPNV im nicht ausreichend</a:t>
            </a:r>
            <a:r>
              <a:rPr lang="de-DE" sz="1800" dirty="0">
                <a:latin typeface="Calibri" panose="020F0502020204030204" pitchFamily="34" charset="0"/>
              </a:rPr>
              <a:t>. </a:t>
            </a:r>
          </a:p>
          <a:p>
            <a:pPr marL="0" indent="0"/>
            <a:endParaRPr lang="de-DE" sz="1800" dirty="0">
              <a:latin typeface="Calibri" panose="020F0502020204030204" pitchFamily="34" charset="0"/>
              <a:ea typeface="Calibri" panose="020F0502020204030204" pitchFamily="34" charset="0"/>
            </a:endParaRPr>
          </a:p>
          <a:p>
            <a:pPr marL="0" indent="0"/>
            <a:r>
              <a:rPr lang="de-DE" sz="1800" dirty="0"/>
              <a:t>Technische Fehler können verheerende Auswirkungen auf die Fahrgäste, das Personal oder, bei einem Brand, auf die Infrastruktur der Betriebshöfe haben. </a:t>
            </a:r>
          </a:p>
          <a:p>
            <a:pPr marL="0" indent="0"/>
            <a:endParaRPr lang="de-DE" sz="1800" dirty="0"/>
          </a:p>
          <a:p>
            <a:pPr marL="0" indent="0"/>
            <a:r>
              <a:rPr lang="de-DE" sz="1800" dirty="0"/>
              <a:t>An das Fachpersonal in den Betriebshöfen des öffentlichen Personennahverkehrs werden deshalb höhere Anforderungen gestellt als von der DGUV Information 209-093 für Arbeiten an HV-Serienfahrzeugen vorgegeben.</a:t>
            </a:r>
          </a:p>
        </p:txBody>
      </p:sp>
    </p:spTree>
    <p:extLst>
      <p:ext uri="{BB962C8B-B14F-4D97-AF65-F5344CB8AC3E}">
        <p14:creationId xmlns:p14="http://schemas.microsoft.com/office/powerpoint/2010/main" val="4105275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BAFF4-DC2E-438A-02E2-B945D324925C}"/>
              </a:ext>
            </a:extLst>
          </p:cNvPr>
          <p:cNvSpPr>
            <a:spLocks noGrp="1"/>
          </p:cNvSpPr>
          <p:nvPr>
            <p:ph type="title"/>
          </p:nvPr>
        </p:nvSpPr>
        <p:spPr/>
        <p:txBody>
          <a:bodyPr/>
          <a:lstStyle/>
          <a:p>
            <a:r>
              <a:rPr lang="de-DE" dirty="0"/>
              <a:t>Unterschiede HV-PKW und HV-Omnibusse</a:t>
            </a:r>
          </a:p>
        </p:txBody>
      </p:sp>
      <p:sp>
        <p:nvSpPr>
          <p:cNvPr id="3" name="Inhaltsplatzhalter 2">
            <a:extLst>
              <a:ext uri="{FF2B5EF4-FFF2-40B4-BE49-F238E27FC236}">
                <a16:creationId xmlns:a16="http://schemas.microsoft.com/office/drawing/2014/main" id="{654D8C7C-59BD-AA9F-DBDC-5165385BC458}"/>
              </a:ext>
            </a:extLst>
          </p:cNvPr>
          <p:cNvSpPr>
            <a:spLocks noGrp="1"/>
          </p:cNvSpPr>
          <p:nvPr>
            <p:ph idx="1"/>
          </p:nvPr>
        </p:nvSpPr>
        <p:spPr>
          <a:xfrm>
            <a:off x="504825" y="2057400"/>
            <a:ext cx="8191500" cy="3554819"/>
          </a:xfrm>
        </p:spPr>
        <p:txBody>
          <a:bodyPr/>
          <a:lstStyle/>
          <a:p>
            <a:r>
              <a:rPr lang="de-DE" dirty="0"/>
              <a:t>HV-Busse haben im Unterschied zu HV-Serien-Pkw </a:t>
            </a:r>
          </a:p>
          <a:p>
            <a:pPr>
              <a:lnSpc>
                <a:spcPct val="150000"/>
              </a:lnSpc>
              <a:buFontTx/>
              <a:buChar char="-"/>
            </a:pPr>
            <a:r>
              <a:rPr lang="de-DE" dirty="0"/>
              <a:t>Höhere Energieinhalte (Batterien, Kondensatoren) </a:t>
            </a:r>
          </a:p>
          <a:p>
            <a:pPr>
              <a:lnSpc>
                <a:spcPct val="150000"/>
              </a:lnSpc>
              <a:buFontTx/>
              <a:buChar char="-"/>
            </a:pPr>
            <a:r>
              <a:rPr lang="de-DE" dirty="0"/>
              <a:t>Komplexere HV-Systeme (verteilte Batteriemodule, verschiedene Ladesysteme, zusätzliche Komponenten und Nebenaggregate,...) </a:t>
            </a:r>
          </a:p>
          <a:p>
            <a:pPr>
              <a:lnSpc>
                <a:spcPct val="150000"/>
              </a:lnSpc>
              <a:buFontTx/>
              <a:buChar char="-"/>
            </a:pPr>
            <a:r>
              <a:rPr lang="de-DE" dirty="0"/>
              <a:t>Mehr Unterschiede im Systemaufbau</a:t>
            </a:r>
          </a:p>
          <a:p>
            <a:pPr>
              <a:lnSpc>
                <a:spcPct val="150000"/>
              </a:lnSpc>
              <a:buFontTx/>
              <a:buChar char="-"/>
            </a:pPr>
            <a:r>
              <a:rPr lang="de-DE" dirty="0"/>
              <a:t>Höhere Lade- und Antriebsleistungen</a:t>
            </a:r>
          </a:p>
          <a:p>
            <a:pPr>
              <a:lnSpc>
                <a:spcPct val="150000"/>
              </a:lnSpc>
              <a:buFontTx/>
              <a:buChar char="-"/>
            </a:pPr>
            <a:r>
              <a:rPr lang="de-DE" dirty="0"/>
              <a:t>Nicht alle HV-Busse sind HV-eigensicher</a:t>
            </a:r>
          </a:p>
        </p:txBody>
      </p:sp>
    </p:spTree>
    <p:extLst>
      <p:ext uri="{BB962C8B-B14F-4D97-AF65-F5344CB8AC3E}">
        <p14:creationId xmlns:p14="http://schemas.microsoft.com/office/powerpoint/2010/main" val="25938983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II. Begriffsdefinitionen</a:t>
            </a:r>
          </a:p>
        </p:txBody>
      </p:sp>
      <p:sp>
        <p:nvSpPr>
          <p:cNvPr id="3" name="Textplatzhalter 2"/>
          <p:cNvSpPr>
            <a:spLocks noGrp="1"/>
          </p:cNvSpPr>
          <p:nvPr>
            <p:ph idx="1"/>
          </p:nvPr>
        </p:nvSpPr>
        <p:spPr>
          <a:xfrm>
            <a:off x="504825" y="2057400"/>
            <a:ext cx="8191500" cy="3891880"/>
          </a:xfrm>
        </p:spPr>
        <p:txBody>
          <a:bodyPr>
            <a:noAutofit/>
          </a:bodyPr>
          <a:lstStyle/>
          <a:p>
            <a:pPr marL="0" indent="0">
              <a:lnSpc>
                <a:spcPct val="100000"/>
              </a:lnSpc>
              <a:buNone/>
            </a:pPr>
            <a:r>
              <a:rPr lang="de-DE" sz="1800" b="1" dirty="0"/>
              <a:t>Erläuterung der Begriffe:</a:t>
            </a:r>
          </a:p>
          <a:p>
            <a:pPr>
              <a:lnSpc>
                <a:spcPct val="100000"/>
              </a:lnSpc>
              <a:buFont typeface="Arial" panose="020B0604020202020204" pitchFamily="34" charset="0"/>
              <a:buChar char="•"/>
            </a:pPr>
            <a:r>
              <a:rPr lang="de-DE" sz="1800" dirty="0"/>
              <a:t>Arbeiten an elektrischen Anlagen</a:t>
            </a:r>
          </a:p>
          <a:p>
            <a:pPr>
              <a:lnSpc>
                <a:spcPct val="100000"/>
              </a:lnSpc>
              <a:buFont typeface="Arial" panose="020B0604020202020204" pitchFamily="34" charset="0"/>
              <a:buChar char="•"/>
            </a:pPr>
            <a:r>
              <a:rPr lang="de-DE" sz="1800" dirty="0"/>
              <a:t>Arbeiten unter Spannung am HV-System</a:t>
            </a:r>
          </a:p>
          <a:p>
            <a:pPr>
              <a:lnSpc>
                <a:spcPct val="100000"/>
              </a:lnSpc>
              <a:buFont typeface="Arial" panose="020B0604020202020204" pitchFamily="34" charset="0"/>
              <a:buChar char="•"/>
            </a:pPr>
            <a:r>
              <a:rPr lang="de-DE" sz="1800" dirty="0"/>
              <a:t>ATEX Richtlinie</a:t>
            </a:r>
          </a:p>
          <a:p>
            <a:pPr>
              <a:buFont typeface="Arial" panose="020B0604020202020204" pitchFamily="34" charset="0"/>
              <a:buChar char="•"/>
            </a:pPr>
            <a:r>
              <a:rPr lang="de-DE" sz="1800" dirty="0"/>
              <a:t>Elektrische Gefährdung</a:t>
            </a:r>
          </a:p>
          <a:p>
            <a:pPr>
              <a:lnSpc>
                <a:spcPct val="100000"/>
              </a:lnSpc>
              <a:buFont typeface="Arial" panose="020B0604020202020204" pitchFamily="34" charset="0"/>
              <a:buChar char="•"/>
            </a:pPr>
            <a:r>
              <a:rPr lang="de-DE" sz="1800" dirty="0"/>
              <a:t>Elektrofachkraft</a:t>
            </a:r>
          </a:p>
          <a:p>
            <a:pPr>
              <a:buFont typeface="Arial" panose="020B0604020202020204" pitchFamily="34" charset="0"/>
              <a:buChar char="•"/>
            </a:pPr>
            <a:r>
              <a:rPr lang="de-DE" sz="1800" dirty="0"/>
              <a:t>Leitung und Aufsicht</a:t>
            </a:r>
          </a:p>
          <a:p>
            <a:pPr>
              <a:lnSpc>
                <a:spcPct val="100000"/>
              </a:lnSpc>
              <a:buFont typeface="Arial" panose="020B0604020202020204" pitchFamily="34" charset="0"/>
              <a:buChar char="•"/>
            </a:pPr>
            <a:r>
              <a:rPr lang="de-DE" sz="1800" dirty="0"/>
              <a:t>Hochvolt (HV)</a:t>
            </a:r>
          </a:p>
          <a:p>
            <a:pPr>
              <a:buFont typeface="Arial" panose="020B0604020202020204" pitchFamily="34" charset="0"/>
              <a:buChar char="•"/>
            </a:pPr>
            <a:r>
              <a:rPr lang="de-DE" sz="1800" dirty="0"/>
              <a:t>HV-eigensicheres Fahrzeug</a:t>
            </a:r>
          </a:p>
          <a:p>
            <a:pPr>
              <a:buFont typeface="Arial" panose="020B0604020202020204" pitchFamily="34" charset="0"/>
              <a:buChar char="•"/>
            </a:pPr>
            <a:r>
              <a:rPr lang="de-DE" sz="1800" dirty="0"/>
              <a:t>Verantwortliche Elektrofachkraft</a:t>
            </a:r>
          </a:p>
          <a:p>
            <a:pPr>
              <a:lnSpc>
                <a:spcPct val="100000"/>
              </a:lnSpc>
              <a:buFont typeface="Arial" panose="020B0604020202020204" pitchFamily="34" charset="0"/>
              <a:buChar char="•"/>
            </a:pPr>
            <a:r>
              <a:rPr lang="de-DE" sz="1800" dirty="0"/>
              <a:t>……………</a:t>
            </a:r>
          </a:p>
        </p:txBody>
      </p:sp>
    </p:spTree>
    <p:extLst>
      <p:ext uri="{BB962C8B-B14F-4D97-AF65-F5344CB8AC3E}">
        <p14:creationId xmlns:p14="http://schemas.microsoft.com/office/powerpoint/2010/main" val="40674180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III. Infrastruktur</a:t>
            </a:r>
          </a:p>
        </p:txBody>
      </p:sp>
      <p:sp>
        <p:nvSpPr>
          <p:cNvPr id="3" name="Textplatzhalter 2"/>
          <p:cNvSpPr>
            <a:spLocks noGrp="1"/>
          </p:cNvSpPr>
          <p:nvPr>
            <p:ph idx="1"/>
          </p:nvPr>
        </p:nvSpPr>
        <p:spPr>
          <a:xfrm>
            <a:off x="504825" y="2057400"/>
            <a:ext cx="8191500" cy="3705630"/>
          </a:xfrm>
        </p:spPr>
        <p:txBody>
          <a:bodyPr/>
          <a:lstStyle/>
          <a:p>
            <a:pPr marL="285750" indent="-285750">
              <a:buFont typeface="Arial" panose="020B0604020202020204" pitchFamily="34" charset="0"/>
              <a:buChar char="•"/>
            </a:pPr>
            <a:r>
              <a:rPr lang="de-DE" sz="2000" dirty="0"/>
              <a:t>Hochvolt </a:t>
            </a:r>
          </a:p>
          <a:p>
            <a:pPr marL="161925" lvl="3" indent="0">
              <a:buNone/>
            </a:pPr>
            <a:r>
              <a:rPr lang="de-DE" sz="1600" dirty="0"/>
              <a:t>- Fahrzeugbeschaffung</a:t>
            </a:r>
          </a:p>
          <a:p>
            <a:pPr marL="161925" lvl="3" indent="0">
              <a:buNone/>
            </a:pPr>
            <a:r>
              <a:rPr lang="de-DE" sz="1600" dirty="0"/>
              <a:t>- Errichtung der Ladeinfrastruktur</a:t>
            </a:r>
          </a:p>
          <a:p>
            <a:pPr marL="161925" lvl="3" indent="0">
              <a:buNone/>
            </a:pPr>
            <a:r>
              <a:rPr lang="de-DE" sz="1600" dirty="0"/>
              <a:t>- Werkstatteinrichtung</a:t>
            </a:r>
            <a:endParaRPr lang="de-DE" sz="2000" dirty="0"/>
          </a:p>
          <a:p>
            <a:pPr marL="285750" indent="-285750">
              <a:buFont typeface="Arial" panose="020B0604020202020204" pitchFamily="34" charset="0"/>
              <a:buChar char="•"/>
            </a:pPr>
            <a:r>
              <a:rPr lang="de-DE" sz="2000" dirty="0"/>
              <a:t>Zusätzliche Anforderungen bei Arbeiten an Brennstoffzellenbussen </a:t>
            </a:r>
          </a:p>
          <a:p>
            <a:pPr marL="138113" lvl="3" indent="0">
              <a:buNone/>
            </a:pPr>
            <a:r>
              <a:rPr lang="de-DE" sz="1600" dirty="0"/>
              <a:t>- Schutzmaßnahmen Wasserstoff</a:t>
            </a:r>
          </a:p>
          <a:p>
            <a:pPr marL="138113" lvl="3" indent="0">
              <a:buNone/>
            </a:pPr>
            <a:r>
              <a:rPr lang="de-DE" sz="1600" dirty="0"/>
              <a:t>- Arbeits-, Abstell- und Entleerungs-Plätze</a:t>
            </a:r>
          </a:p>
          <a:p>
            <a:pPr marL="138113" lvl="3" indent="0">
              <a:buNone/>
            </a:pPr>
            <a:r>
              <a:rPr lang="de-DE" sz="1600" dirty="0"/>
              <a:t>- Tank- und Ladeinfrastruktur</a:t>
            </a:r>
          </a:p>
          <a:p>
            <a:pPr marL="138113" lvl="3" indent="0">
              <a:buNone/>
            </a:pPr>
            <a:r>
              <a:rPr lang="de-DE" sz="1600" dirty="0"/>
              <a:t>- Zusätzliche Werkstattausstattung</a:t>
            </a:r>
          </a:p>
          <a:p>
            <a:pPr marL="285750" indent="-285750">
              <a:buFont typeface="Arial" panose="020B0604020202020204" pitchFamily="34" charset="0"/>
              <a:buChar char="•"/>
            </a:pPr>
            <a:r>
              <a:rPr lang="de-DE" sz="2000" dirty="0"/>
              <a:t>Brandschutz</a:t>
            </a:r>
          </a:p>
          <a:p>
            <a:pPr marL="138113" lvl="3" indent="0">
              <a:buNone/>
            </a:pPr>
            <a:r>
              <a:rPr lang="de-DE" sz="1600" dirty="0"/>
              <a:t>- Vorbeugender Brandschutz</a:t>
            </a:r>
          </a:p>
          <a:p>
            <a:pPr marL="138113" lvl="3" indent="0">
              <a:buNone/>
            </a:pPr>
            <a:r>
              <a:rPr lang="de-DE" sz="1600" dirty="0"/>
              <a:t>- Brandbekämpfung (Li-Ionen Batterien) </a:t>
            </a:r>
          </a:p>
        </p:txBody>
      </p:sp>
    </p:spTree>
    <p:extLst>
      <p:ext uri="{BB962C8B-B14F-4D97-AF65-F5344CB8AC3E}">
        <p14:creationId xmlns:p14="http://schemas.microsoft.com/office/powerpoint/2010/main" val="37417957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IV. Betriebliches Konzept</a:t>
            </a:r>
          </a:p>
        </p:txBody>
      </p:sp>
      <p:sp>
        <p:nvSpPr>
          <p:cNvPr id="4" name="Rechteck 3"/>
          <p:cNvSpPr/>
          <p:nvPr/>
        </p:nvSpPr>
        <p:spPr>
          <a:xfrm>
            <a:off x="395536" y="1628800"/>
            <a:ext cx="8640960" cy="4862870"/>
          </a:xfrm>
          <a:prstGeom prst="rect">
            <a:avLst/>
          </a:prstGeom>
        </p:spPr>
        <p:txBody>
          <a:bodyPr wrap="square">
            <a:spAutoFit/>
          </a:bodyPr>
          <a:lstStyle/>
          <a:p>
            <a:r>
              <a:rPr lang="de-DE" sz="1800" dirty="0">
                <a:solidFill>
                  <a:srgbClr val="555555"/>
                </a:solidFill>
              </a:rPr>
              <a:t>Organisation</a:t>
            </a:r>
          </a:p>
          <a:p>
            <a:pPr marL="742950" lvl="1" indent="-285750">
              <a:buFont typeface="Arial" panose="020B0604020202020204" pitchFamily="34" charset="0"/>
              <a:buChar char="•"/>
            </a:pPr>
            <a:r>
              <a:rPr lang="de-DE" sz="1600" b="0" dirty="0">
                <a:solidFill>
                  <a:srgbClr val="555555"/>
                </a:solidFill>
              </a:rPr>
              <a:t>Verantwortung</a:t>
            </a:r>
          </a:p>
          <a:p>
            <a:pPr marL="742950" lvl="1" indent="-285750">
              <a:buFont typeface="Arial" panose="020B0604020202020204" pitchFamily="34" charset="0"/>
              <a:buChar char="•"/>
            </a:pPr>
            <a:r>
              <a:rPr lang="de-DE" sz="1600" b="0" dirty="0">
                <a:solidFill>
                  <a:srgbClr val="555555"/>
                </a:solidFill>
              </a:rPr>
              <a:t>Gefährdungsbeurteilung</a:t>
            </a:r>
          </a:p>
          <a:p>
            <a:pPr marL="742950" lvl="1" indent="-285750">
              <a:buFont typeface="Arial" panose="020B0604020202020204" pitchFamily="34" charset="0"/>
              <a:buChar char="•"/>
            </a:pPr>
            <a:r>
              <a:rPr lang="de-DE" sz="1600" b="0" dirty="0">
                <a:solidFill>
                  <a:srgbClr val="555555"/>
                </a:solidFill>
              </a:rPr>
              <a:t>Betriebsanweisungen</a:t>
            </a:r>
          </a:p>
          <a:p>
            <a:pPr marL="742950" lvl="1" indent="-285750">
              <a:buFont typeface="Arial" panose="020B0604020202020204" pitchFamily="34" charset="0"/>
              <a:buChar char="•"/>
            </a:pPr>
            <a:r>
              <a:rPr lang="de-DE" sz="1600" b="0" dirty="0">
                <a:solidFill>
                  <a:srgbClr val="555555"/>
                </a:solidFill>
              </a:rPr>
              <a:t>Unterweisung </a:t>
            </a:r>
          </a:p>
          <a:p>
            <a:pPr marL="742950" lvl="1" indent="-285750">
              <a:buFont typeface="Arial" panose="020B0604020202020204" pitchFamily="34" charset="0"/>
              <a:buChar char="•"/>
            </a:pPr>
            <a:r>
              <a:rPr lang="de-DE" sz="1600" b="0" dirty="0">
                <a:solidFill>
                  <a:srgbClr val="555555"/>
                </a:solidFill>
              </a:rPr>
              <a:t>Erste Hilfe</a:t>
            </a:r>
          </a:p>
          <a:p>
            <a:pPr marL="742950" lvl="1" indent="-285750">
              <a:buFont typeface="Arial" panose="020B0604020202020204" pitchFamily="34" charset="0"/>
              <a:buChar char="•"/>
            </a:pPr>
            <a:r>
              <a:rPr lang="de-DE" sz="1600" b="0" dirty="0">
                <a:solidFill>
                  <a:srgbClr val="555555"/>
                </a:solidFill>
              </a:rPr>
              <a:t>Gesundheitliche Eignung</a:t>
            </a:r>
          </a:p>
          <a:p>
            <a:pPr marL="742950" lvl="1" indent="-285750">
              <a:buFont typeface="Arial" panose="020B0604020202020204" pitchFamily="34" charset="0"/>
              <a:buChar char="•"/>
            </a:pPr>
            <a:r>
              <a:rPr lang="de-DE" sz="1600" b="0" dirty="0">
                <a:solidFill>
                  <a:srgbClr val="555555"/>
                </a:solidFill>
              </a:rPr>
              <a:t>Persönliche Schutzausrüstung (PSA)</a:t>
            </a:r>
          </a:p>
          <a:p>
            <a:r>
              <a:rPr lang="de-DE" sz="1800" dirty="0">
                <a:solidFill>
                  <a:srgbClr val="555555"/>
                </a:solidFill>
              </a:rPr>
              <a:t>Hochvolt</a:t>
            </a:r>
          </a:p>
          <a:p>
            <a:pPr marL="742950" lvl="1" indent="-285750">
              <a:buFont typeface="Arial" panose="020B0604020202020204" pitchFamily="34" charset="0"/>
              <a:buChar char="•"/>
            </a:pPr>
            <a:r>
              <a:rPr lang="de-DE" sz="1600" b="0" dirty="0">
                <a:solidFill>
                  <a:srgbClr val="555555"/>
                </a:solidFill>
              </a:rPr>
              <a:t>Verantwortliche Elektrofachkraft</a:t>
            </a:r>
          </a:p>
          <a:p>
            <a:pPr marL="742950" lvl="1" indent="-285750">
              <a:buFont typeface="Arial" panose="020B0604020202020204" pitchFamily="34" charset="0"/>
              <a:buChar char="•"/>
            </a:pPr>
            <a:r>
              <a:rPr lang="de-DE" sz="1600" b="0" dirty="0">
                <a:solidFill>
                  <a:srgbClr val="555555"/>
                </a:solidFill>
              </a:rPr>
              <a:t>Gefährdungsbeurteilung Hochvolt</a:t>
            </a:r>
          </a:p>
          <a:p>
            <a:pPr marL="742950" lvl="1" indent="-285750">
              <a:buFont typeface="Arial" panose="020B0604020202020204" pitchFamily="34" charset="0"/>
              <a:buChar char="•"/>
            </a:pPr>
            <a:r>
              <a:rPr lang="de-DE" sz="1600" b="0" dirty="0">
                <a:solidFill>
                  <a:srgbClr val="555555"/>
                </a:solidFill>
              </a:rPr>
              <a:t>Betriebsanweisungen Hochvolt</a:t>
            </a:r>
          </a:p>
          <a:p>
            <a:pPr marL="742950" lvl="1" indent="-285750">
              <a:buFont typeface="Arial" panose="020B0604020202020204" pitchFamily="34" charset="0"/>
              <a:buChar char="•"/>
            </a:pPr>
            <a:r>
              <a:rPr lang="de-DE" sz="1600" b="0" dirty="0">
                <a:solidFill>
                  <a:srgbClr val="555555"/>
                </a:solidFill>
              </a:rPr>
              <a:t>Unterweisung Hochvolt</a:t>
            </a:r>
          </a:p>
          <a:p>
            <a:pPr marL="742950" lvl="1" indent="-285750">
              <a:buFont typeface="Arial" panose="020B0604020202020204" pitchFamily="34" charset="0"/>
              <a:buChar char="•"/>
            </a:pPr>
            <a:r>
              <a:rPr lang="de-DE" sz="1600" b="0" dirty="0">
                <a:solidFill>
                  <a:srgbClr val="555555"/>
                </a:solidFill>
              </a:rPr>
              <a:t>Qualifikationen Hochvolt</a:t>
            </a:r>
          </a:p>
          <a:p>
            <a:r>
              <a:rPr lang="de-DE" sz="1800" dirty="0">
                <a:solidFill>
                  <a:srgbClr val="555555"/>
                </a:solidFill>
              </a:rPr>
              <a:t>Erweiterung bei Brennstoffzellenbussen</a:t>
            </a:r>
          </a:p>
          <a:p>
            <a:pPr marL="742950" lvl="1" indent="-285750">
              <a:buFont typeface="Arial" panose="020B0604020202020204" pitchFamily="34" charset="0"/>
              <a:buChar char="•"/>
            </a:pPr>
            <a:r>
              <a:rPr lang="de-DE" sz="1600" b="0" dirty="0">
                <a:solidFill>
                  <a:srgbClr val="555555"/>
                </a:solidFill>
              </a:rPr>
              <a:t>Gefährdungsbeurteilung Hochvolt</a:t>
            </a:r>
          </a:p>
          <a:p>
            <a:pPr marL="742950" lvl="1" indent="-285750">
              <a:buFont typeface="Arial" panose="020B0604020202020204" pitchFamily="34" charset="0"/>
              <a:buChar char="•"/>
            </a:pPr>
            <a:r>
              <a:rPr lang="de-DE" sz="1600" b="0" dirty="0">
                <a:solidFill>
                  <a:srgbClr val="555555"/>
                </a:solidFill>
              </a:rPr>
              <a:t>Betriebsanweisungen Hochvolt</a:t>
            </a:r>
          </a:p>
          <a:p>
            <a:pPr marL="742950" lvl="1" indent="-285750">
              <a:buFont typeface="Arial" panose="020B0604020202020204" pitchFamily="34" charset="0"/>
              <a:buChar char="•"/>
            </a:pPr>
            <a:r>
              <a:rPr lang="de-DE" sz="1600" b="0" dirty="0">
                <a:solidFill>
                  <a:srgbClr val="555555"/>
                </a:solidFill>
              </a:rPr>
              <a:t>Unterweisung Hochvolt</a:t>
            </a:r>
          </a:p>
          <a:p>
            <a:pPr marL="742950" lvl="1" indent="-285750">
              <a:buFont typeface="Arial" panose="020B0604020202020204" pitchFamily="34" charset="0"/>
              <a:buChar char="•"/>
            </a:pPr>
            <a:r>
              <a:rPr lang="de-DE" sz="1600" b="0" dirty="0">
                <a:solidFill>
                  <a:srgbClr val="555555"/>
                </a:solidFill>
              </a:rPr>
              <a:t>Qualifikationen Hochvolt</a:t>
            </a:r>
          </a:p>
        </p:txBody>
      </p:sp>
    </p:spTree>
    <p:extLst>
      <p:ext uri="{BB962C8B-B14F-4D97-AF65-F5344CB8AC3E}">
        <p14:creationId xmlns:p14="http://schemas.microsoft.com/office/powerpoint/2010/main" val="3817060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 Qualifizierung</a:t>
            </a:r>
          </a:p>
        </p:txBody>
      </p:sp>
      <p:sp>
        <p:nvSpPr>
          <p:cNvPr id="8" name="Textplatzhalter 3"/>
          <p:cNvSpPr>
            <a:spLocks noGrp="1"/>
          </p:cNvSpPr>
          <p:nvPr>
            <p:ph idx="1"/>
          </p:nvPr>
        </p:nvSpPr>
        <p:spPr>
          <a:xfrm>
            <a:off x="380678" y="1862138"/>
            <a:ext cx="8315647" cy="3742563"/>
          </a:xfrm>
        </p:spPr>
        <p:txBody>
          <a:bodyPr/>
          <a:lstStyle/>
          <a:p>
            <a:pPr marL="358775" lvl="1" indent="-358775">
              <a:buNone/>
            </a:pPr>
            <a:r>
              <a:rPr lang="de-DE" sz="2000" b="1" dirty="0">
                <a:solidFill>
                  <a:srgbClr val="555555"/>
                </a:solidFill>
              </a:rPr>
              <a:t>Hochvolt</a:t>
            </a:r>
            <a:r>
              <a:rPr lang="de-DE" sz="2000" b="0" dirty="0">
                <a:solidFill>
                  <a:srgbClr val="555555"/>
                </a:solidFill>
              </a:rPr>
              <a:t> </a:t>
            </a:r>
            <a:endParaRPr lang="de-DE" sz="2000" b="1" dirty="0"/>
          </a:p>
          <a:p>
            <a:pPr marL="358775" lvl="1" indent="-358775"/>
            <a:r>
              <a:rPr lang="de-DE" sz="1800" dirty="0"/>
              <a:t>HV-Bus-R: Sensibilisierte Person Hochvolt, für Reinigungstätigkeiten</a:t>
            </a:r>
          </a:p>
          <a:p>
            <a:pPr marL="358775" lvl="1" indent="-358775"/>
            <a:r>
              <a:rPr lang="de-DE" sz="1800" dirty="0"/>
              <a:t>HV-Bus-F: Sensibilisierte Person Hochvolt, für Fahrtätigkeiten </a:t>
            </a:r>
          </a:p>
          <a:p>
            <a:pPr marL="358775" lvl="1" indent="-358775"/>
            <a:r>
              <a:rPr lang="de-DE" sz="1800" dirty="0"/>
              <a:t>HV-Bus-EuP: Elektrotechnisch unterwiesene Person für Arbeiten, die das HV-System nicht betreffen</a:t>
            </a:r>
          </a:p>
          <a:p>
            <a:pPr marL="358775" lvl="1" indent="-358775"/>
            <a:r>
              <a:rPr lang="de-DE" sz="1800" dirty="0"/>
              <a:t>HV-Bus-</a:t>
            </a:r>
            <a:r>
              <a:rPr lang="de-DE" sz="1800" dirty="0" err="1"/>
              <a:t>Efk</a:t>
            </a:r>
            <a:r>
              <a:rPr lang="de-DE" sz="1800" dirty="0"/>
              <a:t>-</a:t>
            </a:r>
            <a:r>
              <a:rPr lang="de-DE" sz="1800" dirty="0" err="1"/>
              <a:t>AisZ</a:t>
            </a:r>
            <a:r>
              <a:rPr lang="de-DE" sz="1800" dirty="0"/>
              <a:t>: Elektrofachkraft für Arbeiten im spannungsfreien Zustand an Bussen mit HV-Systemen</a:t>
            </a:r>
          </a:p>
          <a:p>
            <a:pPr marL="358775" lvl="1" indent="-358775"/>
            <a:r>
              <a:rPr lang="de-DE" sz="1800" dirty="0"/>
              <a:t>HV-Bus-</a:t>
            </a:r>
            <a:r>
              <a:rPr lang="de-DE" sz="1800" dirty="0" err="1"/>
              <a:t>Efk</a:t>
            </a:r>
            <a:r>
              <a:rPr lang="de-DE" sz="1800" dirty="0"/>
              <a:t>-</a:t>
            </a:r>
            <a:r>
              <a:rPr lang="de-DE" sz="1800" dirty="0" err="1"/>
              <a:t>AuS</a:t>
            </a:r>
            <a:r>
              <a:rPr lang="de-DE" sz="1800" dirty="0"/>
              <a:t>: Elektrofachkraft für Arbeiten unter Spannung an Bussen mit HV-Systemen </a:t>
            </a:r>
          </a:p>
          <a:p>
            <a:pPr marL="358775" lvl="1" indent="-358775"/>
            <a:r>
              <a:rPr lang="de-DE" sz="1800" dirty="0"/>
              <a:t>HV-Bus-</a:t>
            </a:r>
            <a:r>
              <a:rPr lang="de-DE" sz="1800" dirty="0" err="1"/>
              <a:t>vEfk</a:t>
            </a:r>
            <a:r>
              <a:rPr lang="de-DE" sz="1800" dirty="0"/>
              <a:t>: Verantwortliche Elektrofachkraft für Arbeiten an Bussen mit HV-Systemen</a:t>
            </a:r>
          </a:p>
          <a:p>
            <a:pPr marL="358775" lvl="1" indent="-358775"/>
            <a:r>
              <a:rPr lang="de-DE" sz="1800" dirty="0"/>
              <a:t>HV-Bus-Ausbilder/in: Ausbilder/in für Arbeiten an Bussen mit HV-Systemen</a:t>
            </a:r>
          </a:p>
        </p:txBody>
      </p:sp>
    </p:spTree>
    <p:extLst>
      <p:ext uri="{BB962C8B-B14F-4D97-AF65-F5344CB8AC3E}">
        <p14:creationId xmlns:p14="http://schemas.microsoft.com/office/powerpoint/2010/main" val="1380976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 Qualifizierung</a:t>
            </a:r>
          </a:p>
        </p:txBody>
      </p:sp>
      <p:sp>
        <p:nvSpPr>
          <p:cNvPr id="8" name="Textplatzhalter 3"/>
          <p:cNvSpPr>
            <a:spLocks noGrp="1"/>
          </p:cNvSpPr>
          <p:nvPr>
            <p:ph idx="1"/>
          </p:nvPr>
        </p:nvSpPr>
        <p:spPr>
          <a:xfrm>
            <a:off x="380678" y="1862138"/>
            <a:ext cx="8315647" cy="4185761"/>
          </a:xfrm>
        </p:spPr>
        <p:txBody>
          <a:bodyPr/>
          <a:lstStyle/>
          <a:p>
            <a:pPr marL="358775" lvl="1" indent="-358775">
              <a:buNone/>
            </a:pPr>
            <a:r>
              <a:rPr lang="de-DE" sz="2000" b="1" dirty="0">
                <a:solidFill>
                  <a:srgbClr val="555555"/>
                </a:solidFill>
              </a:rPr>
              <a:t>Wasserstoff</a:t>
            </a:r>
            <a:r>
              <a:rPr lang="de-DE" sz="2000" b="0" dirty="0">
                <a:solidFill>
                  <a:srgbClr val="555555"/>
                </a:solidFill>
              </a:rPr>
              <a:t> </a:t>
            </a:r>
          </a:p>
          <a:p>
            <a:pPr marL="358775" lvl="1" indent="-358775">
              <a:buNone/>
            </a:pPr>
            <a:endParaRPr lang="de-DE" sz="2000" b="0" dirty="0">
              <a:solidFill>
                <a:srgbClr val="555555"/>
              </a:solidFill>
            </a:endParaRPr>
          </a:p>
          <a:p>
            <a:pPr marL="358775" lvl="1" indent="-358775">
              <a:buNone/>
            </a:pPr>
            <a:r>
              <a:rPr lang="de-DE" sz="2000" b="1" dirty="0"/>
              <a:t>Sensibilisierungen</a:t>
            </a:r>
          </a:p>
          <a:p>
            <a:pPr marL="358775" lvl="1" indent="-358775"/>
            <a:r>
              <a:rPr lang="de-DE" sz="2000" dirty="0"/>
              <a:t>H2-Bus-R: Sensibilisierte Person Wasserstoff, für Reinigungstätigkeiten</a:t>
            </a:r>
          </a:p>
          <a:p>
            <a:pPr marL="358775" lvl="1" indent="-358775"/>
            <a:r>
              <a:rPr lang="de-DE" sz="2000" dirty="0"/>
              <a:t>H2-Bus-F: Sensibilisierte Person Wasserstoff, für Fahrtätigkeiten</a:t>
            </a:r>
          </a:p>
          <a:p>
            <a:pPr marL="719138" lvl="1" indent="-719138">
              <a:buNone/>
            </a:pPr>
            <a:r>
              <a:rPr lang="de-DE" sz="2000" b="1" dirty="0">
                <a:solidFill>
                  <a:srgbClr val="555555"/>
                </a:solidFill>
              </a:rPr>
              <a:t>Unterweisungen</a:t>
            </a:r>
            <a:endParaRPr lang="de-DE" sz="2000" b="1" dirty="0"/>
          </a:p>
          <a:p>
            <a:pPr marL="342900" lvl="1" indent="-342900"/>
            <a:r>
              <a:rPr lang="de-DE" sz="2000" dirty="0"/>
              <a:t>H2-Bus-FuP: Fachkundig unterwiesene Person für Arbeiten an Bussen mit Wasserstoffkomponenten</a:t>
            </a:r>
          </a:p>
          <a:p>
            <a:pPr marL="719138" lvl="1" indent="-719138">
              <a:buNone/>
            </a:pPr>
            <a:r>
              <a:rPr lang="de-DE" sz="2000" b="1" dirty="0">
                <a:ea typeface="+mn-ea"/>
                <a:cs typeface="+mn-cs"/>
              </a:rPr>
              <a:t>Qualifizierung</a:t>
            </a:r>
            <a:endParaRPr lang="de-DE" sz="3600" b="1" dirty="0">
              <a:ea typeface="+mn-ea"/>
              <a:cs typeface="+mn-cs"/>
            </a:endParaRPr>
          </a:p>
          <a:p>
            <a:pPr marL="342900" lvl="1" indent="-342900"/>
            <a:r>
              <a:rPr lang="de-DE" sz="2000" dirty="0"/>
              <a:t>H2-Bus-FP: Fachkundige Person für Arbeiten an Wasserstoffkomponenten von Bussen</a:t>
            </a:r>
          </a:p>
        </p:txBody>
      </p:sp>
    </p:spTree>
    <p:extLst>
      <p:ext uri="{BB962C8B-B14F-4D97-AF65-F5344CB8AC3E}">
        <p14:creationId xmlns:p14="http://schemas.microsoft.com/office/powerpoint/2010/main" val="274666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625EA-37C7-5AFE-906F-77D5C650C398}"/>
              </a:ext>
            </a:extLst>
          </p:cNvPr>
          <p:cNvSpPr>
            <a:spLocks noGrp="1"/>
          </p:cNvSpPr>
          <p:nvPr>
            <p:ph type="title"/>
          </p:nvPr>
        </p:nvSpPr>
        <p:spPr/>
        <p:txBody>
          <a:bodyPr/>
          <a:lstStyle/>
          <a:p>
            <a:r>
              <a:rPr lang="de-DE" dirty="0"/>
              <a:t>Unterschiede Qualifizierungen im ÖPNV</a:t>
            </a:r>
          </a:p>
        </p:txBody>
      </p:sp>
      <p:sp>
        <p:nvSpPr>
          <p:cNvPr id="3" name="Inhaltsplatzhalter 2">
            <a:extLst>
              <a:ext uri="{FF2B5EF4-FFF2-40B4-BE49-F238E27FC236}">
                <a16:creationId xmlns:a16="http://schemas.microsoft.com/office/drawing/2014/main" id="{F591B547-BBAA-5227-FB88-81F622B4F912}"/>
              </a:ext>
            </a:extLst>
          </p:cNvPr>
          <p:cNvSpPr>
            <a:spLocks noGrp="1"/>
          </p:cNvSpPr>
          <p:nvPr>
            <p:ph idx="1"/>
          </p:nvPr>
        </p:nvSpPr>
        <p:spPr>
          <a:xfrm>
            <a:off x="504825" y="2057400"/>
            <a:ext cx="8191500" cy="3767185"/>
          </a:xfrm>
        </p:spPr>
        <p:txBody>
          <a:bodyPr/>
          <a:lstStyle/>
          <a:p>
            <a:pPr marL="0" indent="0"/>
            <a:r>
              <a:rPr lang="de-DE" sz="2400" dirty="0">
                <a:latin typeface="Calibri" panose="020F0502020204030204" pitchFamily="34" charset="0"/>
              </a:rPr>
              <a:t>Die Qualifizierung für Serienfahrzeuge gemäß DGUV Information 209-093 ist in der Regel für Arbeiten an Omnibussen mit HV Systemen im ÖPNV im nicht ausreichend. </a:t>
            </a:r>
          </a:p>
          <a:p>
            <a:pPr marL="0" indent="0"/>
            <a:endParaRPr lang="de-DE" sz="2400" dirty="0">
              <a:latin typeface="Calibri" panose="020F0502020204030204" pitchFamily="34" charset="0"/>
              <a:ea typeface="Calibri" panose="020F0502020204030204" pitchFamily="34" charset="0"/>
            </a:endParaRPr>
          </a:p>
          <a:p>
            <a:pPr marL="0" indent="0"/>
            <a:r>
              <a:rPr lang="de-DE" sz="2400" dirty="0">
                <a:latin typeface="Calibri" panose="020F0502020204030204" pitchFamily="34" charset="0"/>
                <a:ea typeface="Calibri" panose="020F0502020204030204" pitchFamily="34" charset="0"/>
              </a:rPr>
              <a:t>Für </a:t>
            </a:r>
            <a:r>
              <a:rPr lang="de-DE" sz="2400" dirty="0">
                <a:effectLst/>
                <a:latin typeface="Calibri" panose="020F0502020204030204" pitchFamily="34" charset="0"/>
                <a:ea typeface="Calibri" panose="020F0502020204030204" pitchFamily="34" charset="0"/>
              </a:rPr>
              <a:t>eine ausreichende Qualifizierung für Arbeiten </a:t>
            </a:r>
          </a:p>
          <a:p>
            <a:pPr marL="0" indent="0"/>
            <a:r>
              <a:rPr lang="de-DE" sz="2400" dirty="0">
                <a:effectLst/>
                <a:latin typeface="Calibri" panose="020F0502020204030204" pitchFamily="34" charset="0"/>
                <a:ea typeface="Calibri" panose="020F0502020204030204" pitchFamily="34" charset="0"/>
              </a:rPr>
              <a:t>an HV-Bussen muss die Praxisübung und –</a:t>
            </a:r>
            <a:r>
              <a:rPr lang="de-DE" sz="2400" dirty="0" err="1">
                <a:effectLst/>
                <a:latin typeface="Calibri" panose="020F0502020204030204" pitchFamily="34" charset="0"/>
                <a:ea typeface="Calibri" panose="020F0502020204030204" pitchFamily="34" charset="0"/>
              </a:rPr>
              <a:t>prüfung</a:t>
            </a:r>
            <a:r>
              <a:rPr lang="de-DE" sz="2400" dirty="0">
                <a:effectLst/>
                <a:latin typeface="Calibri" panose="020F0502020204030204" pitchFamily="34" charset="0"/>
                <a:ea typeface="Calibri" panose="020F0502020204030204" pitchFamily="34" charset="0"/>
              </a:rPr>
              <a:t> </a:t>
            </a:r>
          </a:p>
          <a:p>
            <a:pPr marL="0" indent="0"/>
            <a:r>
              <a:rPr lang="de-DE" sz="2400" dirty="0">
                <a:effectLst/>
                <a:latin typeface="Calibri" panose="020F0502020204030204" pitchFamily="34" charset="0"/>
                <a:ea typeface="Calibri" panose="020F0502020204030204" pitchFamily="34" charset="0"/>
              </a:rPr>
              <a:t>zudem </a:t>
            </a:r>
            <a:r>
              <a:rPr lang="de-DE" sz="2400" b="1" dirty="0">
                <a:effectLst/>
                <a:latin typeface="Calibri" panose="020F0502020204030204" pitchFamily="34" charset="0"/>
                <a:ea typeface="Calibri" panose="020F0502020204030204" pitchFamily="34" charset="0"/>
              </a:rPr>
              <a:t>an den jeweils verwendeten HV-Bussen </a:t>
            </a:r>
          </a:p>
          <a:p>
            <a:pPr marL="0" indent="0"/>
            <a:r>
              <a:rPr lang="de-DE" sz="2400" dirty="0">
                <a:effectLst/>
                <a:latin typeface="Calibri" panose="020F0502020204030204" pitchFamily="34" charset="0"/>
                <a:ea typeface="Calibri" panose="020F0502020204030204" pitchFamily="34" charset="0"/>
              </a:rPr>
              <a:t>erfolgen.</a:t>
            </a:r>
          </a:p>
          <a:p>
            <a:pPr marL="0" indent="0"/>
            <a:endParaRPr lang="de-DE" sz="2400" dirty="0"/>
          </a:p>
        </p:txBody>
      </p:sp>
      <p:pic>
        <p:nvPicPr>
          <p:cNvPr id="5" name="Grafik 4">
            <a:extLst>
              <a:ext uri="{FF2B5EF4-FFF2-40B4-BE49-F238E27FC236}">
                <a16:creationId xmlns:a16="http://schemas.microsoft.com/office/drawing/2014/main" id="{38360CC0-8EFE-7B1E-0577-99A343847E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0272" y="3573016"/>
            <a:ext cx="1833887" cy="2592288"/>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36353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75AF7-6C11-CB8D-837F-54D1885CF791}"/>
              </a:ext>
            </a:extLst>
          </p:cNvPr>
          <p:cNvSpPr>
            <a:spLocks noGrp="1"/>
          </p:cNvSpPr>
          <p:nvPr>
            <p:ph type="title"/>
          </p:nvPr>
        </p:nvSpPr>
        <p:spPr/>
        <p:txBody>
          <a:bodyPr/>
          <a:lstStyle/>
          <a:p>
            <a:r>
              <a:rPr lang="de-DE" dirty="0"/>
              <a:t>VI. Vorschriften, Regeln und Informationen</a:t>
            </a:r>
          </a:p>
        </p:txBody>
      </p:sp>
      <p:sp>
        <p:nvSpPr>
          <p:cNvPr id="3" name="Inhaltsplatzhalter 2">
            <a:extLst>
              <a:ext uri="{FF2B5EF4-FFF2-40B4-BE49-F238E27FC236}">
                <a16:creationId xmlns:a16="http://schemas.microsoft.com/office/drawing/2014/main" id="{D09A095C-EAA4-3436-F2B0-F7FBAACA4932}"/>
              </a:ext>
            </a:extLst>
          </p:cNvPr>
          <p:cNvSpPr>
            <a:spLocks noGrp="1"/>
          </p:cNvSpPr>
          <p:nvPr>
            <p:ph idx="1"/>
          </p:nvPr>
        </p:nvSpPr>
        <p:spPr>
          <a:xfrm>
            <a:off x="504825" y="2057400"/>
            <a:ext cx="8191500" cy="3425553"/>
          </a:xfrm>
        </p:spPr>
        <p:txBody>
          <a:bodyPr/>
          <a:lstStyle/>
          <a:p>
            <a:r>
              <a:rPr lang="de-DE" dirty="0"/>
              <a:t>Gesetzte und Verordnungen</a:t>
            </a:r>
          </a:p>
          <a:p>
            <a:r>
              <a:rPr lang="de-DE" dirty="0"/>
              <a:t>Technische Regeln</a:t>
            </a:r>
          </a:p>
          <a:p>
            <a:r>
              <a:rPr lang="de-DE" dirty="0"/>
              <a:t>DGUV Vorschriften</a:t>
            </a:r>
          </a:p>
          <a:p>
            <a:r>
              <a:rPr lang="de-DE" dirty="0"/>
              <a:t>DGUV Regeln</a:t>
            </a:r>
          </a:p>
          <a:p>
            <a:r>
              <a:rPr lang="de-DE" dirty="0"/>
              <a:t>DGUV Informationen </a:t>
            </a:r>
          </a:p>
          <a:p>
            <a:r>
              <a:rPr lang="de-DE" dirty="0"/>
              <a:t>Normen und VDE-Bestimmungen </a:t>
            </a:r>
          </a:p>
          <a:p>
            <a:r>
              <a:rPr lang="de-DE" dirty="0"/>
              <a:t>VDV-Schriften und VDV-Mitteilungen</a:t>
            </a:r>
          </a:p>
          <a:p>
            <a:r>
              <a:rPr lang="de-DE" dirty="0"/>
              <a:t>Weitere Medien und Schriften </a:t>
            </a:r>
          </a:p>
          <a:p>
            <a:endParaRPr lang="de-DE" dirty="0"/>
          </a:p>
        </p:txBody>
      </p:sp>
    </p:spTree>
    <p:extLst>
      <p:ext uri="{BB962C8B-B14F-4D97-AF65-F5344CB8AC3E}">
        <p14:creationId xmlns:p14="http://schemas.microsoft.com/office/powerpoint/2010/main" val="38258142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08624-4764-3ECF-4076-14B7921F4522}"/>
              </a:ext>
            </a:extLst>
          </p:cNvPr>
          <p:cNvSpPr>
            <a:spLocks noGrp="1"/>
          </p:cNvSpPr>
          <p:nvPr>
            <p:ph type="title"/>
          </p:nvPr>
        </p:nvSpPr>
        <p:spPr/>
        <p:txBody>
          <a:bodyPr/>
          <a:lstStyle/>
          <a:p>
            <a:r>
              <a:rPr lang="de-DE" dirty="0"/>
              <a:t>Anhänge</a:t>
            </a:r>
          </a:p>
        </p:txBody>
      </p:sp>
      <p:sp>
        <p:nvSpPr>
          <p:cNvPr id="3" name="Inhaltsplatzhalter 2">
            <a:extLst>
              <a:ext uri="{FF2B5EF4-FFF2-40B4-BE49-F238E27FC236}">
                <a16:creationId xmlns:a16="http://schemas.microsoft.com/office/drawing/2014/main" id="{7B87F908-8E82-9158-0517-B2CF3F1ADD61}"/>
              </a:ext>
            </a:extLst>
          </p:cNvPr>
          <p:cNvSpPr>
            <a:spLocks noGrp="1"/>
          </p:cNvSpPr>
          <p:nvPr>
            <p:ph idx="1"/>
          </p:nvPr>
        </p:nvSpPr>
        <p:spPr>
          <a:xfrm>
            <a:off x="504825" y="2057400"/>
            <a:ext cx="8191500" cy="4745915"/>
          </a:xfrm>
        </p:spPr>
        <p:txBody>
          <a:bodyPr/>
          <a:lstStyle/>
          <a:p>
            <a:pPr marL="285750" indent="-285750">
              <a:buFont typeface="Arial" panose="020B0604020202020204" pitchFamily="34" charset="0"/>
              <a:buChar char="•"/>
            </a:pPr>
            <a:r>
              <a:rPr lang="de-DE" sz="2400" dirty="0"/>
              <a:t>Ermittlung der Qualifizierungsmaßnahmen</a:t>
            </a:r>
          </a:p>
          <a:p>
            <a:pPr marL="285750" indent="-285750">
              <a:buFont typeface="Arial" panose="020B0604020202020204" pitchFamily="34" charset="0"/>
              <a:buChar char="•"/>
            </a:pPr>
            <a:r>
              <a:rPr lang="de-DE" sz="2400" dirty="0"/>
              <a:t>Qualifizierungsinhalte HV </a:t>
            </a:r>
          </a:p>
          <a:p>
            <a:pPr marL="285750" indent="-285750">
              <a:buFont typeface="Arial" panose="020B0604020202020204" pitchFamily="34" charset="0"/>
              <a:buChar char="•"/>
            </a:pPr>
            <a:r>
              <a:rPr lang="de-DE" sz="2400" dirty="0"/>
              <a:t>Checklisten</a:t>
            </a:r>
          </a:p>
          <a:p>
            <a:pPr marL="285750" indent="-285750">
              <a:buFont typeface="Arial" panose="020B0604020202020204" pitchFamily="34" charset="0"/>
              <a:buChar char="•"/>
            </a:pPr>
            <a:r>
              <a:rPr lang="de-DE" sz="2400" dirty="0"/>
              <a:t>Muster Bestellurkunde HV-Bus-</a:t>
            </a:r>
            <a:r>
              <a:rPr lang="de-DE" sz="2400" dirty="0" err="1"/>
              <a:t>vEfk</a:t>
            </a:r>
            <a:r>
              <a:rPr lang="de-DE" sz="2400" dirty="0"/>
              <a:t> </a:t>
            </a:r>
          </a:p>
          <a:p>
            <a:pPr marL="285750" indent="-285750">
              <a:buFont typeface="Arial" panose="020B0604020202020204" pitchFamily="34" charset="0"/>
              <a:buChar char="•"/>
            </a:pPr>
            <a:endParaRPr lang="de-DE" sz="2400" dirty="0"/>
          </a:p>
          <a:p>
            <a:pPr marL="0" indent="0"/>
            <a:r>
              <a:rPr lang="de-DE" sz="2400" u="sng" dirty="0"/>
              <a:t>Praxishilfen/Downloads</a:t>
            </a:r>
          </a:p>
          <a:p>
            <a:pPr marL="285750" indent="-285750">
              <a:buFont typeface="Arial" panose="020B0604020202020204" pitchFamily="34" charset="0"/>
              <a:buChar char="•"/>
            </a:pPr>
            <a:r>
              <a:rPr lang="de-DE" sz="2400" dirty="0"/>
              <a:t>Muster Gefährdungsbeurteilungen </a:t>
            </a:r>
          </a:p>
          <a:p>
            <a:pPr marL="285750" indent="-285750">
              <a:buFont typeface="Arial" panose="020B0604020202020204" pitchFamily="34" charset="0"/>
              <a:buChar char="•"/>
            </a:pPr>
            <a:r>
              <a:rPr lang="de-DE" sz="2400" dirty="0"/>
              <a:t>Muster Betriebsanweisungen</a:t>
            </a:r>
          </a:p>
          <a:p>
            <a:pPr marL="285750" indent="-285750">
              <a:buFont typeface="Arial" panose="020B0604020202020204" pitchFamily="34" charset="0"/>
              <a:buChar char="•"/>
            </a:pPr>
            <a:r>
              <a:rPr lang="de-DE" sz="2400" dirty="0"/>
              <a:t>Muster Unterweisungen</a:t>
            </a:r>
          </a:p>
          <a:p>
            <a:pPr marL="285750" indent="-285750">
              <a:buFont typeface="Arial" panose="020B0604020202020204" pitchFamily="34" charset="0"/>
              <a:buChar char="•"/>
            </a:pPr>
            <a:endParaRPr lang="de-DE" sz="2400" dirty="0"/>
          </a:p>
          <a:p>
            <a:endParaRPr lang="de-DE" dirty="0"/>
          </a:p>
        </p:txBody>
      </p:sp>
    </p:spTree>
    <p:extLst>
      <p:ext uri="{BB962C8B-B14F-4D97-AF65-F5344CB8AC3E}">
        <p14:creationId xmlns:p14="http://schemas.microsoft.com/office/powerpoint/2010/main" val="28846200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5"/>
          <p:cNvSpPr txBox="1">
            <a:spLocks/>
          </p:cNvSpPr>
          <p:nvPr/>
        </p:nvSpPr>
        <p:spPr>
          <a:xfrm>
            <a:off x="685800" y="2708920"/>
            <a:ext cx="7772400"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Fragen?</a:t>
            </a:r>
          </a:p>
        </p:txBody>
      </p:sp>
    </p:spTree>
    <p:extLst>
      <p:ext uri="{BB962C8B-B14F-4D97-AF65-F5344CB8AC3E}">
        <p14:creationId xmlns:p14="http://schemas.microsoft.com/office/powerpoint/2010/main" val="2075328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Zusammenfassung</a:t>
            </a:r>
            <a:endParaRPr lang="de-DE" dirty="0"/>
          </a:p>
        </p:txBody>
      </p:sp>
      <p:sp>
        <p:nvSpPr>
          <p:cNvPr id="4" name="Textplatzhalter 3"/>
          <p:cNvSpPr>
            <a:spLocks noGrp="1"/>
          </p:cNvSpPr>
          <p:nvPr>
            <p:ph idx="1"/>
          </p:nvPr>
        </p:nvSpPr>
        <p:spPr>
          <a:xfrm>
            <a:off x="504825" y="2060848"/>
            <a:ext cx="8191500" cy="1938992"/>
          </a:xfrm>
        </p:spPr>
        <p:txBody>
          <a:bodyPr/>
          <a:lstStyle/>
          <a:p>
            <a:pPr marL="285750" indent="-285750">
              <a:buFont typeface="Arial" panose="020B0604020202020204" pitchFamily="34" charset="0"/>
              <a:buChar char="•"/>
            </a:pPr>
            <a:r>
              <a:rPr lang="de-DE" sz="1800" dirty="0"/>
              <a:t>Eigenständiges Arbeiten am HV-System ist nicht erlaubt</a:t>
            </a:r>
          </a:p>
          <a:p>
            <a:pPr marL="285750" indent="-285750">
              <a:buFont typeface="Arial" panose="020B0604020202020204" pitchFamily="34" charset="0"/>
              <a:buChar char="•"/>
            </a:pPr>
            <a:r>
              <a:rPr lang="de-DE" sz="1800" dirty="0"/>
              <a:t>Keine HV-Komponenten oder HV-Leitungen berühren</a:t>
            </a:r>
          </a:p>
          <a:p>
            <a:pPr marL="285750" indent="-285750">
              <a:buFont typeface="Arial" panose="020B0604020202020204" pitchFamily="34" charset="0"/>
              <a:buChar char="•"/>
            </a:pPr>
            <a:r>
              <a:rPr lang="de-DE" sz="1800" dirty="0"/>
              <a:t>„Finger weg von Orange und den HV-Komponenten“</a:t>
            </a:r>
          </a:p>
          <a:p>
            <a:pPr marL="285750" indent="-285750">
              <a:buFont typeface="Arial" panose="020B0604020202020204" pitchFamily="34" charset="0"/>
              <a:buChar char="•"/>
            </a:pPr>
            <a:r>
              <a:rPr lang="de-DE" sz="1800" dirty="0"/>
              <a:t>Bei Unsicherheiten immer EFK fragen und deren Anweisungen befolgen</a:t>
            </a:r>
          </a:p>
          <a:p>
            <a:pPr marL="285750" indent="-285750">
              <a:buFont typeface="Arial" panose="020B0604020202020204" pitchFamily="34" charset="0"/>
              <a:buChar char="•"/>
            </a:pPr>
            <a:r>
              <a:rPr lang="de-DE" sz="1800" dirty="0"/>
              <a:t>Als Verunfallter stets einen Arzt aufsuchen</a:t>
            </a:r>
          </a:p>
          <a:p>
            <a:pPr marL="285750" indent="-285750">
              <a:buFont typeface="Arial" panose="020B0604020202020204" pitchFamily="34" charset="0"/>
              <a:buChar char="•"/>
            </a:pPr>
            <a:r>
              <a:rPr lang="de-DE" sz="1800" dirty="0"/>
              <a:t>Als Helfer immer zuerst auf Eigensicherheit achten</a:t>
            </a:r>
          </a:p>
        </p:txBody>
      </p:sp>
    </p:spTree>
    <p:extLst>
      <p:ext uri="{BB962C8B-B14F-4D97-AF65-F5344CB8AC3E}">
        <p14:creationId xmlns:p14="http://schemas.microsoft.com/office/powerpoint/2010/main" val="67752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b="1" dirty="0">
                <a:solidFill>
                  <a:schemeClr val="tx1"/>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334019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Arbeiten an </a:t>
            </a:r>
            <a:r>
              <a:rPr lang="de-DE" dirty="0"/>
              <a:t>Omnibussen</a:t>
            </a:r>
            <a:r>
              <a:rPr lang="de-DE" sz="2800" dirty="0"/>
              <a:t> mit Hochvoltsystemen</a:t>
            </a:r>
            <a:endParaRPr lang="de-DE" dirty="0"/>
          </a:p>
        </p:txBody>
      </p:sp>
      <p:sp>
        <p:nvSpPr>
          <p:cNvPr id="6" name="Textplatzhalter 5"/>
          <p:cNvSpPr>
            <a:spLocks noGrp="1"/>
          </p:cNvSpPr>
          <p:nvPr>
            <p:ph idx="1"/>
          </p:nvPr>
        </p:nvSpPr>
        <p:spPr>
          <a:xfrm>
            <a:off x="3808487" y="3312000"/>
            <a:ext cx="1584176" cy="432048"/>
          </a:xfrm>
        </p:spPr>
        <p:txBody>
          <a:bodyPr/>
          <a:lstStyle/>
          <a:p>
            <a:r>
              <a:rPr lang="de-DE" dirty="0"/>
              <a:t>Hybridbusse</a:t>
            </a:r>
          </a:p>
        </p:txBody>
      </p:sp>
    </p:spTree>
    <p:extLst>
      <p:ext uri="{BB962C8B-B14F-4D97-AF65-F5344CB8AC3E}">
        <p14:creationId xmlns:p14="http://schemas.microsoft.com/office/powerpoint/2010/main" val="273135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Hybridfahrzeug</a:t>
            </a:r>
          </a:p>
        </p:txBody>
      </p:sp>
      <p:sp>
        <p:nvSpPr>
          <p:cNvPr id="4" name="Textplatzhalter 12"/>
          <p:cNvSpPr txBox="1">
            <a:spLocks/>
          </p:cNvSpPr>
          <p:nvPr/>
        </p:nvSpPr>
        <p:spPr bwMode="auto">
          <a:xfrm>
            <a:off x="657225" y="2209800"/>
            <a:ext cx="8191500" cy="1709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defRPr sz="2100">
                <a:solidFill>
                  <a:srgbClr val="555555"/>
                </a:solidFill>
                <a:latin typeface="+mn-lt"/>
                <a:ea typeface="+mn-ea"/>
                <a:cs typeface="+mn-cs"/>
              </a:defRPr>
            </a:lvl1pPr>
            <a:lvl2pPr marL="157163" indent="-155575" algn="l" rtl="0" eaLnBrk="0" fontAlgn="base" hangingPunct="0">
              <a:spcBef>
                <a:spcPct val="20000"/>
              </a:spcBef>
              <a:spcAft>
                <a:spcPct val="0"/>
              </a:spcAft>
              <a:buClr>
                <a:srgbClr val="004994"/>
              </a:buClr>
              <a:buChar char="•"/>
              <a:defRPr sz="2100">
                <a:solidFill>
                  <a:srgbClr val="555555"/>
                </a:solidFill>
                <a:latin typeface="+mn-lt"/>
              </a:defRPr>
            </a:lvl2pPr>
            <a:lvl3pPr marL="319088" indent="-160338" algn="l" rtl="0" eaLnBrk="0" fontAlgn="base" hangingPunct="0">
              <a:spcBef>
                <a:spcPct val="20000"/>
              </a:spcBef>
              <a:spcAft>
                <a:spcPct val="0"/>
              </a:spcAft>
              <a:buChar char="•"/>
              <a:defRPr sz="2100">
                <a:solidFill>
                  <a:srgbClr val="555555"/>
                </a:solidFill>
                <a:latin typeface="+mn-lt"/>
              </a:defRPr>
            </a:lvl3pPr>
            <a:lvl4pPr marL="481013" indent="-160338" algn="l" rtl="0" eaLnBrk="0" fontAlgn="base" hangingPunct="0">
              <a:spcBef>
                <a:spcPct val="20000"/>
              </a:spcBef>
              <a:spcAft>
                <a:spcPct val="0"/>
              </a:spcAft>
              <a:buChar char="•"/>
              <a:defRPr sz="1700">
                <a:solidFill>
                  <a:srgbClr val="555555"/>
                </a:solidFill>
                <a:latin typeface="+mn-lt"/>
              </a:defRPr>
            </a:lvl4pPr>
            <a:lvl5pPr marL="630238" indent="-147638" algn="l" rtl="0" eaLnBrk="0" fontAlgn="base" hangingPunct="0">
              <a:spcBef>
                <a:spcPct val="20000"/>
              </a:spcBef>
              <a:spcAft>
                <a:spcPct val="0"/>
              </a:spcAft>
              <a:buChar char="•"/>
              <a:defRPr sz="1700">
                <a:solidFill>
                  <a:srgbClr val="555555"/>
                </a:solidFill>
                <a:latin typeface="+mn-lt"/>
              </a:defRPr>
            </a:lvl5pPr>
            <a:lvl6pPr marL="1087438" indent="-147638" algn="l" rtl="0" fontAlgn="base">
              <a:spcBef>
                <a:spcPct val="20000"/>
              </a:spcBef>
              <a:spcAft>
                <a:spcPct val="0"/>
              </a:spcAft>
              <a:buChar char="•"/>
              <a:defRPr sz="1700">
                <a:solidFill>
                  <a:srgbClr val="555555"/>
                </a:solidFill>
                <a:latin typeface="+mn-lt"/>
              </a:defRPr>
            </a:lvl6pPr>
            <a:lvl7pPr marL="1544638" indent="-147638" algn="l" rtl="0" fontAlgn="base">
              <a:spcBef>
                <a:spcPct val="20000"/>
              </a:spcBef>
              <a:spcAft>
                <a:spcPct val="0"/>
              </a:spcAft>
              <a:buChar char="•"/>
              <a:defRPr sz="1700">
                <a:solidFill>
                  <a:srgbClr val="555555"/>
                </a:solidFill>
                <a:latin typeface="+mn-lt"/>
              </a:defRPr>
            </a:lvl7pPr>
            <a:lvl8pPr marL="2001838" indent="-147638" algn="l" rtl="0" fontAlgn="base">
              <a:spcBef>
                <a:spcPct val="20000"/>
              </a:spcBef>
              <a:spcAft>
                <a:spcPct val="0"/>
              </a:spcAft>
              <a:buChar char="•"/>
              <a:defRPr sz="1700">
                <a:solidFill>
                  <a:srgbClr val="555555"/>
                </a:solidFill>
                <a:latin typeface="+mn-lt"/>
              </a:defRPr>
            </a:lvl8pPr>
            <a:lvl9pPr marL="2459038" indent="-147638" algn="l" rtl="0" fontAlgn="base">
              <a:spcBef>
                <a:spcPct val="20000"/>
              </a:spcBef>
              <a:spcAft>
                <a:spcPct val="0"/>
              </a:spcAft>
              <a:buChar char="•"/>
              <a:defRPr sz="1700">
                <a:solidFill>
                  <a:srgbClr val="555555"/>
                </a:solidFill>
                <a:latin typeface="+mn-lt"/>
              </a:defRPr>
            </a:lvl9pPr>
          </a:lstStyle>
          <a:p>
            <a:pPr marL="0" indent="0"/>
            <a:r>
              <a:rPr lang="de-DE" sz="2800" b="0" kern="0" dirty="0"/>
              <a:t>Von einem </a:t>
            </a:r>
            <a:r>
              <a:rPr lang="de-DE" sz="2800" b="1" kern="0" dirty="0"/>
              <a:t>Hybridfahrzeug</a:t>
            </a:r>
            <a:r>
              <a:rPr lang="de-DE" sz="2800" b="0" kern="0" dirty="0"/>
              <a:t> (Hybrid Electric </a:t>
            </a:r>
            <a:r>
              <a:rPr lang="de-DE" sz="2800" b="0" kern="0" dirty="0" err="1"/>
              <a:t>Vehicle</a:t>
            </a:r>
            <a:r>
              <a:rPr lang="de-DE" sz="2800" b="0" kern="0" dirty="0"/>
              <a:t>, kurz HEV) spricht man dann, wenn ein Fahrzeug mindestens zwei verschiedene Energiewandler (z.B. Verbrennungsmotor und Elektromotor) und zwei verschiedene Energiespeicher (z.B. Kraftstofftank und Batterie) zu </a:t>
            </a:r>
            <a:r>
              <a:rPr lang="de-DE" sz="2800" b="0" u="sng" kern="0" dirty="0"/>
              <a:t>Traktionszwecken</a:t>
            </a:r>
            <a:r>
              <a:rPr lang="de-DE" sz="2800" b="0" kern="0" dirty="0"/>
              <a:t> besitzt.</a:t>
            </a:r>
          </a:p>
        </p:txBody>
      </p:sp>
    </p:spTree>
    <p:extLst>
      <p:ext uri="{BB962C8B-B14F-4D97-AF65-F5344CB8AC3E}">
        <p14:creationId xmlns:p14="http://schemas.microsoft.com/office/powerpoint/2010/main" val="101237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Motivation</a:t>
            </a:r>
            <a:endParaRPr lang="de-DE" dirty="0"/>
          </a:p>
        </p:txBody>
      </p:sp>
      <p:sp>
        <p:nvSpPr>
          <p:cNvPr id="4" name="Textplatzhalter 3"/>
          <p:cNvSpPr>
            <a:spLocks noGrp="1"/>
          </p:cNvSpPr>
          <p:nvPr>
            <p:ph idx="1"/>
          </p:nvPr>
        </p:nvSpPr>
        <p:spPr>
          <a:xfrm>
            <a:off x="504825" y="2057400"/>
            <a:ext cx="8191500" cy="1709738"/>
          </a:xfrm>
        </p:spPr>
        <p:txBody>
          <a:bodyPr>
            <a:normAutofit/>
          </a:bodyPr>
          <a:lstStyle/>
          <a:p>
            <a:pPr marL="0" indent="0">
              <a:buNone/>
            </a:pPr>
            <a:r>
              <a:rPr lang="de-DE" altLang="ja-JP" sz="2000" dirty="0"/>
              <a:t>Zwei Antriebsarten, die sich gegenseitig ergänzen:</a:t>
            </a:r>
            <a:endParaRPr lang="de-DE" altLang="de-DE" sz="2000" dirty="0"/>
          </a:p>
          <a:p>
            <a:endParaRPr lang="de-DE" sz="2000" dirty="0"/>
          </a:p>
        </p:txBody>
      </p:sp>
      <p:sp>
        <p:nvSpPr>
          <p:cNvPr id="5" name="Rectangle 18"/>
          <p:cNvSpPr>
            <a:spLocks noChangeArrowheads="1"/>
          </p:cNvSpPr>
          <p:nvPr/>
        </p:nvSpPr>
        <p:spPr bwMode="auto">
          <a:xfrm>
            <a:off x="5148938" y="2564957"/>
            <a:ext cx="3517229" cy="3240305"/>
          </a:xfrm>
          <a:prstGeom prst="rect">
            <a:avLst/>
          </a:prstGeom>
          <a:noFill/>
          <a:ln w="9525">
            <a:noFill/>
            <a:miter lim="800000"/>
            <a:headEnd/>
            <a:tailEnd/>
          </a:ln>
          <a:effectLst/>
        </p:spPr>
        <p:txBody>
          <a:bodyPr/>
          <a:lstStyle/>
          <a:p>
            <a:pPr>
              <a:spcBef>
                <a:spcPts val="600"/>
              </a:spcBef>
            </a:pPr>
            <a:r>
              <a:rPr lang="de-DE" altLang="de-DE" sz="1800" b="0" dirty="0">
                <a:solidFill>
                  <a:srgbClr val="555555"/>
                </a:solidFill>
                <a:latin typeface="Arial" pitchFamily="34" charset="0"/>
              </a:rPr>
              <a:t>   </a:t>
            </a:r>
            <a:r>
              <a:rPr lang="de-DE" altLang="de-DE" sz="1800" b="0" u="sng" dirty="0">
                <a:solidFill>
                  <a:srgbClr val="555555"/>
                </a:solidFill>
                <a:latin typeface="Arial" pitchFamily="34" charset="0"/>
              </a:rPr>
              <a:t>Elektromotor:</a:t>
            </a:r>
            <a:r>
              <a:rPr lang="de-DE" altLang="de-DE" sz="1800" b="0" dirty="0">
                <a:solidFill>
                  <a:srgbClr val="555555"/>
                </a:solidFill>
                <a:latin typeface="Arial" pitchFamily="34" charset="0"/>
              </a:rPr>
              <a:t> </a:t>
            </a:r>
          </a:p>
          <a:p>
            <a:pPr marL="195263" indent="-195263">
              <a:spcBef>
                <a:spcPts val="600"/>
              </a:spcBef>
            </a:pPr>
            <a:r>
              <a:rPr lang="de-DE" altLang="de-DE" sz="1800" b="0" dirty="0">
                <a:solidFill>
                  <a:srgbClr val="555555"/>
                </a:solidFill>
                <a:latin typeface="Arial" pitchFamily="34" charset="0"/>
              </a:rPr>
              <a:t>   Hohes Drehmoment, ab der ersten Umdrehung</a:t>
            </a:r>
          </a:p>
          <a:p>
            <a:pPr marL="179388" lvl="1">
              <a:spcBef>
                <a:spcPts val="600"/>
              </a:spcBef>
            </a:pPr>
            <a:r>
              <a:rPr lang="de-DE" altLang="de-DE" sz="1800" b="0" u="sng" dirty="0">
                <a:solidFill>
                  <a:srgbClr val="555555"/>
                </a:solidFill>
                <a:latin typeface="Arial" pitchFamily="34" charset="0"/>
              </a:rPr>
              <a:t>Verbrennungsmotor: </a:t>
            </a:r>
          </a:p>
          <a:p>
            <a:pPr marL="179388" lvl="1">
              <a:spcBef>
                <a:spcPts val="600"/>
              </a:spcBef>
            </a:pPr>
            <a:r>
              <a:rPr lang="de-DE" altLang="de-DE" sz="1800" b="0" dirty="0">
                <a:solidFill>
                  <a:srgbClr val="555555"/>
                </a:solidFill>
                <a:latin typeface="Arial" pitchFamily="34" charset="0"/>
              </a:rPr>
              <a:t>Hohe Motorleistung</a:t>
            </a:r>
          </a:p>
          <a:p>
            <a:pPr marL="384175" lvl="1" indent="-204788">
              <a:spcBef>
                <a:spcPts val="600"/>
              </a:spcBef>
            </a:pPr>
            <a:r>
              <a:rPr lang="de-DE" altLang="de-DE" sz="1800" b="0" u="sng" dirty="0">
                <a:solidFill>
                  <a:srgbClr val="555555"/>
                </a:solidFill>
                <a:latin typeface="Arial" pitchFamily="34" charset="0"/>
              </a:rPr>
              <a:t>Vorteile: </a:t>
            </a:r>
          </a:p>
          <a:p>
            <a:pPr marL="574675" lvl="1" indent="-395288">
              <a:spcBef>
                <a:spcPts val="600"/>
              </a:spcBef>
            </a:pPr>
            <a:r>
              <a:rPr lang="de-DE" altLang="de-DE" sz="1800" b="0" dirty="0">
                <a:solidFill>
                  <a:srgbClr val="555555"/>
                </a:solidFill>
                <a:latin typeface="Arial" pitchFamily="34" charset="0"/>
              </a:rPr>
              <a:t>Energierückgewinnung</a:t>
            </a:r>
          </a:p>
          <a:p>
            <a:pPr marL="574675" lvl="1" indent="-395288">
              <a:spcBef>
                <a:spcPts val="600"/>
              </a:spcBef>
            </a:pPr>
            <a:r>
              <a:rPr lang="de-DE" altLang="de-DE" sz="1800" b="0" dirty="0">
                <a:solidFill>
                  <a:srgbClr val="555555"/>
                </a:solidFill>
                <a:latin typeface="Arial" pitchFamily="34" charset="0"/>
              </a:rPr>
              <a:t>Geringerer Kraftstoffverbrauch</a:t>
            </a:r>
          </a:p>
          <a:p>
            <a:pPr marL="574675" lvl="1" indent="-395288">
              <a:spcBef>
                <a:spcPts val="600"/>
              </a:spcBef>
            </a:pPr>
            <a:r>
              <a:rPr lang="de-DE" altLang="de-DE" sz="1800" b="0" dirty="0">
                <a:solidFill>
                  <a:srgbClr val="555555"/>
                </a:solidFill>
                <a:latin typeface="Arial" pitchFamily="34" charset="0"/>
              </a:rPr>
              <a:t>Weniger Abgasemissionen</a:t>
            </a:r>
          </a:p>
          <a:p>
            <a:pPr marL="574675" lvl="1" indent="-395288">
              <a:spcBef>
                <a:spcPts val="600"/>
              </a:spcBef>
            </a:pPr>
            <a:r>
              <a:rPr lang="de-DE" altLang="de-DE" sz="1800" b="0" dirty="0">
                <a:solidFill>
                  <a:srgbClr val="555555"/>
                </a:solidFill>
                <a:latin typeface="Arial" pitchFamily="34" charset="0"/>
              </a:rPr>
              <a:t>Hohe Antriebsleistung</a:t>
            </a:r>
          </a:p>
          <a:p>
            <a:pPr marL="195263" indent="-195263">
              <a:spcBef>
                <a:spcPts val="600"/>
              </a:spcBef>
            </a:pPr>
            <a:endParaRPr lang="de-DE" altLang="de-DE" sz="1800" b="0" dirty="0">
              <a:solidFill>
                <a:srgbClr val="555555"/>
              </a:solidFill>
              <a:latin typeface="Arial" pitchFamily="34" charset="0"/>
            </a:endParaRPr>
          </a:p>
          <a:p>
            <a:pPr marL="195263" indent="-195263">
              <a:spcBef>
                <a:spcPts val="600"/>
              </a:spcBef>
            </a:pPr>
            <a:endParaRPr lang="de-DE" altLang="de-DE" sz="1800" b="0" dirty="0">
              <a:solidFill>
                <a:srgbClr val="555555"/>
              </a:solidFill>
              <a:latin typeface="Arial" pitchFamily="34" charset="0"/>
            </a:endParaRPr>
          </a:p>
          <a:p>
            <a:pPr marL="195263" indent="-195263">
              <a:spcBef>
                <a:spcPts val="600"/>
              </a:spcBef>
            </a:pPr>
            <a:endParaRPr lang="de-DE" altLang="de-DE" sz="1800" b="0" dirty="0">
              <a:solidFill>
                <a:srgbClr val="555555"/>
              </a:solidFill>
              <a:latin typeface="Arial" pitchFamily="34" charset="0"/>
            </a:endParaRPr>
          </a:p>
        </p:txBody>
      </p:sp>
      <p:grpSp>
        <p:nvGrpSpPr>
          <p:cNvPr id="6" name="Gruppieren 5"/>
          <p:cNvGrpSpPr/>
          <p:nvPr/>
        </p:nvGrpSpPr>
        <p:grpSpPr>
          <a:xfrm>
            <a:off x="463932" y="2541588"/>
            <a:ext cx="4654848" cy="3263673"/>
            <a:chOff x="463932" y="2541589"/>
            <a:chExt cx="4036062" cy="2642440"/>
          </a:xfrm>
        </p:grpSpPr>
        <p:sp>
          <p:nvSpPr>
            <p:cNvPr id="7" name="Text Box 6"/>
            <p:cNvSpPr txBox="1">
              <a:spLocks noChangeArrowheads="1"/>
            </p:cNvSpPr>
            <p:nvPr/>
          </p:nvSpPr>
          <p:spPr bwMode="auto">
            <a:xfrm>
              <a:off x="463932" y="4845475"/>
              <a:ext cx="3514103" cy="338554"/>
            </a:xfrm>
            <a:prstGeom prst="rect">
              <a:avLst/>
            </a:prstGeom>
            <a:noFill/>
            <a:ln w="9525">
              <a:noFill/>
              <a:miter lim="800000"/>
              <a:headEnd/>
              <a:tailEnd/>
            </a:ln>
            <a:effectLst/>
          </p:spPr>
          <p:txBody>
            <a:bodyPr wrap="none">
              <a:spAutoFit/>
            </a:bodyPr>
            <a:lstStyle/>
            <a:p>
              <a:pPr algn="ctr">
                <a:spcBef>
                  <a:spcPct val="30000"/>
                </a:spcBef>
              </a:pPr>
              <a:r>
                <a:rPr lang="de-DE" altLang="de-DE" sz="1600" dirty="0">
                  <a:solidFill>
                    <a:srgbClr val="000000"/>
                  </a:solidFill>
                  <a:latin typeface="Arial" pitchFamily="34" charset="0"/>
                </a:rPr>
                <a:t>Leistungs- Charakteristik- Diagramm</a:t>
              </a:r>
            </a:p>
          </p:txBody>
        </p:sp>
        <p:grpSp>
          <p:nvGrpSpPr>
            <p:cNvPr id="8" name="Gruppieren 7"/>
            <p:cNvGrpSpPr/>
            <p:nvPr/>
          </p:nvGrpSpPr>
          <p:grpSpPr>
            <a:xfrm>
              <a:off x="463933" y="2541589"/>
              <a:ext cx="4036061" cy="2284220"/>
              <a:chOff x="975466" y="2541589"/>
              <a:chExt cx="4604646" cy="2830904"/>
            </a:xfrm>
          </p:grpSpPr>
          <p:sp>
            <p:nvSpPr>
              <p:cNvPr id="9" name="Text Box 4"/>
              <p:cNvSpPr txBox="1">
                <a:spLocks noChangeArrowheads="1"/>
              </p:cNvSpPr>
              <p:nvPr/>
            </p:nvSpPr>
            <p:spPr bwMode="auto">
              <a:xfrm rot="16200000">
                <a:off x="-100432" y="3827409"/>
                <a:ext cx="2467818" cy="316022"/>
              </a:xfrm>
              <a:prstGeom prst="rect">
                <a:avLst/>
              </a:prstGeom>
              <a:noFill/>
              <a:ln w="9525">
                <a:noFill/>
                <a:miter lim="800000"/>
                <a:headEnd/>
                <a:tailEnd/>
              </a:ln>
              <a:effectLst/>
            </p:spPr>
            <p:txBody>
              <a:bodyPr wrap="none">
                <a:spAutoFit/>
              </a:bodyPr>
              <a:lstStyle/>
              <a:p>
                <a:pPr>
                  <a:spcBef>
                    <a:spcPct val="30000"/>
                  </a:spcBef>
                </a:pPr>
                <a:r>
                  <a:rPr lang="de-DE" altLang="de-DE" sz="1200">
                    <a:solidFill>
                      <a:srgbClr val="000000"/>
                    </a:solidFill>
                    <a:latin typeface="Arial" pitchFamily="34" charset="0"/>
                  </a:rPr>
                  <a:t>Drehmoment und Leistung</a:t>
                </a:r>
              </a:p>
            </p:txBody>
          </p:sp>
          <p:sp>
            <p:nvSpPr>
              <p:cNvPr id="10" name="Text Box 5"/>
              <p:cNvSpPr txBox="1">
                <a:spLocks noChangeArrowheads="1"/>
              </p:cNvSpPr>
              <p:nvPr/>
            </p:nvSpPr>
            <p:spPr bwMode="auto">
              <a:xfrm>
                <a:off x="3871915" y="5029200"/>
                <a:ext cx="909293" cy="343293"/>
              </a:xfrm>
              <a:prstGeom prst="rect">
                <a:avLst/>
              </a:prstGeom>
              <a:noFill/>
              <a:ln w="9525">
                <a:noFill/>
                <a:miter lim="800000"/>
                <a:headEnd/>
                <a:tailEnd/>
              </a:ln>
              <a:effectLst/>
            </p:spPr>
            <p:txBody>
              <a:bodyPr wrap="none">
                <a:spAutoFit/>
              </a:bodyPr>
              <a:lstStyle/>
              <a:p>
                <a:pPr>
                  <a:spcBef>
                    <a:spcPct val="30000"/>
                  </a:spcBef>
                </a:pPr>
                <a:r>
                  <a:rPr lang="de-DE" altLang="de-DE" sz="1200">
                    <a:solidFill>
                      <a:srgbClr val="000000"/>
                    </a:solidFill>
                    <a:latin typeface="Arial" pitchFamily="34" charset="0"/>
                  </a:rPr>
                  <a:t>Drehzahl</a:t>
                </a:r>
                <a:endParaRPr lang="de-DE" altLang="de-DE" sz="1100">
                  <a:solidFill>
                    <a:srgbClr val="000000"/>
                  </a:solidFill>
                  <a:latin typeface="Arial" pitchFamily="34" charset="0"/>
                </a:endParaRPr>
              </a:p>
            </p:txBody>
          </p:sp>
          <p:grpSp>
            <p:nvGrpSpPr>
              <p:cNvPr id="11" name="Group 7"/>
              <p:cNvGrpSpPr>
                <a:grpSpLocks/>
              </p:cNvGrpSpPr>
              <p:nvPr/>
            </p:nvGrpSpPr>
            <p:grpSpPr bwMode="auto">
              <a:xfrm>
                <a:off x="1301799" y="2946403"/>
                <a:ext cx="4278313" cy="2024065"/>
                <a:chOff x="822" y="1856"/>
                <a:chExt cx="2695" cy="1275"/>
              </a:xfrm>
            </p:grpSpPr>
            <p:sp>
              <p:nvSpPr>
                <p:cNvPr id="18" name="Text Box 8"/>
                <p:cNvSpPr txBox="1">
                  <a:spLocks noChangeArrowheads="1"/>
                </p:cNvSpPr>
                <p:nvPr/>
              </p:nvSpPr>
              <p:spPr bwMode="auto">
                <a:xfrm>
                  <a:off x="2726" y="2795"/>
                  <a:ext cx="791" cy="336"/>
                </a:xfrm>
                <a:prstGeom prst="rect">
                  <a:avLst/>
                </a:prstGeom>
                <a:noFill/>
                <a:ln w="9525">
                  <a:noFill/>
                  <a:miter lim="800000"/>
                  <a:headEnd/>
                  <a:tailEnd/>
                </a:ln>
                <a:effectLst/>
              </p:spPr>
              <p:txBody>
                <a:bodyPr>
                  <a:spAutoFit/>
                </a:bodyPr>
                <a:lstStyle/>
                <a:p>
                  <a:pPr>
                    <a:spcBef>
                      <a:spcPct val="30000"/>
                    </a:spcBef>
                  </a:pPr>
                  <a:r>
                    <a:rPr lang="de-DE" altLang="de-DE" sz="1100" dirty="0">
                      <a:solidFill>
                        <a:srgbClr val="000000"/>
                      </a:solidFill>
                      <a:latin typeface="Arial" pitchFamily="34" charset="0"/>
                    </a:rPr>
                    <a:t>Drehmoment Elektromotor</a:t>
                  </a:r>
                </a:p>
              </p:txBody>
            </p:sp>
            <p:grpSp>
              <p:nvGrpSpPr>
                <p:cNvPr id="19" name="Group 9"/>
                <p:cNvGrpSpPr>
                  <a:grpSpLocks/>
                </p:cNvGrpSpPr>
                <p:nvPr/>
              </p:nvGrpSpPr>
              <p:grpSpPr bwMode="auto">
                <a:xfrm>
                  <a:off x="822" y="1856"/>
                  <a:ext cx="1859" cy="1082"/>
                  <a:chOff x="822" y="1856"/>
                  <a:chExt cx="1859" cy="1082"/>
                </a:xfrm>
              </p:grpSpPr>
              <p:sp>
                <p:nvSpPr>
                  <p:cNvPr id="20" name="Freeform 10"/>
                  <p:cNvSpPr>
                    <a:spLocks/>
                  </p:cNvSpPr>
                  <p:nvPr/>
                </p:nvSpPr>
                <p:spPr bwMode="auto">
                  <a:xfrm>
                    <a:off x="1154" y="1856"/>
                    <a:ext cx="1527" cy="1082"/>
                  </a:xfrm>
                  <a:custGeom>
                    <a:avLst/>
                    <a:gdLst/>
                    <a:ahLst/>
                    <a:cxnLst>
                      <a:cxn ang="0">
                        <a:pos x="0" y="0"/>
                      </a:cxn>
                      <a:cxn ang="0">
                        <a:pos x="165" y="375"/>
                      </a:cxn>
                      <a:cxn ang="0">
                        <a:pos x="265" y="576"/>
                      </a:cxn>
                      <a:cxn ang="0">
                        <a:pos x="384" y="741"/>
                      </a:cxn>
                      <a:cxn ang="0">
                        <a:pos x="448" y="823"/>
                      </a:cxn>
                      <a:cxn ang="0">
                        <a:pos x="567" y="933"/>
                      </a:cxn>
                      <a:cxn ang="0">
                        <a:pos x="732" y="1015"/>
                      </a:cxn>
                      <a:cxn ang="0">
                        <a:pos x="933" y="1052"/>
                      </a:cxn>
                      <a:cxn ang="0">
                        <a:pos x="1152" y="1070"/>
                      </a:cxn>
                      <a:cxn ang="0">
                        <a:pos x="1518" y="1070"/>
                      </a:cxn>
                    </a:cxnLst>
                    <a:rect l="0" t="0" r="r" b="b"/>
                    <a:pathLst>
                      <a:path w="1518" h="1073">
                        <a:moveTo>
                          <a:pt x="0" y="0"/>
                        </a:moveTo>
                        <a:cubicBezTo>
                          <a:pt x="60" y="139"/>
                          <a:pt x="121" y="279"/>
                          <a:pt x="165" y="375"/>
                        </a:cubicBezTo>
                        <a:cubicBezTo>
                          <a:pt x="209" y="471"/>
                          <a:pt x="229" y="515"/>
                          <a:pt x="265" y="576"/>
                        </a:cubicBezTo>
                        <a:cubicBezTo>
                          <a:pt x="301" y="637"/>
                          <a:pt x="354" y="700"/>
                          <a:pt x="384" y="741"/>
                        </a:cubicBezTo>
                        <a:cubicBezTo>
                          <a:pt x="414" y="782"/>
                          <a:pt x="418" y="791"/>
                          <a:pt x="448" y="823"/>
                        </a:cubicBezTo>
                        <a:cubicBezTo>
                          <a:pt x="478" y="855"/>
                          <a:pt x="520" y="901"/>
                          <a:pt x="567" y="933"/>
                        </a:cubicBezTo>
                        <a:cubicBezTo>
                          <a:pt x="614" y="965"/>
                          <a:pt x="671" y="995"/>
                          <a:pt x="732" y="1015"/>
                        </a:cubicBezTo>
                        <a:cubicBezTo>
                          <a:pt x="793" y="1035"/>
                          <a:pt x="863" y="1043"/>
                          <a:pt x="933" y="1052"/>
                        </a:cubicBezTo>
                        <a:cubicBezTo>
                          <a:pt x="1003" y="1061"/>
                          <a:pt x="1055" y="1067"/>
                          <a:pt x="1152" y="1070"/>
                        </a:cubicBezTo>
                        <a:cubicBezTo>
                          <a:pt x="1249" y="1073"/>
                          <a:pt x="1383" y="1071"/>
                          <a:pt x="1518" y="1070"/>
                        </a:cubicBezTo>
                      </a:path>
                    </a:pathLst>
                  </a:custGeom>
                  <a:noFill/>
                  <a:ln w="76200" cap="flat" cmpd="sng">
                    <a:solidFill>
                      <a:srgbClr val="DE7008"/>
                    </a:solidFill>
                    <a:prstDash val="solid"/>
                    <a:round/>
                    <a:headEnd/>
                    <a:tailEnd/>
                  </a:ln>
                  <a:effectLst/>
                </p:spPr>
                <p:txBody>
                  <a:bodyPr/>
                  <a:lstStyle/>
                  <a:p>
                    <a:endParaRPr lang="de-DE" sz="1600"/>
                  </a:p>
                </p:txBody>
              </p:sp>
              <p:sp>
                <p:nvSpPr>
                  <p:cNvPr id="21" name="Line 11"/>
                  <p:cNvSpPr>
                    <a:spLocks noChangeShapeType="1"/>
                  </p:cNvSpPr>
                  <p:nvPr/>
                </p:nvSpPr>
                <p:spPr bwMode="auto">
                  <a:xfrm>
                    <a:off x="822" y="1871"/>
                    <a:ext cx="356" cy="0"/>
                  </a:xfrm>
                  <a:prstGeom prst="line">
                    <a:avLst/>
                  </a:prstGeom>
                  <a:noFill/>
                  <a:ln w="76200">
                    <a:solidFill>
                      <a:srgbClr val="DE7008"/>
                    </a:solidFill>
                    <a:round/>
                    <a:headEnd/>
                    <a:tailEnd/>
                  </a:ln>
                  <a:effectLst/>
                </p:spPr>
                <p:txBody>
                  <a:bodyPr/>
                  <a:lstStyle/>
                  <a:p>
                    <a:endParaRPr lang="de-DE" sz="1600"/>
                  </a:p>
                </p:txBody>
              </p:sp>
            </p:grpSp>
          </p:grpSp>
          <p:sp>
            <p:nvSpPr>
              <p:cNvPr id="12" name="Text Box 13"/>
              <p:cNvSpPr txBox="1">
                <a:spLocks noChangeArrowheads="1"/>
              </p:cNvSpPr>
              <p:nvPr/>
            </p:nvSpPr>
            <p:spPr bwMode="auto">
              <a:xfrm>
                <a:off x="3600450" y="2541589"/>
                <a:ext cx="1403599" cy="534011"/>
              </a:xfrm>
              <a:prstGeom prst="rect">
                <a:avLst/>
              </a:prstGeom>
              <a:noFill/>
              <a:ln w="9525">
                <a:noFill/>
                <a:miter lim="800000"/>
                <a:headEnd/>
                <a:tailEnd/>
              </a:ln>
              <a:effectLst/>
            </p:spPr>
            <p:txBody>
              <a:bodyPr wrap="square">
                <a:spAutoFit/>
              </a:bodyPr>
              <a:lstStyle/>
              <a:p>
                <a:pPr>
                  <a:spcBef>
                    <a:spcPct val="30000"/>
                  </a:spcBef>
                </a:pPr>
                <a:r>
                  <a:rPr lang="de-DE" altLang="de-DE" sz="1100" dirty="0">
                    <a:solidFill>
                      <a:srgbClr val="000000"/>
                    </a:solidFill>
                    <a:latin typeface="Arial" pitchFamily="34" charset="0"/>
                  </a:rPr>
                  <a:t>Drehmoment Dieselmotor</a:t>
                </a:r>
              </a:p>
            </p:txBody>
          </p:sp>
          <p:sp>
            <p:nvSpPr>
              <p:cNvPr id="13" name="Line 15"/>
              <p:cNvSpPr>
                <a:spLocks noChangeShapeType="1"/>
              </p:cNvSpPr>
              <p:nvPr/>
            </p:nvSpPr>
            <p:spPr bwMode="auto">
              <a:xfrm>
                <a:off x="1295636" y="2578101"/>
                <a:ext cx="0" cy="2425700"/>
              </a:xfrm>
              <a:prstGeom prst="line">
                <a:avLst/>
              </a:prstGeom>
              <a:noFill/>
              <a:ln w="28575">
                <a:solidFill>
                  <a:srgbClr val="000000"/>
                </a:solidFill>
                <a:round/>
                <a:headEnd/>
                <a:tailEnd/>
              </a:ln>
              <a:effectLst/>
            </p:spPr>
            <p:txBody>
              <a:bodyPr wrap="none" anchor="ctr"/>
              <a:lstStyle/>
              <a:p>
                <a:endParaRPr lang="de-DE" sz="1600"/>
              </a:p>
            </p:txBody>
          </p:sp>
          <p:sp>
            <p:nvSpPr>
              <p:cNvPr id="14" name="Line 16"/>
              <p:cNvSpPr>
                <a:spLocks noChangeShapeType="1"/>
              </p:cNvSpPr>
              <p:nvPr/>
            </p:nvSpPr>
            <p:spPr bwMode="auto">
              <a:xfrm flipH="1">
                <a:off x="1277939" y="5005388"/>
                <a:ext cx="3403600" cy="0"/>
              </a:xfrm>
              <a:prstGeom prst="line">
                <a:avLst/>
              </a:prstGeom>
              <a:noFill/>
              <a:ln w="28575">
                <a:solidFill>
                  <a:srgbClr val="000000"/>
                </a:solidFill>
                <a:round/>
                <a:headEnd/>
                <a:tailEnd/>
              </a:ln>
              <a:effectLst/>
            </p:spPr>
            <p:txBody>
              <a:bodyPr wrap="none" anchor="ctr"/>
              <a:lstStyle/>
              <a:p>
                <a:endParaRPr lang="de-DE" sz="1600"/>
              </a:p>
            </p:txBody>
          </p:sp>
          <p:grpSp>
            <p:nvGrpSpPr>
              <p:cNvPr id="15" name="Gruppieren 14"/>
              <p:cNvGrpSpPr/>
              <p:nvPr/>
            </p:nvGrpSpPr>
            <p:grpSpPr>
              <a:xfrm>
                <a:off x="1727684" y="2960688"/>
                <a:ext cx="2491891" cy="2006563"/>
                <a:chOff x="1727684" y="2960688"/>
                <a:chExt cx="2491891" cy="2006563"/>
              </a:xfrm>
            </p:grpSpPr>
            <p:sp>
              <p:nvSpPr>
                <p:cNvPr id="16" name="Freihandform 15"/>
                <p:cNvSpPr/>
                <p:nvPr/>
              </p:nvSpPr>
              <p:spPr>
                <a:xfrm>
                  <a:off x="1727684" y="2960688"/>
                  <a:ext cx="2491891" cy="1649412"/>
                </a:xfrm>
                <a:custGeom>
                  <a:avLst/>
                  <a:gdLst>
                    <a:gd name="connsiteX0" fmla="*/ 0 w 2609850"/>
                    <a:gd name="connsiteY0" fmla="*/ 1649412 h 1649412"/>
                    <a:gd name="connsiteX1" fmla="*/ 1171575 w 2609850"/>
                    <a:gd name="connsiteY1" fmla="*/ 239712 h 1649412"/>
                    <a:gd name="connsiteX2" fmla="*/ 2095500 w 2609850"/>
                    <a:gd name="connsiteY2" fmla="*/ 211137 h 1649412"/>
                    <a:gd name="connsiteX3" fmla="*/ 2609850 w 2609850"/>
                    <a:gd name="connsiteY3" fmla="*/ 763587 h 1649412"/>
                  </a:gdLst>
                  <a:ahLst/>
                  <a:cxnLst>
                    <a:cxn ang="0">
                      <a:pos x="connsiteX0" y="connsiteY0"/>
                    </a:cxn>
                    <a:cxn ang="0">
                      <a:pos x="connsiteX1" y="connsiteY1"/>
                    </a:cxn>
                    <a:cxn ang="0">
                      <a:pos x="connsiteX2" y="connsiteY2"/>
                    </a:cxn>
                    <a:cxn ang="0">
                      <a:pos x="connsiteX3" y="connsiteY3"/>
                    </a:cxn>
                  </a:cxnLst>
                  <a:rect l="l" t="t" r="r" b="b"/>
                  <a:pathLst>
                    <a:path w="2609850" h="1649412">
                      <a:moveTo>
                        <a:pt x="0" y="1649412"/>
                      </a:moveTo>
                      <a:cubicBezTo>
                        <a:pt x="411162" y="1064418"/>
                        <a:pt x="822325" y="479424"/>
                        <a:pt x="1171575" y="239712"/>
                      </a:cubicBezTo>
                      <a:cubicBezTo>
                        <a:pt x="1520825" y="0"/>
                        <a:pt x="1855788" y="123825"/>
                        <a:pt x="2095500" y="211137"/>
                      </a:cubicBezTo>
                      <a:cubicBezTo>
                        <a:pt x="2335212" y="298449"/>
                        <a:pt x="2476500" y="631825"/>
                        <a:pt x="2609850" y="763587"/>
                      </a:cubicBezTo>
                    </a:path>
                  </a:pathLst>
                </a:cu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a:p>
              </p:txBody>
            </p:sp>
            <p:cxnSp>
              <p:nvCxnSpPr>
                <p:cNvPr id="17" name="Gerade Verbindung 23"/>
                <p:cNvCxnSpPr/>
                <p:nvPr/>
              </p:nvCxnSpPr>
              <p:spPr>
                <a:xfrm>
                  <a:off x="1737209" y="4600179"/>
                  <a:ext cx="1" cy="36707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69500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Fahrmodi beim Hybrid</a:t>
            </a:r>
          </a:p>
        </p:txBody>
      </p:sp>
      <p:sp>
        <p:nvSpPr>
          <p:cNvPr id="4" name="Textfeld 3"/>
          <p:cNvSpPr txBox="1"/>
          <p:nvPr/>
        </p:nvSpPr>
        <p:spPr>
          <a:xfrm>
            <a:off x="467544" y="2038776"/>
            <a:ext cx="8316924" cy="3262432"/>
          </a:xfrm>
          <a:prstGeom prst="rect">
            <a:avLst/>
          </a:prstGeom>
          <a:noFill/>
        </p:spPr>
        <p:txBody>
          <a:bodyPr wrap="square" rtlCol="0">
            <a:spAutoFit/>
          </a:bodyPr>
          <a:lstStyle/>
          <a:p>
            <a:pPr marL="285750" indent="-285750">
              <a:spcBef>
                <a:spcPts val="1200"/>
              </a:spcBef>
              <a:buFont typeface="Arial" pitchFamily="34" charset="0"/>
              <a:buChar char="•"/>
            </a:pPr>
            <a:r>
              <a:rPr lang="de-DE" sz="2400" b="0" dirty="0">
                <a:solidFill>
                  <a:srgbClr val="555555"/>
                </a:solidFill>
              </a:rPr>
              <a:t>Start/Stopp: </a:t>
            </a:r>
            <a:r>
              <a:rPr lang="de-DE" sz="1800" b="0" dirty="0">
                <a:solidFill>
                  <a:srgbClr val="555555"/>
                </a:solidFill>
              </a:rPr>
              <a:t>Der Verbrennungsmotor wird beim Halten automatisch abgestellt und beim Anfahren wieder gestartet.</a:t>
            </a:r>
          </a:p>
          <a:p>
            <a:pPr marL="285750" indent="-285750">
              <a:spcBef>
                <a:spcPts val="1200"/>
              </a:spcBef>
              <a:buFont typeface="Arial" pitchFamily="34" charset="0"/>
              <a:buChar char="•"/>
            </a:pPr>
            <a:r>
              <a:rPr lang="de-DE" sz="2400" b="0" dirty="0" err="1">
                <a:solidFill>
                  <a:srgbClr val="555555"/>
                </a:solidFill>
              </a:rPr>
              <a:t>Boosten</a:t>
            </a:r>
            <a:r>
              <a:rPr lang="de-DE" sz="2400" b="0" dirty="0">
                <a:solidFill>
                  <a:srgbClr val="555555"/>
                </a:solidFill>
              </a:rPr>
              <a:t>: </a:t>
            </a:r>
            <a:r>
              <a:rPr lang="de-DE" sz="1800" b="0" dirty="0">
                <a:solidFill>
                  <a:srgbClr val="555555"/>
                </a:solidFill>
              </a:rPr>
              <a:t>Der Elektromotor unterstützt den Verbrennungsmotor beim Beschleunigen.</a:t>
            </a:r>
          </a:p>
          <a:p>
            <a:pPr marL="285750" indent="-285750">
              <a:spcBef>
                <a:spcPts val="1200"/>
              </a:spcBef>
              <a:buFont typeface="Arial" pitchFamily="34" charset="0"/>
              <a:buChar char="•"/>
            </a:pPr>
            <a:r>
              <a:rPr lang="de-DE" sz="2400" b="0" dirty="0" err="1">
                <a:solidFill>
                  <a:srgbClr val="555555"/>
                </a:solidFill>
              </a:rPr>
              <a:t>Rekuperieren</a:t>
            </a:r>
            <a:r>
              <a:rPr lang="de-DE" sz="2400" b="0" dirty="0">
                <a:solidFill>
                  <a:srgbClr val="555555"/>
                </a:solidFill>
              </a:rPr>
              <a:t>: </a:t>
            </a:r>
            <a:r>
              <a:rPr lang="de-DE" sz="1800" b="0" dirty="0">
                <a:solidFill>
                  <a:srgbClr val="555555"/>
                </a:solidFill>
              </a:rPr>
              <a:t>Im Schiebebetrieb und beim Bremsen arbeitet der Elektromotor als Generator und lädt den Energiespeicher wieder auf.</a:t>
            </a:r>
          </a:p>
          <a:p>
            <a:pPr marL="285750" indent="-285750">
              <a:spcBef>
                <a:spcPts val="1200"/>
              </a:spcBef>
              <a:buFont typeface="Arial" pitchFamily="34" charset="0"/>
              <a:buChar char="•"/>
            </a:pPr>
            <a:r>
              <a:rPr lang="de-DE" sz="2400" b="0" dirty="0">
                <a:solidFill>
                  <a:srgbClr val="555555"/>
                </a:solidFill>
              </a:rPr>
              <a:t>Elektrisches Fahren: </a:t>
            </a:r>
            <a:r>
              <a:rPr lang="de-DE" sz="1800" b="0" dirty="0">
                <a:solidFill>
                  <a:srgbClr val="555555"/>
                </a:solidFill>
              </a:rPr>
              <a:t>Kurze Wegstrecken können rein elektrisch mit dem Elektromotor gefahren werden.</a:t>
            </a:r>
          </a:p>
        </p:txBody>
      </p:sp>
    </p:spTree>
    <p:extLst>
      <p:ext uri="{BB962C8B-B14F-4D97-AF65-F5344CB8AC3E}">
        <p14:creationId xmlns:p14="http://schemas.microsoft.com/office/powerpoint/2010/main" val="288322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Antriebskonzepte I - Paralleler Hybrid</a:t>
            </a:r>
          </a:p>
        </p:txBody>
      </p:sp>
      <p:sp>
        <p:nvSpPr>
          <p:cNvPr id="2" name="Inhaltsplatzhalter 1"/>
          <p:cNvSpPr>
            <a:spLocks noGrp="1"/>
          </p:cNvSpPr>
          <p:nvPr>
            <p:ph idx="1"/>
          </p:nvPr>
        </p:nvSpPr>
        <p:spPr/>
        <p:txBody>
          <a:bodyPr/>
          <a:lstStyle/>
          <a:p>
            <a:endParaRPr lang="de-DE"/>
          </a:p>
        </p:txBody>
      </p:sp>
      <p:sp>
        <p:nvSpPr>
          <p:cNvPr id="59" name="Textfeld 6"/>
          <p:cNvSpPr txBox="1"/>
          <p:nvPr/>
        </p:nvSpPr>
        <p:spPr>
          <a:xfrm>
            <a:off x="251521" y="4329678"/>
            <a:ext cx="8191603" cy="212365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Font typeface="Arial" pitchFamily="34" charset="0"/>
              <a:buChar char="•"/>
            </a:pPr>
            <a:r>
              <a:rPr lang="de-DE" sz="1600" b="0" dirty="0">
                <a:solidFill>
                  <a:srgbClr val="555555"/>
                </a:solidFill>
              </a:rPr>
              <a:t>Antrieb über Verbrennungsmotor (Start/Stopp durch E-Motor)</a:t>
            </a:r>
          </a:p>
          <a:p>
            <a:pPr marL="742950" lvl="1" indent="-285750">
              <a:spcBef>
                <a:spcPts val="600"/>
              </a:spcBef>
              <a:buFont typeface="Arial" pitchFamily="34" charset="0"/>
              <a:buChar char="•"/>
            </a:pPr>
            <a:r>
              <a:rPr lang="de-DE" sz="1600" b="0" dirty="0">
                <a:solidFill>
                  <a:srgbClr val="555555"/>
                </a:solidFill>
              </a:rPr>
              <a:t>E-Motor rekuperiert beim Bremsen und lädt Energiespeicher</a:t>
            </a:r>
          </a:p>
          <a:p>
            <a:pPr marL="742950" lvl="1" indent="-285750">
              <a:spcBef>
                <a:spcPts val="600"/>
              </a:spcBef>
              <a:buFont typeface="Arial" pitchFamily="34" charset="0"/>
              <a:buChar char="•"/>
            </a:pPr>
            <a:r>
              <a:rPr lang="de-DE" sz="1600" b="0" dirty="0">
                <a:solidFill>
                  <a:srgbClr val="555555"/>
                </a:solidFill>
              </a:rPr>
              <a:t>Elektromotor kann beim Beschleunigen unterstützen (</a:t>
            </a:r>
            <a:r>
              <a:rPr lang="de-DE" sz="1600" b="0" dirty="0" err="1">
                <a:solidFill>
                  <a:srgbClr val="555555"/>
                </a:solidFill>
              </a:rPr>
              <a:t>Boosten</a:t>
            </a:r>
            <a:r>
              <a:rPr lang="de-DE" sz="1600" b="0" dirty="0">
                <a:solidFill>
                  <a:srgbClr val="555555"/>
                </a:solidFill>
              </a:rPr>
              <a:t>)</a:t>
            </a:r>
          </a:p>
          <a:p>
            <a:pPr marL="742950" lvl="1" indent="-285750">
              <a:spcBef>
                <a:spcPts val="600"/>
              </a:spcBef>
              <a:buFont typeface="Arial" pitchFamily="34" charset="0"/>
              <a:buChar char="•"/>
            </a:pPr>
            <a:r>
              <a:rPr lang="de-DE" sz="1600" b="0" dirty="0">
                <a:solidFill>
                  <a:srgbClr val="555555"/>
                </a:solidFill>
              </a:rPr>
              <a:t>Wenn Elektromotor groß dimensioniert ist, kann auch rein elektrisch gefahren werden</a:t>
            </a:r>
          </a:p>
          <a:p>
            <a:pPr marL="742950" lvl="1" indent="-285750">
              <a:spcBef>
                <a:spcPts val="600"/>
              </a:spcBef>
              <a:buFont typeface="Arial" pitchFamily="34" charset="0"/>
              <a:buChar char="•"/>
            </a:pPr>
            <a:r>
              <a:rPr lang="de-DE" sz="1600" b="0" dirty="0">
                <a:solidFill>
                  <a:srgbClr val="555555"/>
                </a:solidFill>
              </a:rPr>
              <a:t>Rein elektrisches Fahren nur möglich, wenn der Verbrennungsmotor entkoppelt werden kann</a:t>
            </a:r>
          </a:p>
        </p:txBody>
      </p:sp>
      <p:grpSp>
        <p:nvGrpSpPr>
          <p:cNvPr id="13" name="Gruppieren 12"/>
          <p:cNvGrpSpPr/>
          <p:nvPr/>
        </p:nvGrpSpPr>
        <p:grpSpPr>
          <a:xfrm>
            <a:off x="313922" y="1628800"/>
            <a:ext cx="8573306" cy="2757698"/>
            <a:chOff x="285347" y="1269033"/>
            <a:chExt cx="8573306" cy="2757698"/>
          </a:xfrm>
        </p:grpSpPr>
        <p:cxnSp>
          <p:nvCxnSpPr>
            <p:cNvPr id="48" name="Gerader Verbinder 47"/>
            <p:cNvCxnSpPr/>
            <p:nvPr/>
          </p:nvCxnSpPr>
          <p:spPr>
            <a:xfrm flipH="1">
              <a:off x="5578813" y="3625082"/>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5578813" y="3860715"/>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5929842" y="3460541"/>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5929842" y="3688177"/>
              <a:ext cx="2745315" cy="338554"/>
            </a:xfrm>
            <a:prstGeom prst="rect">
              <a:avLst/>
            </a:prstGeom>
            <a:noFill/>
          </p:spPr>
          <p:txBody>
            <a:bodyPr wrap="square" rtlCol="0">
              <a:spAutoFit/>
            </a:bodyPr>
            <a:lstStyle/>
            <a:p>
              <a:r>
                <a:rPr lang="de-DE" sz="1600" b="0" dirty="0">
                  <a:solidFill>
                    <a:srgbClr val="555555"/>
                  </a:solidFill>
                </a:rPr>
                <a:t>Mechanische Verbindung</a:t>
              </a:r>
            </a:p>
          </p:txBody>
        </p:sp>
        <p:pic>
          <p:nvPicPr>
            <p:cNvPr id="8" name="Grafik 7"/>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9" name="Abgerundetes Rechteck 8"/>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1" name="Abgerundetes Rechteck 10"/>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2" name="Abgerundetes Rechteck 11"/>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4" name="Abgerundetes Rechteck 13"/>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6" name="Rechteck 15"/>
            <p:cNvSpPr/>
            <p:nvPr/>
          </p:nvSpPr>
          <p:spPr>
            <a:xfrm rot="16200000">
              <a:off x="6953009" y="2015330"/>
              <a:ext cx="669423" cy="847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7" name="Ellipse 16"/>
            <p:cNvSpPr/>
            <p:nvPr/>
          </p:nvSpPr>
          <p:spPr>
            <a:xfrm>
              <a:off x="6281734" y="2260387"/>
              <a:ext cx="340210" cy="348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57" name="Gruppieren 56"/>
            <p:cNvGrpSpPr/>
            <p:nvPr/>
          </p:nvGrpSpPr>
          <p:grpSpPr>
            <a:xfrm>
              <a:off x="8178232" y="1597704"/>
              <a:ext cx="474630" cy="1621042"/>
              <a:chOff x="8454777" y="1658989"/>
              <a:chExt cx="502294" cy="1582602"/>
            </a:xfrm>
          </p:grpSpPr>
          <p:sp>
            <p:nvSpPr>
              <p:cNvPr id="15" name="Rechteck 14"/>
              <p:cNvSpPr/>
              <p:nvPr/>
            </p:nvSpPr>
            <p:spPr>
              <a:xfrm>
                <a:off x="8454777" y="1658989"/>
                <a:ext cx="502294" cy="158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8" name="Ellipse 17"/>
              <p:cNvSpPr/>
              <p:nvPr/>
            </p:nvSpPr>
            <p:spPr>
              <a:xfrm>
                <a:off x="8595360" y="1707699"/>
                <a:ext cx="216000" cy="21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9" name="Ellipse 18"/>
              <p:cNvSpPr>
                <a:spLocks noChangeAspect="1"/>
              </p:cNvSpPr>
              <p:nvPr/>
            </p:nvSpPr>
            <p:spPr>
              <a:xfrm>
                <a:off x="8595360" y="2223836"/>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0" name="Ellipse 19"/>
              <p:cNvSpPr>
                <a:spLocks noChangeAspect="1"/>
              </p:cNvSpPr>
              <p:nvPr/>
            </p:nvSpPr>
            <p:spPr>
              <a:xfrm>
                <a:off x="8595360" y="2480597"/>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1" name="Ellipse 20"/>
              <p:cNvSpPr>
                <a:spLocks noChangeAspect="1"/>
              </p:cNvSpPr>
              <p:nvPr/>
            </p:nvSpPr>
            <p:spPr>
              <a:xfrm>
                <a:off x="8595360" y="2737358"/>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2" name="Ellipse 21"/>
              <p:cNvSpPr>
                <a:spLocks noChangeAspect="1"/>
              </p:cNvSpPr>
              <p:nvPr/>
            </p:nvSpPr>
            <p:spPr>
              <a:xfrm>
                <a:off x="8595360" y="2988800"/>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3" name="Ellipse 22"/>
              <p:cNvSpPr>
                <a:spLocks noChangeAspect="1"/>
              </p:cNvSpPr>
              <p:nvPr/>
            </p:nvSpPr>
            <p:spPr>
              <a:xfrm>
                <a:off x="8595360" y="1963663"/>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sp>
          <p:nvSpPr>
            <p:cNvPr id="24" name="Rechteck 23"/>
            <p:cNvSpPr/>
            <p:nvPr/>
          </p:nvSpPr>
          <p:spPr>
            <a:xfrm rot="16200000">
              <a:off x="7414465" y="2224959"/>
              <a:ext cx="1060020" cy="4667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6" name="Rechteck 25"/>
            <p:cNvSpPr/>
            <p:nvPr/>
          </p:nvSpPr>
          <p:spPr>
            <a:xfrm rot="16200000">
              <a:off x="1651705" y="1548557"/>
              <a:ext cx="1086481" cy="17602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8" name="Textfeld 27"/>
            <p:cNvSpPr txBox="1"/>
            <p:nvPr/>
          </p:nvSpPr>
          <p:spPr>
            <a:xfrm>
              <a:off x="1346361" y="2166518"/>
              <a:ext cx="1749035" cy="507831"/>
            </a:xfrm>
            <a:prstGeom prst="rect">
              <a:avLst/>
            </a:prstGeom>
            <a:noFill/>
          </p:spPr>
          <p:txBody>
            <a:bodyPr wrap="square" rtlCol="0">
              <a:spAutoFit/>
            </a:bodyPr>
            <a:lstStyle/>
            <a:p>
              <a:r>
                <a:rPr lang="de-DE" sz="1600" b="0" dirty="0">
                  <a:solidFill>
                    <a:srgbClr val="555555"/>
                  </a:solidFill>
                </a:rPr>
                <a:t>Energiespeicher</a:t>
              </a:r>
            </a:p>
            <a:p>
              <a:r>
                <a:rPr lang="de-DE" sz="1100" b="0" dirty="0">
                  <a:solidFill>
                    <a:srgbClr val="555555"/>
                  </a:solidFill>
                </a:rPr>
                <a:t>(Batterie/Kondensator)</a:t>
              </a:r>
              <a:endParaRPr lang="de-DE" sz="1600" b="0" dirty="0">
                <a:solidFill>
                  <a:srgbClr val="555555"/>
                </a:solidFill>
              </a:endParaRPr>
            </a:p>
          </p:txBody>
        </p:sp>
        <p:grpSp>
          <p:nvGrpSpPr>
            <p:cNvPr id="33" name="Gruppieren 32"/>
            <p:cNvGrpSpPr/>
            <p:nvPr/>
          </p:nvGrpSpPr>
          <p:grpSpPr>
            <a:xfrm>
              <a:off x="4414151" y="1524250"/>
              <a:ext cx="1178480" cy="669423"/>
              <a:chOff x="4707183" y="1597581"/>
              <a:chExt cx="864096" cy="653549"/>
            </a:xfrm>
          </p:grpSpPr>
          <p:sp>
            <p:nvSpPr>
              <p:cNvPr id="25" name="Rechteck 24"/>
              <p:cNvSpPr/>
              <p:nvPr/>
            </p:nvSpPr>
            <p:spPr>
              <a:xfrm rot="16200000">
                <a:off x="4812456" y="1492308"/>
                <a:ext cx="65354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0" name="Textfeld 29"/>
              <p:cNvSpPr txBox="1"/>
              <p:nvPr/>
            </p:nvSpPr>
            <p:spPr>
              <a:xfrm>
                <a:off x="4895476" y="1767880"/>
                <a:ext cx="508997" cy="338554"/>
              </a:xfrm>
              <a:prstGeom prst="rect">
                <a:avLst/>
              </a:prstGeom>
              <a:noFill/>
            </p:spPr>
            <p:txBody>
              <a:bodyPr wrap="square" rtlCol="0">
                <a:spAutoFit/>
              </a:bodyPr>
              <a:lstStyle/>
              <a:p>
                <a:r>
                  <a:rPr lang="de-DE" sz="1600" b="0" dirty="0">
                    <a:solidFill>
                      <a:srgbClr val="555555"/>
                    </a:solidFill>
                  </a:rPr>
                  <a:t>Tank</a:t>
                </a:r>
              </a:p>
            </p:txBody>
          </p:sp>
        </p:grpSp>
        <p:sp>
          <p:nvSpPr>
            <p:cNvPr id="31" name="Textfeld 30"/>
            <p:cNvSpPr txBox="1"/>
            <p:nvPr/>
          </p:nvSpPr>
          <p:spPr>
            <a:xfrm>
              <a:off x="6770309" y="2285055"/>
              <a:ext cx="1090034" cy="346777"/>
            </a:xfrm>
            <a:prstGeom prst="rect">
              <a:avLst/>
            </a:prstGeom>
            <a:noFill/>
          </p:spPr>
          <p:txBody>
            <a:bodyPr wrap="square" rtlCol="0">
              <a:spAutoFit/>
            </a:bodyPr>
            <a:lstStyle/>
            <a:p>
              <a:r>
                <a:rPr lang="de-DE" sz="1600" b="0" dirty="0">
                  <a:solidFill>
                    <a:srgbClr val="555555"/>
                  </a:solidFill>
                </a:rPr>
                <a:t>Getriebe</a:t>
              </a:r>
            </a:p>
          </p:txBody>
        </p:sp>
        <p:sp>
          <p:nvSpPr>
            <p:cNvPr id="32" name="Textfeld 31"/>
            <p:cNvSpPr txBox="1"/>
            <p:nvPr/>
          </p:nvSpPr>
          <p:spPr>
            <a:xfrm rot="16200000">
              <a:off x="7397167" y="2237931"/>
              <a:ext cx="1094616" cy="338554"/>
            </a:xfrm>
            <a:prstGeom prst="rect">
              <a:avLst/>
            </a:prstGeom>
            <a:noFill/>
          </p:spPr>
          <p:txBody>
            <a:bodyPr wrap="square" rtlCol="0">
              <a:spAutoFit/>
            </a:bodyPr>
            <a:lstStyle/>
            <a:p>
              <a:r>
                <a:rPr lang="de-DE" sz="1600" b="0" dirty="0">
                  <a:solidFill>
                    <a:srgbClr val="555555"/>
                  </a:solidFill>
                </a:rPr>
                <a:t>E-Motor</a:t>
              </a:r>
            </a:p>
          </p:txBody>
        </p:sp>
        <p:cxnSp>
          <p:nvCxnSpPr>
            <p:cNvPr id="35" name="Gerader Verbinder 34"/>
            <p:cNvCxnSpPr>
              <a:endCxn id="17" idx="0"/>
            </p:cNvCxnSpPr>
            <p:nvPr/>
          </p:nvCxnSpPr>
          <p:spPr>
            <a:xfrm>
              <a:off x="6449143" y="1827448"/>
              <a:ext cx="0" cy="43293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6449143" y="2602185"/>
              <a:ext cx="0" cy="43293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6620464" y="2437884"/>
              <a:ext cx="23812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H="1">
              <a:off x="3075074" y="2397492"/>
              <a:ext cx="33746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H="1">
              <a:off x="3762696" y="2947804"/>
              <a:ext cx="394752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5592631" y="1866412"/>
              <a:ext cx="2585313"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rot="16200000">
              <a:off x="2937639" y="2232055"/>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3" name="Textfeld 62"/>
            <p:cNvSpPr txBox="1"/>
            <p:nvPr/>
          </p:nvSpPr>
          <p:spPr>
            <a:xfrm rot="16200000">
              <a:off x="3024139" y="2178407"/>
              <a:ext cx="1135156" cy="338554"/>
            </a:xfrm>
            <a:prstGeom prst="rect">
              <a:avLst/>
            </a:prstGeom>
            <a:noFill/>
          </p:spPr>
          <p:txBody>
            <a:bodyPr wrap="square" rtlCol="0">
              <a:spAutoFit/>
            </a:bodyPr>
            <a:lstStyle/>
            <a:p>
              <a:r>
                <a:rPr lang="de-DE" sz="1600" b="0" dirty="0">
                  <a:solidFill>
                    <a:srgbClr val="555555"/>
                  </a:solidFill>
                </a:rPr>
                <a:t>Inverter</a:t>
              </a:r>
            </a:p>
          </p:txBody>
        </p:sp>
      </p:grpSp>
    </p:spTree>
    <p:extLst>
      <p:ext uri="{BB962C8B-B14F-4D97-AF65-F5344CB8AC3E}">
        <p14:creationId xmlns:p14="http://schemas.microsoft.com/office/powerpoint/2010/main" val="322871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 - Paralleler Hybrid</a:t>
            </a:r>
            <a:endParaRPr lang="de-DE" dirty="0"/>
          </a:p>
        </p:txBody>
      </p:sp>
      <p:sp>
        <p:nvSpPr>
          <p:cNvPr id="2" name="Inhaltsplatzhalter 1"/>
          <p:cNvSpPr>
            <a:spLocks noGrp="1"/>
          </p:cNvSpPr>
          <p:nvPr>
            <p:ph idx="1"/>
          </p:nvPr>
        </p:nvSpPr>
        <p:spPr/>
        <p:txBody>
          <a:bodyPr/>
          <a:lstStyle/>
          <a:p>
            <a:endParaRPr lang="de-DE"/>
          </a:p>
        </p:txBody>
      </p:sp>
      <p:sp>
        <p:nvSpPr>
          <p:cNvPr id="50" name="Textfeld 6"/>
          <p:cNvSpPr txBox="1"/>
          <p:nvPr/>
        </p:nvSpPr>
        <p:spPr>
          <a:xfrm>
            <a:off x="252708" y="4333733"/>
            <a:ext cx="8191603" cy="212365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Font typeface="Arial" pitchFamily="34" charset="0"/>
              <a:buChar char="•"/>
            </a:pPr>
            <a:r>
              <a:rPr lang="de-DE" sz="1600" b="0" dirty="0">
                <a:solidFill>
                  <a:srgbClr val="555555"/>
                </a:solidFill>
              </a:rPr>
              <a:t>Antrieb über Verbrennungsmotor (Start/Stopp durch E-Motor)</a:t>
            </a:r>
          </a:p>
          <a:p>
            <a:pPr marL="742950" lvl="1" indent="-285750">
              <a:spcBef>
                <a:spcPts val="600"/>
              </a:spcBef>
              <a:buFont typeface="Arial" pitchFamily="34" charset="0"/>
              <a:buChar char="•"/>
            </a:pPr>
            <a:r>
              <a:rPr lang="de-DE" sz="1600" b="0" dirty="0">
                <a:solidFill>
                  <a:srgbClr val="555555"/>
                </a:solidFill>
              </a:rPr>
              <a:t>E-Motor rekuperiert beim Bremsen und lädt Energiespeicher</a:t>
            </a:r>
          </a:p>
          <a:p>
            <a:pPr marL="742950" lvl="1" indent="-285750">
              <a:spcBef>
                <a:spcPts val="600"/>
              </a:spcBef>
              <a:buFont typeface="Arial" pitchFamily="34" charset="0"/>
              <a:buChar char="•"/>
            </a:pPr>
            <a:r>
              <a:rPr lang="de-DE" sz="1600" b="0" dirty="0">
                <a:solidFill>
                  <a:srgbClr val="555555"/>
                </a:solidFill>
              </a:rPr>
              <a:t>Elektromotor kann beim Beschleunigen unterstützen (</a:t>
            </a:r>
            <a:r>
              <a:rPr lang="de-DE" sz="1600" b="0" dirty="0" err="1">
                <a:solidFill>
                  <a:srgbClr val="555555"/>
                </a:solidFill>
              </a:rPr>
              <a:t>Boosten</a:t>
            </a:r>
            <a:r>
              <a:rPr lang="de-DE" sz="1600" b="0" dirty="0">
                <a:solidFill>
                  <a:srgbClr val="555555"/>
                </a:solidFill>
              </a:rPr>
              <a:t>)</a:t>
            </a:r>
          </a:p>
          <a:p>
            <a:pPr marL="742950" lvl="1" indent="-285750">
              <a:spcBef>
                <a:spcPts val="600"/>
              </a:spcBef>
              <a:buFont typeface="Arial" pitchFamily="34" charset="0"/>
              <a:buChar char="•"/>
            </a:pPr>
            <a:r>
              <a:rPr lang="de-DE" sz="1600" b="0" dirty="0">
                <a:solidFill>
                  <a:srgbClr val="555555"/>
                </a:solidFill>
              </a:rPr>
              <a:t>Wenn Elektromotor groß dimensioniert ist, kann auch rein elektrisch gefahren werden</a:t>
            </a:r>
          </a:p>
          <a:p>
            <a:pPr marL="742950" lvl="1" indent="-285750">
              <a:spcBef>
                <a:spcPts val="600"/>
              </a:spcBef>
              <a:buFont typeface="Arial" pitchFamily="34" charset="0"/>
              <a:buChar char="•"/>
            </a:pPr>
            <a:r>
              <a:rPr lang="de-DE" sz="1600" b="0" dirty="0">
                <a:solidFill>
                  <a:srgbClr val="555555"/>
                </a:solidFill>
              </a:rPr>
              <a:t>Rein elektrisches Fahren nur möglich, wenn der Verbrennungsmotor entkoppelt werden kann</a:t>
            </a:r>
          </a:p>
        </p:txBody>
      </p:sp>
      <p:grpSp>
        <p:nvGrpSpPr>
          <p:cNvPr id="36" name="Gruppieren 35"/>
          <p:cNvGrpSpPr/>
          <p:nvPr/>
        </p:nvGrpSpPr>
        <p:grpSpPr>
          <a:xfrm>
            <a:off x="313922" y="1628800"/>
            <a:ext cx="8573306" cy="2757971"/>
            <a:chOff x="285347" y="1268760"/>
            <a:chExt cx="8573306" cy="2757971"/>
          </a:xfrm>
        </p:grpSpPr>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pic>
          <p:nvPicPr>
            <p:cNvPr id="54" name="Grafik 53"/>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8760"/>
              <a:ext cx="8573306" cy="2286468"/>
            </a:xfrm>
            <a:prstGeom prst="rect">
              <a:avLst/>
            </a:prstGeom>
          </p:spPr>
        </p:pic>
        <p:sp>
          <p:nvSpPr>
            <p:cNvPr id="16" name="Rechteck 15"/>
            <p:cNvSpPr/>
            <p:nvPr/>
          </p:nvSpPr>
          <p:spPr>
            <a:xfrm rot="16200000">
              <a:off x="6697892" y="2156270"/>
              <a:ext cx="930770" cy="574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3" name="Gruppieren 2"/>
            <p:cNvGrpSpPr>
              <a:grpSpLocks noChangeAspect="1"/>
            </p:cNvGrpSpPr>
            <p:nvPr/>
          </p:nvGrpSpPr>
          <p:grpSpPr>
            <a:xfrm rot="5400000">
              <a:off x="7969346" y="1621699"/>
              <a:ext cx="362399" cy="1108419"/>
              <a:chOff x="8454776" y="1658989"/>
              <a:chExt cx="502294" cy="1582605"/>
            </a:xfrm>
          </p:grpSpPr>
          <p:sp>
            <p:nvSpPr>
              <p:cNvPr id="15" name="Rechteck 14"/>
              <p:cNvSpPr/>
              <p:nvPr/>
            </p:nvSpPr>
            <p:spPr>
              <a:xfrm>
                <a:off x="8454776" y="1658989"/>
                <a:ext cx="502294" cy="1582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8" name="Ellipse 17"/>
              <p:cNvSpPr/>
              <p:nvPr/>
            </p:nvSpPr>
            <p:spPr>
              <a:xfrm>
                <a:off x="8595360" y="1707699"/>
                <a:ext cx="216000" cy="21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9" name="Ellipse 18"/>
              <p:cNvSpPr>
                <a:spLocks noChangeAspect="1"/>
              </p:cNvSpPr>
              <p:nvPr/>
            </p:nvSpPr>
            <p:spPr>
              <a:xfrm>
                <a:off x="8595360" y="2223836"/>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0" name="Ellipse 19"/>
              <p:cNvSpPr>
                <a:spLocks noChangeAspect="1"/>
              </p:cNvSpPr>
              <p:nvPr/>
            </p:nvSpPr>
            <p:spPr>
              <a:xfrm>
                <a:off x="8595360" y="2480597"/>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1" name="Ellipse 20"/>
              <p:cNvSpPr>
                <a:spLocks noChangeAspect="1"/>
              </p:cNvSpPr>
              <p:nvPr/>
            </p:nvSpPr>
            <p:spPr>
              <a:xfrm>
                <a:off x="8595360" y="2737358"/>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2" name="Ellipse 21"/>
              <p:cNvSpPr>
                <a:spLocks noChangeAspect="1"/>
              </p:cNvSpPr>
              <p:nvPr/>
            </p:nvSpPr>
            <p:spPr>
              <a:xfrm>
                <a:off x="8595360" y="2988800"/>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3" name="Ellipse 22"/>
              <p:cNvSpPr>
                <a:spLocks noChangeAspect="1"/>
              </p:cNvSpPr>
              <p:nvPr/>
            </p:nvSpPr>
            <p:spPr>
              <a:xfrm>
                <a:off x="8595360" y="1963663"/>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sp>
          <p:nvSpPr>
            <p:cNvPr id="24" name="Rechteck 23"/>
            <p:cNvSpPr/>
            <p:nvPr/>
          </p:nvSpPr>
          <p:spPr>
            <a:xfrm>
              <a:off x="7596336" y="2531230"/>
              <a:ext cx="893920" cy="5071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1" name="Textfeld 30"/>
            <p:cNvSpPr txBox="1"/>
            <p:nvPr/>
          </p:nvSpPr>
          <p:spPr>
            <a:xfrm rot="16200000">
              <a:off x="6596827" y="2215417"/>
              <a:ext cx="1184294" cy="337403"/>
            </a:xfrm>
            <a:prstGeom prst="rect">
              <a:avLst/>
            </a:prstGeom>
            <a:noFill/>
          </p:spPr>
          <p:txBody>
            <a:bodyPr wrap="square" rtlCol="0">
              <a:spAutoFit/>
            </a:bodyPr>
            <a:lstStyle/>
            <a:p>
              <a:r>
                <a:rPr lang="de-DE" sz="1600" b="0" dirty="0">
                  <a:solidFill>
                    <a:srgbClr val="555555"/>
                  </a:solidFill>
                </a:rPr>
                <a:t>Getriebe</a:t>
              </a:r>
            </a:p>
          </p:txBody>
        </p:sp>
        <p:sp>
          <p:nvSpPr>
            <p:cNvPr id="32" name="Textfeld 31"/>
            <p:cNvSpPr txBox="1"/>
            <p:nvPr/>
          </p:nvSpPr>
          <p:spPr>
            <a:xfrm>
              <a:off x="7540203" y="2633319"/>
              <a:ext cx="1065024" cy="347572"/>
            </a:xfrm>
            <a:prstGeom prst="rect">
              <a:avLst/>
            </a:prstGeom>
            <a:noFill/>
          </p:spPr>
          <p:txBody>
            <a:bodyPr wrap="square" rtlCol="0">
              <a:spAutoFit/>
            </a:bodyPr>
            <a:lstStyle/>
            <a:p>
              <a:r>
                <a:rPr lang="de-DE" sz="1600" b="0" dirty="0">
                  <a:solidFill>
                    <a:srgbClr val="555555"/>
                  </a:solidFill>
                </a:rPr>
                <a:t>E-Motor</a:t>
              </a:r>
            </a:p>
          </p:txBody>
        </p:sp>
        <p:cxnSp>
          <p:nvCxnSpPr>
            <p:cNvPr id="40" name="Gerader Verbinder 39"/>
            <p:cNvCxnSpPr/>
            <p:nvPr/>
          </p:nvCxnSpPr>
          <p:spPr>
            <a:xfrm flipH="1" flipV="1">
              <a:off x="6588224" y="2443291"/>
              <a:ext cx="28702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H="1">
              <a:off x="3761769" y="2952376"/>
              <a:ext cx="3834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5580112" y="1872833"/>
              <a:ext cx="2592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flipV="1">
              <a:off x="7452320" y="2781179"/>
              <a:ext cx="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flipV="1">
              <a:off x="7452320" y="2166518"/>
              <a:ext cx="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8159700" y="1851246"/>
              <a:ext cx="0" cy="14783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Abgerundetes Rechteck 54"/>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Abgerundetes Rechteck 55"/>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7" name="Abgerundetes Rechteck 56"/>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8" name="Abgerundetes Rechteck 57"/>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9" name="Rechteck 58"/>
            <p:cNvSpPr/>
            <p:nvPr/>
          </p:nvSpPr>
          <p:spPr>
            <a:xfrm rot="16200000">
              <a:off x="1651705" y="1548557"/>
              <a:ext cx="1086481" cy="17602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0" name="Textfeld 59"/>
            <p:cNvSpPr txBox="1"/>
            <p:nvPr/>
          </p:nvSpPr>
          <p:spPr>
            <a:xfrm>
              <a:off x="1346361" y="2166518"/>
              <a:ext cx="1749035" cy="507831"/>
            </a:xfrm>
            <a:prstGeom prst="rect">
              <a:avLst/>
            </a:prstGeom>
            <a:noFill/>
          </p:spPr>
          <p:txBody>
            <a:bodyPr wrap="square" rtlCol="0">
              <a:spAutoFit/>
            </a:bodyPr>
            <a:lstStyle/>
            <a:p>
              <a:r>
                <a:rPr lang="de-DE" sz="1600" b="0" dirty="0">
                  <a:solidFill>
                    <a:srgbClr val="555555"/>
                  </a:solidFill>
                </a:rPr>
                <a:t>Energiespeicher</a:t>
              </a:r>
            </a:p>
            <a:p>
              <a:r>
                <a:rPr lang="de-DE" sz="1100" b="0" dirty="0">
                  <a:solidFill>
                    <a:srgbClr val="555555"/>
                  </a:solidFill>
                </a:rPr>
                <a:t>(Batterie/Kondensator)</a:t>
              </a:r>
              <a:endParaRPr lang="de-DE" sz="1600" b="0" dirty="0">
                <a:solidFill>
                  <a:srgbClr val="555555"/>
                </a:solidFill>
              </a:endParaRPr>
            </a:p>
          </p:txBody>
        </p:sp>
        <p:sp>
          <p:nvSpPr>
            <p:cNvPr id="61" name="Rechteck 60"/>
            <p:cNvSpPr/>
            <p:nvPr/>
          </p:nvSpPr>
          <p:spPr>
            <a:xfrm rot="16200000">
              <a:off x="2937639" y="2232055"/>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2" name="Textfeld 61"/>
            <p:cNvSpPr txBox="1"/>
            <p:nvPr/>
          </p:nvSpPr>
          <p:spPr>
            <a:xfrm rot="16200000">
              <a:off x="3024139" y="2178407"/>
              <a:ext cx="1135156" cy="338554"/>
            </a:xfrm>
            <a:prstGeom prst="rect">
              <a:avLst/>
            </a:prstGeom>
            <a:noFill/>
          </p:spPr>
          <p:txBody>
            <a:bodyPr wrap="square" rtlCol="0">
              <a:spAutoFit/>
            </a:bodyPr>
            <a:lstStyle/>
            <a:p>
              <a:r>
                <a:rPr lang="de-DE" sz="1600" b="0" dirty="0">
                  <a:solidFill>
                    <a:srgbClr val="555555"/>
                  </a:solidFill>
                </a:rPr>
                <a:t>Inverter</a:t>
              </a:r>
            </a:p>
          </p:txBody>
        </p:sp>
        <p:sp>
          <p:nvSpPr>
            <p:cNvPr id="63" name="Ellipse 62"/>
            <p:cNvSpPr/>
            <p:nvPr/>
          </p:nvSpPr>
          <p:spPr>
            <a:xfrm>
              <a:off x="6281734" y="2260387"/>
              <a:ext cx="340210" cy="348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64" name="Gerader Verbinder 63"/>
            <p:cNvCxnSpPr>
              <a:endCxn id="63" idx="0"/>
            </p:cNvCxnSpPr>
            <p:nvPr/>
          </p:nvCxnSpPr>
          <p:spPr>
            <a:xfrm>
              <a:off x="6449143" y="1827448"/>
              <a:ext cx="0" cy="43293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6449143" y="2602185"/>
              <a:ext cx="0" cy="43293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4670951" y="1698685"/>
              <a:ext cx="694185" cy="346777"/>
            </a:xfrm>
            <a:prstGeom prst="rect">
              <a:avLst/>
            </a:prstGeom>
            <a:noFill/>
          </p:spPr>
          <p:txBody>
            <a:bodyPr wrap="square" rtlCol="0">
              <a:spAutoFit/>
            </a:bodyPr>
            <a:lstStyle/>
            <a:p>
              <a:r>
                <a:rPr lang="de-DE" sz="1600" b="0" dirty="0">
                  <a:solidFill>
                    <a:srgbClr val="555555"/>
                  </a:solidFill>
                </a:rPr>
                <a:t>Tank</a:t>
              </a:r>
            </a:p>
          </p:txBody>
        </p:sp>
        <p:grpSp>
          <p:nvGrpSpPr>
            <p:cNvPr id="67" name="Gruppieren 66"/>
            <p:cNvGrpSpPr/>
            <p:nvPr/>
          </p:nvGrpSpPr>
          <p:grpSpPr>
            <a:xfrm>
              <a:off x="4414151" y="1524250"/>
              <a:ext cx="1178480" cy="669423"/>
              <a:chOff x="4707183" y="1597581"/>
              <a:chExt cx="864096" cy="653549"/>
            </a:xfrm>
          </p:grpSpPr>
          <p:sp>
            <p:nvSpPr>
              <p:cNvPr id="68" name="Rechteck 67"/>
              <p:cNvSpPr/>
              <p:nvPr/>
            </p:nvSpPr>
            <p:spPr>
              <a:xfrm rot="16200000">
                <a:off x="4812456" y="1492308"/>
                <a:ext cx="65354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9" name="Textfeld 68"/>
              <p:cNvSpPr txBox="1"/>
              <p:nvPr/>
            </p:nvSpPr>
            <p:spPr>
              <a:xfrm>
                <a:off x="4895476" y="1767880"/>
                <a:ext cx="508997" cy="338554"/>
              </a:xfrm>
              <a:prstGeom prst="rect">
                <a:avLst/>
              </a:prstGeom>
              <a:noFill/>
            </p:spPr>
            <p:txBody>
              <a:bodyPr wrap="square" rtlCol="0">
                <a:spAutoFit/>
              </a:bodyPr>
              <a:lstStyle/>
              <a:p>
                <a:r>
                  <a:rPr lang="de-DE" sz="1600" b="0" dirty="0">
                    <a:solidFill>
                      <a:srgbClr val="555555"/>
                    </a:solidFill>
                  </a:rPr>
                  <a:t>Tank</a:t>
                </a:r>
              </a:p>
            </p:txBody>
          </p:sp>
        </p:grpSp>
        <p:cxnSp>
          <p:nvCxnSpPr>
            <p:cNvPr id="70" name="Gerader Verbinder 69"/>
            <p:cNvCxnSpPr/>
            <p:nvPr/>
          </p:nvCxnSpPr>
          <p:spPr>
            <a:xfrm flipH="1">
              <a:off x="3075074" y="2397492"/>
              <a:ext cx="33746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52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Solaris Urbino 18 Hybrid Voith</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4651" y="1792951"/>
            <a:ext cx="6731848" cy="4489708"/>
          </a:xfrm>
          <a:prstGeom prst="rect">
            <a:avLst/>
          </a:prstGeom>
        </p:spPr>
      </p:pic>
      <p:sp>
        <p:nvSpPr>
          <p:cNvPr id="7" name="Textfeld 6"/>
          <p:cNvSpPr txBox="1"/>
          <p:nvPr/>
        </p:nvSpPr>
        <p:spPr>
          <a:xfrm>
            <a:off x="1244354" y="6047710"/>
            <a:ext cx="2376264" cy="261610"/>
          </a:xfrm>
          <a:prstGeom prst="rect">
            <a:avLst/>
          </a:prstGeom>
          <a:noFill/>
        </p:spPr>
        <p:txBody>
          <a:bodyPr wrap="square" rtlCol="0">
            <a:spAutoFit/>
          </a:bodyPr>
          <a:lstStyle/>
          <a:p>
            <a:r>
              <a:rPr lang="de-DE" sz="1050" b="0" dirty="0">
                <a:solidFill>
                  <a:schemeClr val="bg1"/>
                </a:solidFill>
              </a:rPr>
              <a:t>Foto: </a:t>
            </a:r>
            <a:r>
              <a:rPr lang="de-DE" sz="1050" b="0" dirty="0" err="1">
                <a:solidFill>
                  <a:schemeClr val="bg1"/>
                </a:solidFill>
              </a:rPr>
              <a:t>Bogestra</a:t>
            </a:r>
            <a:r>
              <a:rPr lang="de-DE" sz="1050" b="0" dirty="0">
                <a:solidFill>
                  <a:schemeClr val="bg1"/>
                </a:solidFill>
              </a:rPr>
              <a:t> AG</a:t>
            </a:r>
          </a:p>
        </p:txBody>
      </p:sp>
    </p:spTree>
    <p:extLst>
      <p:ext uri="{BB962C8B-B14F-4D97-AF65-F5344CB8AC3E}">
        <p14:creationId xmlns:p14="http://schemas.microsoft.com/office/powerpoint/2010/main" val="35019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t>Einleitung</a:t>
            </a:r>
          </a:p>
          <a:p>
            <a:pPr>
              <a:buFont typeface="Arial" panose="020B0604020202020204" pitchFamily="34" charset="0"/>
              <a:buChar char="•"/>
            </a:pPr>
            <a:r>
              <a:rPr lang="de-DE" sz="1800" dirty="0"/>
              <a:t>Fahrzeuge mit HV-System</a:t>
            </a:r>
          </a:p>
          <a:p>
            <a:pPr>
              <a:buFont typeface="Arial" panose="020B0604020202020204" pitchFamily="34" charset="0"/>
              <a:buChar char="•"/>
            </a:pPr>
            <a:r>
              <a:rPr lang="de-DE" sz="1800" dirty="0"/>
              <a:t>HV-Komponenten</a:t>
            </a:r>
          </a:p>
          <a:p>
            <a:pPr>
              <a:buFont typeface="Arial" panose="020B0604020202020204" pitchFamily="34" charset="0"/>
              <a:buChar char="•"/>
            </a:pPr>
            <a:r>
              <a:rPr lang="de-DE" sz="1800" dirty="0"/>
              <a:t>Neue Gefährdungen</a:t>
            </a:r>
          </a:p>
          <a:p>
            <a:pPr>
              <a:buFont typeface="Arial" panose="020B0604020202020204" pitchFamily="34" charset="0"/>
              <a:buChar char="•"/>
            </a:pPr>
            <a:r>
              <a:rPr lang="de-DE" sz="1800" dirty="0"/>
              <a:t>Schutz vor elektrischer Gefährdung</a:t>
            </a:r>
          </a:p>
          <a:p>
            <a:pPr>
              <a:buFont typeface="Arial" panose="020B0604020202020204" pitchFamily="34" charset="0"/>
              <a:buChar char="•"/>
            </a:pPr>
            <a:r>
              <a:rPr lang="de-DE" sz="1800" dirty="0"/>
              <a:t>Organisation der Arbeitssicherheit</a:t>
            </a:r>
          </a:p>
          <a:p>
            <a:pPr>
              <a:buFont typeface="Arial" panose="020B0604020202020204" pitchFamily="34" charset="0"/>
              <a:buChar char="•"/>
            </a:pPr>
            <a:r>
              <a:rPr lang="de-DE" sz="1800" dirty="0"/>
              <a:t>Tätigkeitsbereiche für Arbeiten an HV-Systemen </a:t>
            </a:r>
          </a:p>
          <a:p>
            <a:pPr>
              <a:buFont typeface="Arial" panose="020B0604020202020204" pitchFamily="34" charset="0"/>
              <a:buChar char="•"/>
            </a:pPr>
            <a:r>
              <a:rPr lang="de-DE" sz="1800" dirty="0"/>
              <a:t>Tätigkeiten, die das HV-System nicht betreffen</a:t>
            </a:r>
          </a:p>
          <a:p>
            <a:pPr>
              <a:buFont typeface="Arial" panose="020B0604020202020204" pitchFamily="34" charset="0"/>
              <a:buChar char="•"/>
            </a:pPr>
            <a:r>
              <a:rPr lang="de-DE" sz="1800" dirty="0"/>
              <a:t>Arbeiten unter Leitung und Aufsicht einer Elektrofachkraft</a:t>
            </a:r>
          </a:p>
          <a:p>
            <a:pPr>
              <a:buFont typeface="Arial" panose="020B0604020202020204" pitchFamily="34" charset="0"/>
              <a:buChar char="•"/>
            </a:pPr>
            <a:r>
              <a:rPr lang="de-DE" sz="1800" dirty="0"/>
              <a:t>Vorgehensweise bei Elektrounfällen</a:t>
            </a:r>
          </a:p>
          <a:p>
            <a:pPr>
              <a:buFont typeface="Arial" panose="020B0604020202020204" pitchFamily="34" charset="0"/>
              <a:buChar char="•"/>
            </a:pPr>
            <a:r>
              <a:rPr lang="de-DE" sz="1800" dirty="0"/>
              <a:t>VBG-Fachwissen Elektromobilität</a:t>
            </a:r>
          </a:p>
        </p:txBody>
      </p:sp>
    </p:spTree>
    <p:extLst>
      <p:ext uri="{BB962C8B-B14F-4D97-AF65-F5344CB8AC3E}">
        <p14:creationId xmlns:p14="http://schemas.microsoft.com/office/powerpoint/2010/main" val="304415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Solaris Urbino 18 Hybrid Voith</a:t>
            </a:r>
          </a:p>
        </p:txBody>
      </p:sp>
      <p:sp>
        <p:nvSpPr>
          <p:cNvPr id="11" name="Textfeld 10"/>
          <p:cNvSpPr txBox="1"/>
          <p:nvPr/>
        </p:nvSpPr>
        <p:spPr>
          <a:xfrm>
            <a:off x="3923931" y="1983898"/>
            <a:ext cx="4392486" cy="389337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sz="1600" b="0" dirty="0">
                <a:solidFill>
                  <a:srgbClr val="555555"/>
                </a:solidFill>
              </a:rPr>
              <a:t>Paralleler Hybrid</a:t>
            </a:r>
          </a:p>
          <a:p>
            <a:pPr marL="285750" indent="-285750">
              <a:spcBef>
                <a:spcPts val="600"/>
              </a:spcBef>
              <a:buFont typeface="Arial" panose="020B0604020202020204" pitchFamily="34" charset="0"/>
              <a:buChar char="•"/>
            </a:pPr>
            <a:r>
              <a:rPr lang="de-DE" sz="1600" b="0" dirty="0">
                <a:solidFill>
                  <a:srgbClr val="555555"/>
                </a:solidFill>
              </a:rPr>
              <a:t>6,7l EEV-Dieselmotor </a:t>
            </a:r>
          </a:p>
          <a:p>
            <a:pPr marL="285750" indent="-285750">
              <a:spcBef>
                <a:spcPts val="600"/>
              </a:spcBef>
              <a:buFont typeface="Arial" panose="020B0604020202020204" pitchFamily="34" charset="0"/>
              <a:buChar char="•"/>
            </a:pPr>
            <a:r>
              <a:rPr lang="de-DE" sz="1600" b="0" dirty="0">
                <a:solidFill>
                  <a:srgbClr val="555555"/>
                </a:solidFill>
              </a:rPr>
              <a:t>Max. Leistung 181 kW</a:t>
            </a:r>
          </a:p>
          <a:p>
            <a:pPr marL="285750" indent="-285750">
              <a:spcBef>
                <a:spcPts val="600"/>
              </a:spcBef>
              <a:buFont typeface="Arial" panose="020B0604020202020204" pitchFamily="34" charset="0"/>
              <a:buChar char="•"/>
            </a:pPr>
            <a:r>
              <a:rPr lang="de-DE" sz="1600" b="0" dirty="0">
                <a:solidFill>
                  <a:srgbClr val="555555"/>
                </a:solidFill>
              </a:rPr>
              <a:t>Max. Drehmoment 1.020 </a:t>
            </a:r>
            <a:r>
              <a:rPr lang="de-DE" sz="1600" b="0" dirty="0" err="1">
                <a:solidFill>
                  <a:srgbClr val="555555"/>
                </a:solidFill>
              </a:rPr>
              <a:t>Nm</a:t>
            </a:r>
            <a:endParaRPr lang="de-DE" sz="1600" b="0" dirty="0">
              <a:solidFill>
                <a:srgbClr val="555555"/>
              </a:solidFill>
            </a:endParaRPr>
          </a:p>
          <a:p>
            <a:pPr marL="285750" indent="-285750">
              <a:spcBef>
                <a:spcPts val="600"/>
              </a:spcBef>
              <a:buFont typeface="Arial" panose="020B0604020202020204" pitchFamily="34" charset="0"/>
              <a:buChar char="•"/>
            </a:pPr>
            <a:r>
              <a:rPr lang="de-DE" sz="1600" b="0" dirty="0">
                <a:solidFill>
                  <a:srgbClr val="555555"/>
                </a:solidFill>
              </a:rPr>
              <a:t>Generator mit 150 kW </a:t>
            </a:r>
          </a:p>
          <a:p>
            <a:pPr marL="285750" indent="-285750">
              <a:spcBef>
                <a:spcPts val="600"/>
              </a:spcBef>
              <a:buFont typeface="Arial" panose="020B0604020202020204" pitchFamily="34" charset="0"/>
              <a:buChar char="•"/>
            </a:pPr>
            <a:r>
              <a:rPr lang="de-DE" sz="1600" b="0" dirty="0">
                <a:solidFill>
                  <a:srgbClr val="555555"/>
                </a:solidFill>
              </a:rPr>
              <a:t>Hochleistungskondensatoren (</a:t>
            </a:r>
            <a:r>
              <a:rPr lang="de-DE" sz="1600" b="0" dirty="0" err="1">
                <a:solidFill>
                  <a:srgbClr val="555555"/>
                </a:solidFill>
              </a:rPr>
              <a:t>SuperCaps</a:t>
            </a:r>
            <a:r>
              <a:rPr lang="de-DE" sz="1600" b="0" dirty="0">
                <a:solidFill>
                  <a:srgbClr val="555555"/>
                </a:solidFill>
              </a:rPr>
              <a:t>)</a:t>
            </a:r>
          </a:p>
          <a:p>
            <a:pPr marL="285750" indent="-285750">
              <a:spcBef>
                <a:spcPts val="600"/>
              </a:spcBef>
              <a:buFont typeface="Arial" panose="020B0604020202020204" pitchFamily="34" charset="0"/>
              <a:buChar char="•"/>
            </a:pPr>
            <a:r>
              <a:rPr lang="de-DE" sz="1600" b="0" dirty="0">
                <a:solidFill>
                  <a:srgbClr val="555555"/>
                </a:solidFill>
              </a:rPr>
              <a:t>5 Module (Caps)</a:t>
            </a:r>
          </a:p>
          <a:p>
            <a:pPr marL="285750" indent="-285750">
              <a:spcBef>
                <a:spcPts val="600"/>
              </a:spcBef>
              <a:buFont typeface="Arial" panose="020B0604020202020204" pitchFamily="34" charset="0"/>
              <a:buChar char="•"/>
            </a:pPr>
            <a:r>
              <a:rPr lang="de-DE" sz="1600" b="0" dirty="0">
                <a:solidFill>
                  <a:srgbClr val="555555"/>
                </a:solidFill>
              </a:rPr>
              <a:t>Gesamtenergiegehalt 0,5 kWh</a:t>
            </a:r>
          </a:p>
          <a:p>
            <a:pPr marL="285750" indent="-285750">
              <a:spcBef>
                <a:spcPts val="600"/>
              </a:spcBef>
              <a:buFont typeface="Arial" panose="020B0604020202020204" pitchFamily="34" charset="0"/>
              <a:buChar char="•"/>
            </a:pPr>
            <a:r>
              <a:rPr lang="de-DE" sz="1600" b="0" dirty="0">
                <a:solidFill>
                  <a:srgbClr val="555555"/>
                </a:solidFill>
              </a:rPr>
              <a:t>Spannung 300 - 625 V</a:t>
            </a:r>
          </a:p>
          <a:p>
            <a:pPr marL="285750" indent="-285750">
              <a:spcBef>
                <a:spcPts val="600"/>
              </a:spcBef>
              <a:buFont typeface="Arial" panose="020B0604020202020204" pitchFamily="34" charset="0"/>
              <a:buChar char="•"/>
            </a:pPr>
            <a:r>
              <a:rPr lang="de-DE" sz="1600" b="0" dirty="0">
                <a:solidFill>
                  <a:srgbClr val="555555"/>
                </a:solidFill>
              </a:rPr>
              <a:t>Asynchronmaschine</a:t>
            </a:r>
          </a:p>
          <a:p>
            <a:pPr marL="285750" indent="-285750">
              <a:spcBef>
                <a:spcPts val="600"/>
              </a:spcBef>
              <a:buFont typeface="Arial" panose="020B0604020202020204" pitchFamily="34" charset="0"/>
              <a:buChar char="•"/>
            </a:pPr>
            <a:r>
              <a:rPr lang="de-DE" sz="1600" b="0" dirty="0">
                <a:solidFill>
                  <a:srgbClr val="555555"/>
                </a:solidFill>
              </a:rPr>
              <a:t>Max. Leistung 150 kW</a:t>
            </a:r>
          </a:p>
          <a:p>
            <a:pPr marL="285750" indent="-285750">
              <a:spcBef>
                <a:spcPts val="600"/>
              </a:spcBef>
              <a:buFont typeface="Arial" panose="020B0604020202020204" pitchFamily="34" charset="0"/>
              <a:buChar char="•"/>
            </a:pPr>
            <a:r>
              <a:rPr lang="de-DE" sz="1600" b="0" dirty="0">
                <a:solidFill>
                  <a:srgbClr val="555555"/>
                </a:solidFill>
              </a:rPr>
              <a:t>Max. Drehmoment 530 </a:t>
            </a:r>
            <a:r>
              <a:rPr lang="de-DE" sz="1600" b="0" dirty="0" err="1">
                <a:solidFill>
                  <a:srgbClr val="555555"/>
                </a:solidFill>
              </a:rPr>
              <a:t>Nm</a:t>
            </a:r>
            <a:r>
              <a:rPr lang="de-DE" sz="1600" b="0" dirty="0">
                <a:solidFill>
                  <a:srgbClr val="555555"/>
                </a:solidFill>
              </a:rPr>
              <a:t> </a:t>
            </a:r>
          </a:p>
        </p:txBody>
      </p:sp>
      <p:pic>
        <p:nvPicPr>
          <p:cNvPr id="12" name="Grafik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385" y="4061669"/>
            <a:ext cx="3033216" cy="2274912"/>
          </a:xfrm>
          <a:prstGeom prst="rect">
            <a:avLst/>
          </a:prstGeom>
        </p:spPr>
      </p:pic>
      <p:pic>
        <p:nvPicPr>
          <p:cNvPr id="13" name="Grafik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825" y="1778143"/>
            <a:ext cx="3024336" cy="2268252"/>
          </a:xfrm>
          <a:prstGeom prst="rect">
            <a:avLst/>
          </a:prstGeom>
        </p:spPr>
      </p:pic>
    </p:spTree>
    <p:extLst>
      <p:ext uri="{BB962C8B-B14F-4D97-AF65-F5344CB8AC3E}">
        <p14:creationId xmlns:p14="http://schemas.microsoft.com/office/powerpoint/2010/main" val="329527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II - Serieller Hybrid</a:t>
            </a:r>
            <a:endParaRPr lang="de-DE" dirty="0"/>
          </a:p>
        </p:txBody>
      </p:sp>
      <p:sp>
        <p:nvSpPr>
          <p:cNvPr id="50" name="Textfeld 6"/>
          <p:cNvSpPr txBox="1"/>
          <p:nvPr/>
        </p:nvSpPr>
        <p:spPr>
          <a:xfrm>
            <a:off x="-108520" y="4503891"/>
            <a:ext cx="8962301" cy="187743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Font typeface="Arial" pitchFamily="34" charset="0"/>
              <a:buChar char="•"/>
            </a:pPr>
            <a:r>
              <a:rPr lang="de-DE" sz="1600" b="0" dirty="0">
                <a:solidFill>
                  <a:srgbClr val="555555"/>
                </a:solidFill>
              </a:rPr>
              <a:t>Antrieb über zentralen Elektromotor</a:t>
            </a:r>
          </a:p>
          <a:p>
            <a:pPr marL="742950" lvl="1" indent="-285750">
              <a:spcBef>
                <a:spcPts val="600"/>
              </a:spcBef>
              <a:buFont typeface="Arial" pitchFamily="34" charset="0"/>
              <a:buChar char="•"/>
            </a:pPr>
            <a:r>
              <a:rPr lang="de-DE" sz="1600" b="0" dirty="0">
                <a:solidFill>
                  <a:srgbClr val="555555"/>
                </a:solidFill>
              </a:rPr>
              <a:t>E-Motor rekuperiert beim Bremsen und lädt Energiespeicher</a:t>
            </a:r>
          </a:p>
          <a:p>
            <a:pPr marL="742950" lvl="1" indent="-285750">
              <a:spcBef>
                <a:spcPts val="600"/>
              </a:spcBef>
              <a:buFont typeface="Arial" pitchFamily="34" charset="0"/>
              <a:buChar char="•"/>
            </a:pPr>
            <a:r>
              <a:rPr lang="de-DE" sz="1600" b="0" dirty="0">
                <a:solidFill>
                  <a:srgbClr val="555555"/>
                </a:solidFill>
              </a:rPr>
              <a:t>Bei niedrigem Ladezustand des Energiespeichers startet der Verbrennungsmotor und treibt einen Generator an</a:t>
            </a:r>
          </a:p>
          <a:p>
            <a:pPr marL="742950" lvl="1" indent="-285750">
              <a:spcBef>
                <a:spcPts val="600"/>
              </a:spcBef>
              <a:buFont typeface="Arial" pitchFamily="34" charset="0"/>
              <a:buChar char="•"/>
            </a:pPr>
            <a:r>
              <a:rPr lang="de-DE" sz="1600" b="0" dirty="0">
                <a:solidFill>
                  <a:srgbClr val="555555"/>
                </a:solidFill>
              </a:rPr>
              <a:t>Generator lädt Energiespeicher nach oder versorgt den Elektromotor direkt.</a:t>
            </a:r>
          </a:p>
          <a:p>
            <a:pPr marL="742950" lvl="1" indent="-285750">
              <a:spcBef>
                <a:spcPts val="600"/>
              </a:spcBef>
              <a:buFont typeface="Arial" pitchFamily="34" charset="0"/>
              <a:buChar char="•"/>
            </a:pPr>
            <a:r>
              <a:rPr lang="de-DE" sz="1600" b="0" dirty="0">
                <a:solidFill>
                  <a:srgbClr val="555555"/>
                </a:solidFill>
              </a:rPr>
              <a:t>Arbeiten am Rad oder am Fahrwerk finden nicht in der Nähe von HV-Komponenten statt</a:t>
            </a:r>
          </a:p>
        </p:txBody>
      </p:sp>
      <p:grpSp>
        <p:nvGrpSpPr>
          <p:cNvPr id="2" name="Gruppieren 1"/>
          <p:cNvGrpSpPr/>
          <p:nvPr/>
        </p:nvGrpSpPr>
        <p:grpSpPr>
          <a:xfrm>
            <a:off x="314718" y="1709664"/>
            <a:ext cx="8628046" cy="2798757"/>
            <a:chOff x="315713" y="1804038"/>
            <a:chExt cx="8628046" cy="2798757"/>
          </a:xfrm>
        </p:grpSpPr>
        <p:grpSp>
          <p:nvGrpSpPr>
            <p:cNvPr id="24" name="Gruppieren 23"/>
            <p:cNvGrpSpPr/>
            <p:nvPr/>
          </p:nvGrpSpPr>
          <p:grpSpPr>
            <a:xfrm>
              <a:off x="315713" y="1845097"/>
              <a:ext cx="8628046" cy="2757698"/>
              <a:chOff x="285347" y="1269033"/>
              <a:chExt cx="8628046" cy="2757698"/>
            </a:xfrm>
          </p:grpSpPr>
          <p:pic>
            <p:nvPicPr>
              <p:cNvPr id="62" name="Grafik 61"/>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77" name="Abgerundetes Rechteck 76"/>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8" name="Abgerundetes Rechteck 77"/>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9" name="Abgerundetes Rechteck 78"/>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0" name="Abgerundetes Rechteck 79"/>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grpSp>
            <p:nvGrpSpPr>
              <p:cNvPr id="3" name="Gruppieren 2"/>
              <p:cNvGrpSpPr>
                <a:grpSpLocks noChangeAspect="1"/>
              </p:cNvGrpSpPr>
              <p:nvPr/>
            </p:nvGrpSpPr>
            <p:grpSpPr>
              <a:xfrm>
                <a:off x="8340447" y="1612292"/>
                <a:ext cx="302346" cy="952614"/>
                <a:chOff x="8454778" y="1658990"/>
                <a:chExt cx="502294" cy="1582602"/>
              </a:xfrm>
            </p:grpSpPr>
            <p:sp>
              <p:nvSpPr>
                <p:cNvPr id="15" name="Rechteck 14"/>
                <p:cNvSpPr/>
                <p:nvPr/>
              </p:nvSpPr>
              <p:spPr>
                <a:xfrm>
                  <a:off x="8454778" y="1658990"/>
                  <a:ext cx="502294" cy="158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8" name="Ellipse 17"/>
                <p:cNvSpPr/>
                <p:nvPr/>
              </p:nvSpPr>
              <p:spPr>
                <a:xfrm>
                  <a:off x="8595360" y="1707699"/>
                  <a:ext cx="216000" cy="21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9" name="Ellipse 18"/>
                <p:cNvSpPr>
                  <a:spLocks noChangeAspect="1"/>
                </p:cNvSpPr>
                <p:nvPr/>
              </p:nvSpPr>
              <p:spPr>
                <a:xfrm>
                  <a:off x="8595360" y="2223836"/>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0" name="Ellipse 19"/>
                <p:cNvSpPr>
                  <a:spLocks noChangeAspect="1"/>
                </p:cNvSpPr>
                <p:nvPr/>
              </p:nvSpPr>
              <p:spPr>
                <a:xfrm>
                  <a:off x="8595360" y="2480597"/>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1" name="Ellipse 20"/>
                <p:cNvSpPr>
                  <a:spLocks noChangeAspect="1"/>
                </p:cNvSpPr>
                <p:nvPr/>
              </p:nvSpPr>
              <p:spPr>
                <a:xfrm>
                  <a:off x="8595360" y="2737358"/>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2" name="Ellipse 21"/>
                <p:cNvSpPr>
                  <a:spLocks noChangeAspect="1"/>
                </p:cNvSpPr>
                <p:nvPr/>
              </p:nvSpPr>
              <p:spPr>
                <a:xfrm>
                  <a:off x="8595360" y="2988800"/>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3" name="Ellipse 22"/>
                <p:cNvSpPr>
                  <a:spLocks noChangeAspect="1"/>
                </p:cNvSpPr>
                <p:nvPr/>
              </p:nvSpPr>
              <p:spPr>
                <a:xfrm>
                  <a:off x="8595360" y="1963663"/>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sp>
            <p:nvSpPr>
              <p:cNvPr id="26" name="Rechteck 25"/>
              <p:cNvSpPr/>
              <p:nvPr/>
            </p:nvSpPr>
            <p:spPr>
              <a:xfrm rot="16200000">
                <a:off x="1592391" y="1493638"/>
                <a:ext cx="1060717" cy="18628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7" name="Rechteck 26"/>
              <p:cNvSpPr/>
              <p:nvPr/>
            </p:nvSpPr>
            <p:spPr>
              <a:xfrm rot="16200000">
                <a:off x="2937637" y="2244757"/>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8" name="Textfeld 27"/>
              <p:cNvSpPr txBox="1"/>
              <p:nvPr/>
            </p:nvSpPr>
            <p:spPr>
              <a:xfrm>
                <a:off x="1253737" y="2166650"/>
                <a:ext cx="1800440" cy="523220"/>
              </a:xfrm>
              <a:prstGeom prst="rect">
                <a:avLst/>
              </a:prstGeom>
              <a:noFill/>
            </p:spPr>
            <p:txBody>
              <a:bodyPr wrap="square" rtlCol="0">
                <a:spAutoFit/>
              </a:bodyPr>
              <a:lstStyle/>
              <a:p>
                <a:r>
                  <a:rPr lang="de-DE" sz="1600" b="0" dirty="0">
                    <a:solidFill>
                      <a:srgbClr val="555555"/>
                    </a:solidFill>
                  </a:rPr>
                  <a:t>Energiespeicher</a:t>
                </a:r>
              </a:p>
              <a:p>
                <a:r>
                  <a:rPr lang="de-DE" sz="1100" b="0" dirty="0">
                    <a:solidFill>
                      <a:srgbClr val="555555"/>
                    </a:solidFill>
                  </a:rPr>
                  <a:t>(Batterie/Kondensator)</a:t>
                </a:r>
                <a:endParaRPr lang="de-DE" sz="1600" b="0" dirty="0">
                  <a:solidFill>
                    <a:srgbClr val="555555"/>
                  </a:solidFill>
                </a:endParaRPr>
              </a:p>
            </p:txBody>
          </p:sp>
          <p:sp>
            <p:nvSpPr>
              <p:cNvPr id="29" name="Textfeld 28"/>
              <p:cNvSpPr txBox="1"/>
              <p:nvPr/>
            </p:nvSpPr>
            <p:spPr>
              <a:xfrm rot="16200000">
                <a:off x="3024139" y="2191109"/>
                <a:ext cx="1135156" cy="338554"/>
              </a:xfrm>
              <a:prstGeom prst="rect">
                <a:avLst/>
              </a:prstGeom>
              <a:noFill/>
            </p:spPr>
            <p:txBody>
              <a:bodyPr wrap="square" rtlCol="0">
                <a:spAutoFit/>
              </a:bodyPr>
              <a:lstStyle/>
              <a:p>
                <a:r>
                  <a:rPr lang="de-DE" sz="1600" b="0" dirty="0">
                    <a:solidFill>
                      <a:srgbClr val="555555"/>
                    </a:solidFill>
                  </a:rPr>
                  <a:t>Inverter</a:t>
                </a:r>
              </a:p>
            </p:txBody>
          </p:sp>
          <p:grpSp>
            <p:nvGrpSpPr>
              <p:cNvPr id="5" name="Gruppieren 4"/>
              <p:cNvGrpSpPr/>
              <p:nvPr/>
            </p:nvGrpSpPr>
            <p:grpSpPr>
              <a:xfrm>
                <a:off x="7164288" y="1563929"/>
                <a:ext cx="778991" cy="460478"/>
                <a:chOff x="7539830" y="1493339"/>
                <a:chExt cx="778991" cy="460478"/>
              </a:xfrm>
            </p:grpSpPr>
            <p:sp>
              <p:nvSpPr>
                <p:cNvPr id="25" name="Rechteck 24"/>
                <p:cNvSpPr/>
                <p:nvPr/>
              </p:nvSpPr>
              <p:spPr>
                <a:xfrm rot="16200000">
                  <a:off x="7696756" y="1336413"/>
                  <a:ext cx="460478" cy="774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0" name="Textfeld 29"/>
                <p:cNvSpPr txBox="1"/>
                <p:nvPr/>
              </p:nvSpPr>
              <p:spPr>
                <a:xfrm>
                  <a:off x="7594467" y="1557964"/>
                  <a:ext cx="724354" cy="338554"/>
                </a:xfrm>
                <a:prstGeom prst="rect">
                  <a:avLst/>
                </a:prstGeom>
                <a:noFill/>
              </p:spPr>
              <p:txBody>
                <a:bodyPr wrap="square" rtlCol="0">
                  <a:spAutoFit/>
                </a:bodyPr>
                <a:lstStyle/>
                <a:p>
                  <a:r>
                    <a:rPr lang="de-DE" sz="1600" b="0" dirty="0">
                      <a:solidFill>
                        <a:srgbClr val="555555"/>
                      </a:solidFill>
                    </a:rPr>
                    <a:t>Tank</a:t>
                  </a:r>
                </a:p>
              </p:txBody>
            </p:sp>
          </p:grpSp>
          <p:cxnSp>
            <p:nvCxnSpPr>
              <p:cNvPr id="43" name="Gerader Verbinder 42"/>
              <p:cNvCxnSpPr/>
              <p:nvPr/>
            </p:nvCxnSpPr>
            <p:spPr>
              <a:xfrm flipH="1">
                <a:off x="3054177" y="2439814"/>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H="1">
                <a:off x="3774258" y="2939235"/>
                <a:ext cx="38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8491960" y="2570677"/>
                <a:ext cx="0" cy="180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7167214" y="2192959"/>
                <a:ext cx="1280552" cy="463841"/>
                <a:chOff x="6186523" y="2806938"/>
                <a:chExt cx="1068659" cy="306956"/>
              </a:xfrm>
            </p:grpSpPr>
            <p:sp>
              <p:nvSpPr>
                <p:cNvPr id="55" name="Rechteck 5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186523" y="2862461"/>
                  <a:ext cx="1068659" cy="224045"/>
                </a:xfrm>
                <a:prstGeom prst="rect">
                  <a:avLst/>
                </a:prstGeom>
                <a:noFill/>
              </p:spPr>
              <p:txBody>
                <a:bodyPr wrap="square" rtlCol="0">
                  <a:spAutoFit/>
                </a:bodyPr>
                <a:lstStyle/>
                <a:p>
                  <a:r>
                    <a:rPr lang="de-DE" sz="1600" b="0" dirty="0">
                      <a:solidFill>
                        <a:srgbClr val="555555"/>
                      </a:solidFill>
                    </a:rPr>
                    <a:t>E-Motor</a:t>
                  </a:r>
                </a:p>
              </p:txBody>
            </p:sp>
          </p:grpSp>
          <p:grpSp>
            <p:nvGrpSpPr>
              <p:cNvPr id="7" name="Gruppieren 6"/>
              <p:cNvGrpSpPr/>
              <p:nvPr/>
            </p:nvGrpSpPr>
            <p:grpSpPr>
              <a:xfrm>
                <a:off x="7616013" y="2761328"/>
                <a:ext cx="1297380" cy="349162"/>
                <a:chOff x="6619255" y="2322557"/>
                <a:chExt cx="1297380" cy="349162"/>
              </a:xfrm>
            </p:grpSpPr>
            <p:sp>
              <p:nvSpPr>
                <p:cNvPr id="58" name="Rechteck 57"/>
                <p:cNvSpPr/>
                <p:nvPr/>
              </p:nvSpPr>
              <p:spPr>
                <a:xfrm>
                  <a:off x="6674735" y="2322557"/>
                  <a:ext cx="1054701"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9" name="Textfeld 58"/>
                <p:cNvSpPr txBox="1"/>
                <p:nvPr/>
              </p:nvSpPr>
              <p:spPr>
                <a:xfrm>
                  <a:off x="6619255" y="2333165"/>
                  <a:ext cx="1297380" cy="338554"/>
                </a:xfrm>
                <a:prstGeom prst="rect">
                  <a:avLst/>
                </a:prstGeom>
                <a:noFill/>
              </p:spPr>
              <p:txBody>
                <a:bodyPr wrap="square" rtlCol="0">
                  <a:spAutoFit/>
                </a:bodyPr>
                <a:lstStyle/>
                <a:p>
                  <a:r>
                    <a:rPr lang="de-DE" sz="1600" b="0" dirty="0">
                      <a:solidFill>
                        <a:srgbClr val="555555"/>
                      </a:solidFill>
                    </a:rPr>
                    <a:t>Generator</a:t>
                  </a:r>
                </a:p>
              </p:txBody>
            </p:sp>
          </p:grpSp>
          <p:cxnSp>
            <p:nvCxnSpPr>
              <p:cNvPr id="60" name="Gerader Verbinder 59"/>
              <p:cNvCxnSpPr/>
              <p:nvPr/>
            </p:nvCxnSpPr>
            <p:spPr>
              <a:xfrm flipH="1">
                <a:off x="3782094" y="2780930"/>
                <a:ext cx="352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7943816" y="1804949"/>
                <a:ext cx="396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3876732" y="1484784"/>
                <a:ext cx="1068659" cy="320434"/>
                <a:chOff x="6107595" y="2806938"/>
                <a:chExt cx="1068659" cy="320434"/>
              </a:xfrm>
            </p:grpSpPr>
            <p:sp>
              <p:nvSpPr>
                <p:cNvPr id="64" name="Rechteck 63"/>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5" name="Textfeld 64"/>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67" name="Rechteck 66"/>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69" name="Gerader Verbinder 68"/>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5"/>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V="1">
                <a:off x="2843808" y="1604737"/>
                <a:ext cx="0" cy="28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7" name="Gruppieren 56"/>
              <p:cNvGrpSpPr/>
              <p:nvPr/>
            </p:nvGrpSpPr>
            <p:grpSpPr>
              <a:xfrm>
                <a:off x="5853702" y="2141290"/>
                <a:ext cx="1209270" cy="570011"/>
                <a:chOff x="7539830" y="1493339"/>
                <a:chExt cx="801151" cy="460478"/>
              </a:xfrm>
            </p:grpSpPr>
            <p:sp>
              <p:nvSpPr>
                <p:cNvPr id="66" name="Rechteck 65"/>
                <p:cNvSpPr/>
                <p:nvPr/>
              </p:nvSpPr>
              <p:spPr>
                <a:xfrm rot="16200000">
                  <a:off x="7696756" y="1336413"/>
                  <a:ext cx="460478" cy="774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2" name="Textfeld 71"/>
                <p:cNvSpPr txBox="1"/>
                <p:nvPr/>
              </p:nvSpPr>
              <p:spPr>
                <a:xfrm>
                  <a:off x="7594467" y="1593349"/>
                  <a:ext cx="746514" cy="273497"/>
                </a:xfrm>
                <a:prstGeom prst="rect">
                  <a:avLst/>
                </a:prstGeom>
                <a:noFill/>
              </p:spPr>
              <p:txBody>
                <a:bodyPr wrap="square" rtlCol="0">
                  <a:spAutoFit/>
                </a:bodyPr>
                <a:lstStyle/>
                <a:p>
                  <a:r>
                    <a:rPr lang="de-DE" sz="1600" b="0" dirty="0">
                      <a:solidFill>
                        <a:srgbClr val="555555"/>
                      </a:solidFill>
                    </a:rPr>
                    <a:t>Getriebe</a:t>
                  </a:r>
                </a:p>
              </p:txBody>
            </p:sp>
          </p:grpSp>
          <p:cxnSp>
            <p:nvCxnSpPr>
              <p:cNvPr id="73" name="Gerader Verbinder 72"/>
              <p:cNvCxnSpPr/>
              <p:nvPr/>
            </p:nvCxnSpPr>
            <p:spPr>
              <a:xfrm flipH="1">
                <a:off x="7286875" y="2660722"/>
                <a:ext cx="0" cy="10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7032494" y="2425650"/>
                <a:ext cx="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flipH="1">
                <a:off x="6444208" y="1820761"/>
                <a:ext cx="0" cy="32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flipH="1">
                <a:off x="6444208" y="2708920"/>
                <a:ext cx="0" cy="32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Textfeld 80"/>
            <p:cNvSpPr txBox="1"/>
            <p:nvPr/>
          </p:nvSpPr>
          <p:spPr>
            <a:xfrm>
              <a:off x="5560782" y="1804038"/>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82" name="Gerader Verbinder 81"/>
            <p:cNvCxnSpPr/>
            <p:nvPr/>
          </p:nvCxnSpPr>
          <p:spPr>
            <a:xfrm flipH="1">
              <a:off x="5318093" y="2074433"/>
              <a:ext cx="286732" cy="543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337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II - Serieller Hybrid</a:t>
            </a:r>
            <a:endParaRPr lang="de-DE" dirty="0"/>
          </a:p>
        </p:txBody>
      </p:sp>
      <p:sp>
        <p:nvSpPr>
          <p:cNvPr id="50" name="Textfeld 6"/>
          <p:cNvSpPr txBox="1"/>
          <p:nvPr/>
        </p:nvSpPr>
        <p:spPr>
          <a:xfrm>
            <a:off x="-108520" y="4503891"/>
            <a:ext cx="8526707" cy="187743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Font typeface="Arial" pitchFamily="34" charset="0"/>
              <a:buChar char="•"/>
            </a:pPr>
            <a:r>
              <a:rPr lang="de-DE" sz="1600" b="0" dirty="0">
                <a:solidFill>
                  <a:srgbClr val="555555"/>
                </a:solidFill>
              </a:rPr>
              <a:t>Antrieb über radnahe Elektromotoren oder Radnabenmotoren</a:t>
            </a:r>
          </a:p>
          <a:p>
            <a:pPr marL="742950" lvl="1" indent="-285750">
              <a:spcBef>
                <a:spcPts val="600"/>
              </a:spcBef>
              <a:buFont typeface="Arial" pitchFamily="34" charset="0"/>
              <a:buChar char="•"/>
            </a:pPr>
            <a:r>
              <a:rPr lang="de-DE" sz="1600" b="0" dirty="0">
                <a:solidFill>
                  <a:srgbClr val="555555"/>
                </a:solidFill>
              </a:rPr>
              <a:t>E-Motor rekuperiert beim Bremsen und lädt Energiespeicher</a:t>
            </a:r>
          </a:p>
          <a:p>
            <a:pPr marL="742950" lvl="1" indent="-285750">
              <a:spcBef>
                <a:spcPts val="600"/>
              </a:spcBef>
              <a:buFont typeface="Arial" pitchFamily="34" charset="0"/>
              <a:buChar char="•"/>
            </a:pPr>
            <a:r>
              <a:rPr lang="de-DE" sz="1600" b="0" dirty="0">
                <a:solidFill>
                  <a:srgbClr val="555555"/>
                </a:solidFill>
              </a:rPr>
              <a:t>Bei niedrigem Ladezustand des Energiespeichers startet der Verbrennungsmotor und treibt einen Generator an</a:t>
            </a:r>
          </a:p>
          <a:p>
            <a:pPr marL="742950" lvl="1" indent="-285750">
              <a:spcBef>
                <a:spcPts val="600"/>
              </a:spcBef>
              <a:buFont typeface="Arial" pitchFamily="34" charset="0"/>
              <a:buChar char="•"/>
            </a:pPr>
            <a:r>
              <a:rPr lang="de-DE" sz="1600" b="0" dirty="0">
                <a:solidFill>
                  <a:srgbClr val="555555"/>
                </a:solidFill>
              </a:rPr>
              <a:t>Generator lädt Energiespeicher nach oder versorgt den Elektromotor direkt.</a:t>
            </a:r>
          </a:p>
          <a:p>
            <a:pPr marL="742950" lvl="1" indent="-285750">
              <a:spcBef>
                <a:spcPts val="600"/>
              </a:spcBef>
              <a:buFont typeface="Arial" pitchFamily="34" charset="0"/>
              <a:buChar char="•"/>
            </a:pPr>
            <a:r>
              <a:rPr lang="de-DE" sz="1600" b="0" dirty="0">
                <a:solidFill>
                  <a:srgbClr val="555555"/>
                </a:solidFill>
              </a:rPr>
              <a:t>Arbeiten am Rad oder am Fahrwerk finden in der Nähe von HV-Komponenten statt</a:t>
            </a:r>
          </a:p>
        </p:txBody>
      </p:sp>
      <p:grpSp>
        <p:nvGrpSpPr>
          <p:cNvPr id="17" name="Gruppieren 16"/>
          <p:cNvGrpSpPr/>
          <p:nvPr/>
        </p:nvGrpSpPr>
        <p:grpSpPr>
          <a:xfrm>
            <a:off x="311359" y="1696778"/>
            <a:ext cx="8573306" cy="2812342"/>
            <a:chOff x="285347" y="1214389"/>
            <a:chExt cx="8573306" cy="2812342"/>
          </a:xfrm>
        </p:grpSpPr>
        <p:pic>
          <p:nvPicPr>
            <p:cNvPr id="66" name="Grafik 65"/>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72" name="Abgerundetes Rechteck 71"/>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3" name="Abgerundetes Rechteck 72"/>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4" name="Abgerundetes Rechteck 73"/>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5" name="Abgerundetes Rechteck 74"/>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grpSp>
          <p:nvGrpSpPr>
            <p:cNvPr id="3" name="Gruppieren 2"/>
            <p:cNvGrpSpPr>
              <a:grpSpLocks noChangeAspect="1"/>
            </p:cNvGrpSpPr>
            <p:nvPr/>
          </p:nvGrpSpPr>
          <p:grpSpPr>
            <a:xfrm rot="5400000">
              <a:off x="7872081" y="1910093"/>
              <a:ext cx="354093" cy="1115655"/>
              <a:chOff x="8454777" y="1658989"/>
              <a:chExt cx="502294" cy="1582602"/>
            </a:xfrm>
          </p:grpSpPr>
          <p:sp>
            <p:nvSpPr>
              <p:cNvPr id="15" name="Rechteck 14"/>
              <p:cNvSpPr/>
              <p:nvPr/>
            </p:nvSpPr>
            <p:spPr>
              <a:xfrm>
                <a:off x="8454777" y="1658989"/>
                <a:ext cx="502294" cy="1582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8" name="Ellipse 17"/>
              <p:cNvSpPr/>
              <p:nvPr/>
            </p:nvSpPr>
            <p:spPr>
              <a:xfrm>
                <a:off x="8595360" y="1707699"/>
                <a:ext cx="216000" cy="216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19" name="Ellipse 18"/>
              <p:cNvSpPr>
                <a:spLocks noChangeAspect="1"/>
              </p:cNvSpPr>
              <p:nvPr/>
            </p:nvSpPr>
            <p:spPr>
              <a:xfrm>
                <a:off x="8595360" y="2223836"/>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0" name="Ellipse 19"/>
              <p:cNvSpPr>
                <a:spLocks noChangeAspect="1"/>
              </p:cNvSpPr>
              <p:nvPr/>
            </p:nvSpPr>
            <p:spPr>
              <a:xfrm>
                <a:off x="8595360" y="2480597"/>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1" name="Ellipse 20"/>
              <p:cNvSpPr>
                <a:spLocks noChangeAspect="1"/>
              </p:cNvSpPr>
              <p:nvPr/>
            </p:nvSpPr>
            <p:spPr>
              <a:xfrm>
                <a:off x="8595360" y="2737358"/>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2" name="Ellipse 21"/>
              <p:cNvSpPr>
                <a:spLocks noChangeAspect="1"/>
              </p:cNvSpPr>
              <p:nvPr/>
            </p:nvSpPr>
            <p:spPr>
              <a:xfrm>
                <a:off x="8595360" y="2988800"/>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3" name="Ellipse 22"/>
              <p:cNvSpPr>
                <a:spLocks noChangeAspect="1"/>
              </p:cNvSpPr>
              <p:nvPr/>
            </p:nvSpPr>
            <p:spPr>
              <a:xfrm>
                <a:off x="8595360" y="1963663"/>
                <a:ext cx="216000" cy="2159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grpSp>
          <p:nvGrpSpPr>
            <p:cNvPr id="33" name="Gruppieren 32"/>
            <p:cNvGrpSpPr/>
            <p:nvPr/>
          </p:nvGrpSpPr>
          <p:grpSpPr>
            <a:xfrm>
              <a:off x="7496512" y="2781960"/>
              <a:ext cx="1076106" cy="561335"/>
              <a:chOff x="4707183" y="1652481"/>
              <a:chExt cx="864096" cy="653549"/>
            </a:xfrm>
          </p:grpSpPr>
          <p:sp>
            <p:nvSpPr>
              <p:cNvPr id="25" name="Rechteck 24"/>
              <p:cNvSpPr/>
              <p:nvPr/>
            </p:nvSpPr>
            <p:spPr>
              <a:xfrm rot="16200000">
                <a:off x="4812456" y="1547208"/>
                <a:ext cx="65354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0" name="Textfeld 29"/>
              <p:cNvSpPr txBox="1"/>
              <p:nvPr/>
            </p:nvSpPr>
            <p:spPr>
              <a:xfrm>
                <a:off x="4895476" y="1828173"/>
                <a:ext cx="589825" cy="394170"/>
              </a:xfrm>
              <a:prstGeom prst="rect">
                <a:avLst/>
              </a:prstGeom>
              <a:noFill/>
            </p:spPr>
            <p:txBody>
              <a:bodyPr wrap="square" rtlCol="0">
                <a:spAutoFit/>
              </a:bodyPr>
              <a:lstStyle/>
              <a:p>
                <a:r>
                  <a:rPr lang="de-DE" sz="1600" b="0" dirty="0">
                    <a:solidFill>
                      <a:srgbClr val="555555"/>
                    </a:solidFill>
                  </a:rPr>
                  <a:t>Tank</a:t>
                </a:r>
              </a:p>
            </p:txBody>
          </p:sp>
        </p:grpSp>
        <p:grpSp>
          <p:nvGrpSpPr>
            <p:cNvPr id="6" name="Gruppieren 5"/>
            <p:cNvGrpSpPr/>
            <p:nvPr/>
          </p:nvGrpSpPr>
          <p:grpSpPr>
            <a:xfrm>
              <a:off x="5940152" y="2754550"/>
              <a:ext cx="1068659" cy="351211"/>
              <a:chOff x="6122835" y="2806938"/>
              <a:chExt cx="1068659" cy="351211"/>
            </a:xfrm>
          </p:grpSpPr>
          <p:sp>
            <p:nvSpPr>
              <p:cNvPr id="24" name="Rechteck 23"/>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2" name="Textfeld 31"/>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45" name="Gerader Verbinder 44"/>
            <p:cNvCxnSpPr/>
            <p:nvPr/>
          </p:nvCxnSpPr>
          <p:spPr>
            <a:xfrm flipH="1">
              <a:off x="3774258" y="2913835"/>
              <a:ext cx="223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8044609" y="2644967"/>
              <a:ext cx="0" cy="14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5951613" y="1844824"/>
              <a:ext cx="1068659" cy="351211"/>
              <a:chOff x="6122835" y="2806938"/>
              <a:chExt cx="1068659" cy="351211"/>
            </a:xfrm>
          </p:grpSpPr>
          <p:sp>
            <p:nvSpPr>
              <p:cNvPr id="55" name="Rechteck 5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grpSp>
          <p:nvGrpSpPr>
            <p:cNvPr id="7" name="Gruppieren 6"/>
            <p:cNvGrpSpPr/>
            <p:nvPr/>
          </p:nvGrpSpPr>
          <p:grpSpPr>
            <a:xfrm>
              <a:off x="6228184" y="2322559"/>
              <a:ext cx="1297380" cy="349162"/>
              <a:chOff x="6619255" y="2322557"/>
              <a:chExt cx="1297380" cy="349162"/>
            </a:xfrm>
          </p:grpSpPr>
          <p:sp>
            <p:nvSpPr>
              <p:cNvPr id="58" name="Rechteck 57"/>
              <p:cNvSpPr/>
              <p:nvPr/>
            </p:nvSpPr>
            <p:spPr>
              <a:xfrm>
                <a:off x="6674735" y="2322557"/>
                <a:ext cx="1054701"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9" name="Textfeld 58"/>
              <p:cNvSpPr txBox="1"/>
              <p:nvPr/>
            </p:nvSpPr>
            <p:spPr>
              <a:xfrm>
                <a:off x="6619255" y="2333165"/>
                <a:ext cx="1297380" cy="338554"/>
              </a:xfrm>
              <a:prstGeom prst="rect">
                <a:avLst/>
              </a:prstGeom>
              <a:noFill/>
            </p:spPr>
            <p:txBody>
              <a:bodyPr wrap="square" rtlCol="0">
                <a:spAutoFit/>
              </a:bodyPr>
              <a:lstStyle/>
              <a:p>
                <a:r>
                  <a:rPr lang="de-DE" sz="1600" b="0" dirty="0">
                    <a:solidFill>
                      <a:srgbClr val="555555"/>
                    </a:solidFill>
                  </a:rPr>
                  <a:t>Generator</a:t>
                </a:r>
              </a:p>
            </p:txBody>
          </p:sp>
        </p:grpSp>
        <p:cxnSp>
          <p:nvCxnSpPr>
            <p:cNvPr id="60" name="Gerader Verbinder 59"/>
            <p:cNvCxnSpPr/>
            <p:nvPr/>
          </p:nvCxnSpPr>
          <p:spPr>
            <a:xfrm flipH="1">
              <a:off x="3782094" y="2004613"/>
              <a:ext cx="223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7344094" y="2470864"/>
              <a:ext cx="14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a:off x="3782094" y="2486167"/>
              <a:ext cx="2520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5"/>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V="1">
              <a:off x="2843808" y="1604737"/>
              <a:ext cx="0" cy="344389"/>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Rechteck 75"/>
            <p:cNvSpPr/>
            <p:nvPr/>
          </p:nvSpPr>
          <p:spPr>
            <a:xfrm rot="16200000">
              <a:off x="1592391" y="1493638"/>
              <a:ext cx="1060717" cy="18628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7" name="Textfeld 76"/>
            <p:cNvSpPr txBox="1"/>
            <p:nvPr/>
          </p:nvSpPr>
          <p:spPr>
            <a:xfrm>
              <a:off x="1253737" y="2166650"/>
              <a:ext cx="1800440" cy="523220"/>
            </a:xfrm>
            <a:prstGeom prst="rect">
              <a:avLst/>
            </a:prstGeom>
            <a:noFill/>
          </p:spPr>
          <p:txBody>
            <a:bodyPr wrap="square" rtlCol="0">
              <a:spAutoFit/>
            </a:bodyPr>
            <a:lstStyle/>
            <a:p>
              <a:r>
                <a:rPr lang="de-DE" sz="1600" b="0" dirty="0">
                  <a:solidFill>
                    <a:srgbClr val="555555"/>
                  </a:solidFill>
                </a:rPr>
                <a:t>Energiespeicher</a:t>
              </a:r>
            </a:p>
            <a:p>
              <a:r>
                <a:rPr lang="de-DE" sz="1100" b="0" dirty="0">
                  <a:solidFill>
                    <a:srgbClr val="555555"/>
                  </a:solidFill>
                </a:rPr>
                <a:t>(Batterie/Kondensator)</a:t>
              </a:r>
              <a:endParaRPr lang="de-DE" sz="1600" b="0" dirty="0">
                <a:solidFill>
                  <a:srgbClr val="555555"/>
                </a:solidFill>
              </a:endParaRPr>
            </a:p>
          </p:txBody>
        </p:sp>
        <p:grpSp>
          <p:nvGrpSpPr>
            <p:cNvPr id="78" name="Gruppieren 77"/>
            <p:cNvGrpSpPr/>
            <p:nvPr/>
          </p:nvGrpSpPr>
          <p:grpSpPr>
            <a:xfrm>
              <a:off x="3876732" y="1484784"/>
              <a:ext cx="1068659" cy="320434"/>
              <a:chOff x="6107595" y="2806938"/>
              <a:chExt cx="1068659" cy="320434"/>
            </a:xfrm>
          </p:grpSpPr>
          <p:sp>
            <p:nvSpPr>
              <p:cNvPr id="79" name="Rechteck 78"/>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0" name="Textfeld 79"/>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81" name="Rechteck 80"/>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82" name="Gerader Verbinder 81"/>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5534770" y="1214389"/>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84" name="Gerader Verbinder 83"/>
            <p:cNvCxnSpPr/>
            <p:nvPr/>
          </p:nvCxnSpPr>
          <p:spPr>
            <a:xfrm flipH="1">
              <a:off x="5292081" y="1484784"/>
              <a:ext cx="286732" cy="543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hteck 84"/>
            <p:cNvSpPr/>
            <p:nvPr/>
          </p:nvSpPr>
          <p:spPr>
            <a:xfrm rot="16200000">
              <a:off x="2937637" y="2244757"/>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6" name="Textfeld 85"/>
            <p:cNvSpPr txBox="1"/>
            <p:nvPr/>
          </p:nvSpPr>
          <p:spPr>
            <a:xfrm rot="16200000">
              <a:off x="3024139" y="2191109"/>
              <a:ext cx="1135156" cy="338554"/>
            </a:xfrm>
            <a:prstGeom prst="rect">
              <a:avLst/>
            </a:prstGeom>
            <a:noFill/>
          </p:spPr>
          <p:txBody>
            <a:bodyPr wrap="square" rtlCol="0">
              <a:spAutoFit/>
            </a:bodyPr>
            <a:lstStyle/>
            <a:p>
              <a:r>
                <a:rPr lang="de-DE" sz="1600" b="0" dirty="0">
                  <a:solidFill>
                    <a:srgbClr val="555555"/>
                  </a:solidFill>
                </a:rPr>
                <a:t>Inverter</a:t>
              </a:r>
            </a:p>
          </p:txBody>
        </p:sp>
        <p:cxnSp>
          <p:nvCxnSpPr>
            <p:cNvPr id="87" name="Gerader Verbinder 86"/>
            <p:cNvCxnSpPr/>
            <p:nvPr/>
          </p:nvCxnSpPr>
          <p:spPr>
            <a:xfrm flipH="1">
              <a:off x="3054177" y="2439814"/>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257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04824" y="1322388"/>
            <a:ext cx="8573304" cy="539750"/>
          </a:xfrm>
        </p:spPr>
        <p:txBody>
          <a:bodyPr/>
          <a:lstStyle/>
          <a:p>
            <a:r>
              <a:rPr lang="de-DE" dirty="0"/>
              <a:t>Antriebskonzepte II - Serieller Hybrid (Brennstoffzelle)</a:t>
            </a:r>
          </a:p>
        </p:txBody>
      </p:sp>
      <p:sp>
        <p:nvSpPr>
          <p:cNvPr id="50" name="Textfeld 6"/>
          <p:cNvSpPr txBox="1"/>
          <p:nvPr/>
        </p:nvSpPr>
        <p:spPr>
          <a:xfrm>
            <a:off x="-108520" y="4503891"/>
            <a:ext cx="8526707" cy="195438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spcBef>
                <a:spcPts val="600"/>
              </a:spcBef>
              <a:buFont typeface="Arial" pitchFamily="34" charset="0"/>
              <a:buChar char="•"/>
            </a:pPr>
            <a:r>
              <a:rPr lang="de-DE" sz="1600" b="0" dirty="0">
                <a:solidFill>
                  <a:srgbClr val="555555"/>
                </a:solidFill>
              </a:rPr>
              <a:t>Antrieb über radnahe Elektromotoren oder Radnabenmotoren</a:t>
            </a:r>
          </a:p>
          <a:p>
            <a:pPr marL="742950" lvl="1" indent="-285750">
              <a:spcBef>
                <a:spcPts val="600"/>
              </a:spcBef>
              <a:buFont typeface="Arial" pitchFamily="34" charset="0"/>
              <a:buChar char="•"/>
            </a:pPr>
            <a:r>
              <a:rPr lang="de-DE" sz="1600" b="0" dirty="0">
                <a:solidFill>
                  <a:srgbClr val="555555"/>
                </a:solidFill>
              </a:rPr>
              <a:t>E-Motor rekuperiert beim Bremsen und lädt Batterie</a:t>
            </a:r>
          </a:p>
          <a:p>
            <a:pPr marL="742950" lvl="1" indent="-285750">
              <a:spcBef>
                <a:spcPts val="600"/>
              </a:spcBef>
              <a:buFont typeface="Arial" pitchFamily="34" charset="0"/>
              <a:buChar char="•"/>
            </a:pPr>
            <a:r>
              <a:rPr lang="de-DE" sz="1600" b="0" dirty="0">
                <a:solidFill>
                  <a:srgbClr val="555555"/>
                </a:solidFill>
              </a:rPr>
              <a:t>Bei Lastwechseln und Spannungsspitzen liefert die Batterie stabile Spannung  </a:t>
            </a:r>
          </a:p>
          <a:p>
            <a:pPr marL="742950" lvl="1" indent="-285750">
              <a:spcBef>
                <a:spcPts val="600"/>
              </a:spcBef>
              <a:buFont typeface="Arial" pitchFamily="34" charset="0"/>
              <a:buChar char="•"/>
            </a:pPr>
            <a:r>
              <a:rPr lang="de-DE" sz="1600" b="0" dirty="0">
                <a:solidFill>
                  <a:srgbClr val="555555"/>
                </a:solidFill>
              </a:rPr>
              <a:t>Brennstoffzelle lädt Energiespeicher nach oder versorgt den Elektromotor direkt.</a:t>
            </a:r>
          </a:p>
          <a:p>
            <a:pPr marL="742950" lvl="1" indent="-285750">
              <a:spcBef>
                <a:spcPts val="600"/>
              </a:spcBef>
              <a:buFont typeface="Arial" pitchFamily="34" charset="0"/>
              <a:buChar char="•"/>
            </a:pPr>
            <a:r>
              <a:rPr lang="de-DE" sz="1600" b="0" dirty="0">
                <a:solidFill>
                  <a:srgbClr val="555555"/>
                </a:solidFill>
              </a:rPr>
              <a:t>Arbeiten am Rad oder am Fahrwerk finden in der Nähe von HV-Komponenten statt</a:t>
            </a:r>
          </a:p>
          <a:p>
            <a:pPr marL="742950" lvl="1" indent="-285750">
              <a:spcBef>
                <a:spcPts val="600"/>
              </a:spcBef>
              <a:buFont typeface="Arial" pitchFamily="34" charset="0"/>
              <a:buChar char="•"/>
            </a:pPr>
            <a:r>
              <a:rPr lang="de-DE" sz="1600" b="0" dirty="0">
                <a:solidFill>
                  <a:srgbClr val="555555"/>
                </a:solidFill>
              </a:rPr>
              <a:t>Zusätzliche Kenntnisse/Qualifizierungen bezüglich Wasserstoff-Komponenten </a:t>
            </a:r>
          </a:p>
        </p:txBody>
      </p:sp>
      <p:grpSp>
        <p:nvGrpSpPr>
          <p:cNvPr id="17" name="Gruppieren 16"/>
          <p:cNvGrpSpPr/>
          <p:nvPr/>
        </p:nvGrpSpPr>
        <p:grpSpPr>
          <a:xfrm>
            <a:off x="311359" y="1696778"/>
            <a:ext cx="8573306" cy="2812342"/>
            <a:chOff x="285347" y="1214389"/>
            <a:chExt cx="8573306" cy="2812342"/>
          </a:xfrm>
        </p:grpSpPr>
        <p:pic>
          <p:nvPicPr>
            <p:cNvPr id="66" name="Grafik 65"/>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72" name="Abgerundetes Rechteck 71"/>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3" name="Abgerundetes Rechteck 72"/>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4" name="Abgerundetes Rechteck 73"/>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5" name="Abgerundetes Rechteck 74"/>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sp>
          <p:nvSpPr>
            <p:cNvPr id="15" name="Rechteck 14"/>
            <p:cNvSpPr/>
            <p:nvPr/>
          </p:nvSpPr>
          <p:spPr>
            <a:xfrm rot="5400000">
              <a:off x="7588442" y="1626456"/>
              <a:ext cx="640353" cy="1396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b="0" dirty="0">
                  <a:solidFill>
                    <a:srgbClr val="555555"/>
                  </a:solidFill>
                  <a:latin typeface="Arial" charset="0"/>
                </a:rPr>
                <a:t>Brennstoff-zelle</a:t>
              </a:r>
            </a:p>
          </p:txBody>
        </p:sp>
        <p:grpSp>
          <p:nvGrpSpPr>
            <p:cNvPr id="33" name="Gruppieren 32"/>
            <p:cNvGrpSpPr/>
            <p:nvPr/>
          </p:nvGrpSpPr>
          <p:grpSpPr>
            <a:xfrm>
              <a:off x="7496512" y="2781960"/>
              <a:ext cx="1076106" cy="561335"/>
              <a:chOff x="4707183" y="1652481"/>
              <a:chExt cx="864096" cy="653549"/>
            </a:xfrm>
          </p:grpSpPr>
          <p:sp>
            <p:nvSpPr>
              <p:cNvPr id="25" name="Rechteck 24"/>
              <p:cNvSpPr/>
              <p:nvPr/>
            </p:nvSpPr>
            <p:spPr>
              <a:xfrm rot="16200000">
                <a:off x="4812456" y="1547208"/>
                <a:ext cx="65354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0" name="Textfeld 29"/>
              <p:cNvSpPr txBox="1"/>
              <p:nvPr/>
            </p:nvSpPr>
            <p:spPr>
              <a:xfrm>
                <a:off x="4747919" y="1825955"/>
                <a:ext cx="784878" cy="394170"/>
              </a:xfrm>
              <a:prstGeom prst="rect">
                <a:avLst/>
              </a:prstGeom>
              <a:noFill/>
            </p:spPr>
            <p:txBody>
              <a:bodyPr wrap="square" rtlCol="0">
                <a:spAutoFit/>
              </a:bodyPr>
              <a:lstStyle/>
              <a:p>
                <a:r>
                  <a:rPr lang="de-DE" sz="1600" b="0" dirty="0">
                    <a:solidFill>
                      <a:srgbClr val="555555"/>
                    </a:solidFill>
                  </a:rPr>
                  <a:t>H2 Tank</a:t>
                </a:r>
              </a:p>
            </p:txBody>
          </p:sp>
        </p:grpSp>
        <p:grpSp>
          <p:nvGrpSpPr>
            <p:cNvPr id="6" name="Gruppieren 5"/>
            <p:cNvGrpSpPr/>
            <p:nvPr/>
          </p:nvGrpSpPr>
          <p:grpSpPr>
            <a:xfrm>
              <a:off x="5940152" y="2754550"/>
              <a:ext cx="1068659" cy="351211"/>
              <a:chOff x="6122835" y="2806938"/>
              <a:chExt cx="1068659" cy="351211"/>
            </a:xfrm>
          </p:grpSpPr>
          <p:sp>
            <p:nvSpPr>
              <p:cNvPr id="24" name="Rechteck 23"/>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2" name="Textfeld 31"/>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45" name="Gerader Verbinder 44"/>
            <p:cNvCxnSpPr/>
            <p:nvPr/>
          </p:nvCxnSpPr>
          <p:spPr>
            <a:xfrm flipH="1">
              <a:off x="3774258" y="2913835"/>
              <a:ext cx="223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8044609" y="2644967"/>
              <a:ext cx="0" cy="14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5951613" y="1844824"/>
              <a:ext cx="1068659" cy="351211"/>
              <a:chOff x="6122835" y="2806938"/>
              <a:chExt cx="1068659" cy="351211"/>
            </a:xfrm>
          </p:grpSpPr>
          <p:sp>
            <p:nvSpPr>
              <p:cNvPr id="55" name="Rechteck 5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60" name="Gerader Verbinder 59"/>
            <p:cNvCxnSpPr/>
            <p:nvPr/>
          </p:nvCxnSpPr>
          <p:spPr>
            <a:xfrm flipH="1">
              <a:off x="3782094" y="2004613"/>
              <a:ext cx="223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a:xfrm flipH="1" flipV="1">
              <a:off x="3782094" y="2486167"/>
              <a:ext cx="3414926" cy="14037"/>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5"/>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V="1">
              <a:off x="2843808" y="1604737"/>
              <a:ext cx="0" cy="344389"/>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Rechteck 75"/>
            <p:cNvSpPr/>
            <p:nvPr/>
          </p:nvSpPr>
          <p:spPr>
            <a:xfrm rot="16200000">
              <a:off x="1592391" y="1493638"/>
              <a:ext cx="1060717" cy="18628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7" name="Textfeld 76"/>
            <p:cNvSpPr txBox="1"/>
            <p:nvPr/>
          </p:nvSpPr>
          <p:spPr>
            <a:xfrm>
              <a:off x="1253737" y="2166650"/>
              <a:ext cx="1800440" cy="338554"/>
            </a:xfrm>
            <a:prstGeom prst="rect">
              <a:avLst/>
            </a:prstGeom>
            <a:noFill/>
          </p:spPr>
          <p:txBody>
            <a:bodyPr wrap="square" rtlCol="0">
              <a:spAutoFit/>
            </a:bodyPr>
            <a:lstStyle/>
            <a:p>
              <a:r>
                <a:rPr lang="de-DE" sz="1600" b="0" dirty="0">
                  <a:solidFill>
                    <a:srgbClr val="555555"/>
                  </a:solidFill>
                </a:rPr>
                <a:t>HV-Batterie</a:t>
              </a:r>
            </a:p>
          </p:txBody>
        </p:sp>
        <p:grpSp>
          <p:nvGrpSpPr>
            <p:cNvPr id="78" name="Gruppieren 77"/>
            <p:cNvGrpSpPr/>
            <p:nvPr/>
          </p:nvGrpSpPr>
          <p:grpSpPr>
            <a:xfrm>
              <a:off x="3876732" y="1484784"/>
              <a:ext cx="1068659" cy="320434"/>
              <a:chOff x="6107595" y="2806938"/>
              <a:chExt cx="1068659" cy="320434"/>
            </a:xfrm>
          </p:grpSpPr>
          <p:sp>
            <p:nvSpPr>
              <p:cNvPr id="79" name="Rechteck 78"/>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0" name="Textfeld 79"/>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81" name="Rechteck 80"/>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82" name="Gerader Verbinder 81"/>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5534770" y="1214389"/>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84" name="Gerader Verbinder 83"/>
            <p:cNvCxnSpPr/>
            <p:nvPr/>
          </p:nvCxnSpPr>
          <p:spPr>
            <a:xfrm flipH="1">
              <a:off x="5292081" y="1484784"/>
              <a:ext cx="286732" cy="543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hteck 84"/>
            <p:cNvSpPr/>
            <p:nvPr/>
          </p:nvSpPr>
          <p:spPr>
            <a:xfrm rot="16200000">
              <a:off x="2937637" y="2244757"/>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6" name="Textfeld 85"/>
            <p:cNvSpPr txBox="1"/>
            <p:nvPr/>
          </p:nvSpPr>
          <p:spPr>
            <a:xfrm rot="16200000">
              <a:off x="3024139" y="2191109"/>
              <a:ext cx="1135156" cy="338554"/>
            </a:xfrm>
            <a:prstGeom prst="rect">
              <a:avLst/>
            </a:prstGeom>
            <a:noFill/>
          </p:spPr>
          <p:txBody>
            <a:bodyPr wrap="square" rtlCol="0">
              <a:spAutoFit/>
            </a:bodyPr>
            <a:lstStyle/>
            <a:p>
              <a:r>
                <a:rPr lang="de-DE" sz="1600" b="0" dirty="0">
                  <a:solidFill>
                    <a:srgbClr val="555555"/>
                  </a:solidFill>
                </a:rPr>
                <a:t>Inverter</a:t>
              </a:r>
            </a:p>
          </p:txBody>
        </p:sp>
        <p:cxnSp>
          <p:nvCxnSpPr>
            <p:cNvPr id="87" name="Gerader Verbinder 86"/>
            <p:cNvCxnSpPr/>
            <p:nvPr/>
          </p:nvCxnSpPr>
          <p:spPr>
            <a:xfrm flipH="1">
              <a:off x="3054177" y="2439814"/>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135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B39B5-DAAB-3D83-3A68-5D1110CE778E}"/>
              </a:ext>
            </a:extLst>
          </p:cNvPr>
          <p:cNvSpPr>
            <a:spLocks noGrp="1"/>
          </p:cNvSpPr>
          <p:nvPr>
            <p:ph type="title"/>
          </p:nvPr>
        </p:nvSpPr>
        <p:spPr/>
        <p:txBody>
          <a:bodyPr/>
          <a:lstStyle/>
          <a:p>
            <a:r>
              <a:rPr lang="de-DE" dirty="0"/>
              <a:t>Brennstoffzellenbus Van Hool 330FC</a:t>
            </a:r>
          </a:p>
        </p:txBody>
      </p:sp>
      <p:pic>
        <p:nvPicPr>
          <p:cNvPr id="8" name="Grafik 7">
            <a:extLst>
              <a:ext uri="{FF2B5EF4-FFF2-40B4-BE49-F238E27FC236}">
                <a16:creationId xmlns:a16="http://schemas.microsoft.com/office/drawing/2014/main" id="{F3D82E07-B5E9-044B-ED8A-5301F081E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79" y="2057400"/>
            <a:ext cx="4217124" cy="4222005"/>
          </a:xfrm>
          <a:prstGeom prst="rect">
            <a:avLst/>
          </a:prstGeom>
        </p:spPr>
      </p:pic>
      <p:sp>
        <p:nvSpPr>
          <p:cNvPr id="11" name="Inhaltsplatzhalter 10">
            <a:extLst>
              <a:ext uri="{FF2B5EF4-FFF2-40B4-BE49-F238E27FC236}">
                <a16:creationId xmlns:a16="http://schemas.microsoft.com/office/drawing/2014/main" id="{125227DE-C3E5-58DD-F9F5-CD383CBDC30C}"/>
              </a:ext>
            </a:extLst>
          </p:cNvPr>
          <p:cNvSpPr>
            <a:spLocks noGrp="1"/>
          </p:cNvSpPr>
          <p:nvPr>
            <p:ph idx="1"/>
          </p:nvPr>
        </p:nvSpPr>
        <p:spPr>
          <a:xfrm>
            <a:off x="4606199" y="2057400"/>
            <a:ext cx="4537801" cy="3250121"/>
          </a:xfrm>
        </p:spPr>
        <p:txBody>
          <a:bodyPr/>
          <a:lstStyle/>
          <a:p>
            <a:pPr marL="182563" indent="-182563">
              <a:buFont typeface="Arial" panose="020B0604020202020204" pitchFamily="34" charset="0"/>
              <a:buChar char="•"/>
              <a:tabLst>
                <a:tab pos="2425700" algn="l"/>
              </a:tabLst>
            </a:pPr>
            <a:r>
              <a:rPr lang="de-DE" sz="1600" dirty="0"/>
              <a:t>Höchstgeschwindigkeit: 	80 km/h</a:t>
            </a:r>
          </a:p>
          <a:p>
            <a:pPr marL="182563" indent="-182563">
              <a:buFont typeface="Arial" panose="020B0604020202020204" pitchFamily="34" charset="0"/>
              <a:buChar char="•"/>
              <a:tabLst>
                <a:tab pos="2425700" algn="l"/>
              </a:tabLst>
            </a:pPr>
            <a:r>
              <a:rPr lang="de-DE" sz="1600" dirty="0"/>
              <a:t>Reichweite: 	ca. 350 km</a:t>
            </a:r>
          </a:p>
          <a:p>
            <a:pPr marL="182563" indent="-182563">
              <a:buFont typeface="Arial" panose="020B0604020202020204" pitchFamily="34" charset="0"/>
              <a:buChar char="•"/>
              <a:tabLst>
                <a:tab pos="2425700" algn="l"/>
              </a:tabLst>
            </a:pPr>
            <a:r>
              <a:rPr lang="de-DE" sz="1600" dirty="0"/>
              <a:t>Verbrauch (Prognose): 	9 kg H2/100 km</a:t>
            </a:r>
          </a:p>
          <a:p>
            <a:pPr marL="182563" indent="-182563">
              <a:buFont typeface="Arial" panose="020B0604020202020204" pitchFamily="34" charset="0"/>
              <a:buChar char="•"/>
              <a:tabLst>
                <a:tab pos="2425700" algn="l"/>
              </a:tabLst>
            </a:pPr>
            <a:r>
              <a:rPr lang="de-DE" sz="1600" dirty="0"/>
              <a:t>Antrieb: Siemens-Elektromotoren</a:t>
            </a:r>
            <a:br>
              <a:rPr lang="de-DE" sz="1600" dirty="0"/>
            </a:br>
            <a:r>
              <a:rPr lang="de-DE" sz="1600" dirty="0"/>
              <a:t>Nennleistung 1.500 U/min: 210 kW</a:t>
            </a:r>
          </a:p>
          <a:p>
            <a:pPr marL="182563" indent="-182563">
              <a:buFont typeface="Arial" panose="020B0604020202020204" pitchFamily="34" charset="0"/>
              <a:buChar char="•"/>
              <a:tabLst>
                <a:tab pos="2425700" algn="l"/>
              </a:tabLst>
            </a:pPr>
            <a:r>
              <a:rPr lang="de-DE" sz="1600" dirty="0"/>
              <a:t>Brennstoffzelle (Ballard HD85)</a:t>
            </a:r>
            <a:br>
              <a:rPr lang="de-DE" sz="1600" dirty="0"/>
            </a:br>
            <a:r>
              <a:rPr lang="de-DE" sz="1600" dirty="0"/>
              <a:t>Leistung: 	max. 83 kW</a:t>
            </a:r>
          </a:p>
          <a:p>
            <a:pPr marL="182563" indent="-182563">
              <a:buFont typeface="Arial" panose="020B0604020202020204" pitchFamily="34" charset="0"/>
              <a:buChar char="•"/>
              <a:tabLst>
                <a:tab pos="2425700" algn="l"/>
              </a:tabLst>
            </a:pPr>
            <a:r>
              <a:rPr lang="de-DE" sz="1600" dirty="0"/>
              <a:t>Batterie (</a:t>
            </a:r>
            <a:r>
              <a:rPr lang="de-DE" sz="1600" dirty="0" err="1"/>
              <a:t>Actia</a:t>
            </a:r>
            <a:r>
              <a:rPr lang="de-DE" sz="1600" dirty="0"/>
              <a:t>): </a:t>
            </a:r>
            <a:br>
              <a:rPr lang="de-DE" sz="1600" dirty="0"/>
            </a:br>
            <a:r>
              <a:rPr lang="de-DE" sz="1600" dirty="0"/>
              <a:t>Lithium-</a:t>
            </a:r>
            <a:r>
              <a:rPr lang="de-DE" sz="1600" dirty="0" err="1"/>
              <a:t>Titanat</a:t>
            </a:r>
            <a:r>
              <a:rPr lang="de-DE" sz="1600" dirty="0"/>
              <a:t>-Oxid (LTO)</a:t>
            </a:r>
            <a:br>
              <a:rPr lang="de-DE" sz="1600" dirty="0"/>
            </a:br>
            <a:r>
              <a:rPr lang="de-DE" sz="1600" dirty="0"/>
              <a:t>Energiegehalt: 	36 kWh</a:t>
            </a:r>
          </a:p>
          <a:p>
            <a:pPr marL="182563" indent="-182563">
              <a:buFont typeface="Arial" panose="020B0604020202020204" pitchFamily="34" charset="0"/>
              <a:buChar char="•"/>
              <a:tabLst>
                <a:tab pos="2425700" algn="l"/>
              </a:tabLst>
            </a:pPr>
            <a:r>
              <a:rPr lang="de-DE" sz="1600" dirty="0"/>
              <a:t>Wasserstofftank: 	38,5 kg,</a:t>
            </a:r>
            <a:br>
              <a:rPr lang="de-DE" sz="1600" dirty="0"/>
            </a:br>
            <a:r>
              <a:rPr lang="de-DE" sz="1600" dirty="0"/>
              <a:t>Nutzbar ca.:	35,8 kg bei 350 bar</a:t>
            </a:r>
            <a:endParaRPr lang="de-DE" sz="1800" dirty="0"/>
          </a:p>
        </p:txBody>
      </p:sp>
    </p:spTree>
    <p:extLst>
      <p:ext uri="{BB962C8B-B14F-4D97-AF65-F5344CB8AC3E}">
        <p14:creationId xmlns:p14="http://schemas.microsoft.com/office/powerpoint/2010/main" val="383093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Arbeiten an </a:t>
            </a:r>
            <a:r>
              <a:rPr lang="de-DE" dirty="0"/>
              <a:t>Omnibussen</a:t>
            </a:r>
            <a:r>
              <a:rPr lang="de-DE" sz="2800" dirty="0"/>
              <a:t> mit Hochvoltsystemen</a:t>
            </a:r>
            <a:endParaRPr lang="de-DE" dirty="0"/>
          </a:p>
        </p:txBody>
      </p:sp>
      <p:sp>
        <p:nvSpPr>
          <p:cNvPr id="6" name="Textplatzhalter 5"/>
          <p:cNvSpPr>
            <a:spLocks noGrp="1"/>
          </p:cNvSpPr>
          <p:nvPr>
            <p:ph idx="1"/>
          </p:nvPr>
        </p:nvSpPr>
        <p:spPr>
          <a:xfrm>
            <a:off x="3647107" y="3312000"/>
            <a:ext cx="1906935" cy="435496"/>
          </a:xfrm>
        </p:spPr>
        <p:txBody>
          <a:bodyPr/>
          <a:lstStyle/>
          <a:p>
            <a:r>
              <a:rPr lang="de-DE" dirty="0"/>
              <a:t>Elektrobusse</a:t>
            </a:r>
          </a:p>
        </p:txBody>
      </p:sp>
    </p:spTree>
    <p:extLst>
      <p:ext uri="{BB962C8B-B14F-4D97-AF65-F5344CB8AC3E}">
        <p14:creationId xmlns:p14="http://schemas.microsoft.com/office/powerpoint/2010/main" val="2126136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 - Elektroantrieb</a:t>
            </a:r>
            <a:endParaRPr lang="de-DE" dirty="0"/>
          </a:p>
        </p:txBody>
      </p:sp>
      <p:sp>
        <p:nvSpPr>
          <p:cNvPr id="50" name="Textfeld 6"/>
          <p:cNvSpPr txBox="1"/>
          <p:nvPr/>
        </p:nvSpPr>
        <p:spPr>
          <a:xfrm>
            <a:off x="307836" y="4769276"/>
            <a:ext cx="8191603" cy="110799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Font typeface="Arial" pitchFamily="34" charset="0"/>
              <a:buChar char="•"/>
            </a:pPr>
            <a:r>
              <a:rPr lang="de-DE" sz="1600" b="0" dirty="0">
                <a:solidFill>
                  <a:srgbClr val="555555"/>
                </a:solidFill>
              </a:rPr>
              <a:t>Antrieb über zentralen Elektromotor, Getriebe und Differential</a:t>
            </a:r>
          </a:p>
          <a:p>
            <a:pPr marL="742950" lvl="1" indent="-285750">
              <a:buFont typeface="Arial" pitchFamily="34" charset="0"/>
              <a:buChar char="•"/>
            </a:pPr>
            <a:r>
              <a:rPr lang="de-DE" sz="1600" b="0" dirty="0">
                <a:solidFill>
                  <a:srgbClr val="555555"/>
                </a:solidFill>
              </a:rPr>
              <a:t>Entspricht dem klassischen Aufbau mit Dieselmotor</a:t>
            </a:r>
          </a:p>
          <a:p>
            <a:pPr marL="742950" lvl="1" indent="-285750">
              <a:buFont typeface="Arial" pitchFamily="34" charset="0"/>
              <a:buChar char="•"/>
            </a:pPr>
            <a:r>
              <a:rPr lang="de-DE" sz="1600" b="0" dirty="0">
                <a:solidFill>
                  <a:srgbClr val="555555"/>
                </a:solidFill>
              </a:rPr>
              <a:t>Arbeiten am Rad und am Fahrwerk nicht in der Nähe von HV-Komponenten</a:t>
            </a:r>
          </a:p>
          <a:p>
            <a:pPr marL="742950" lvl="1" indent="-285750">
              <a:buFont typeface="Arial" pitchFamily="34" charset="0"/>
              <a:buChar char="•"/>
            </a:pPr>
            <a:r>
              <a:rPr lang="de-DE" sz="1600" b="0" dirty="0">
                <a:solidFill>
                  <a:srgbClr val="555555"/>
                </a:solidFill>
              </a:rPr>
              <a:t>Klimaanlage und Heizung als zusätzliche HV-Komponente</a:t>
            </a:r>
          </a:p>
        </p:txBody>
      </p:sp>
      <p:grpSp>
        <p:nvGrpSpPr>
          <p:cNvPr id="7" name="Gruppieren 6"/>
          <p:cNvGrpSpPr/>
          <p:nvPr/>
        </p:nvGrpSpPr>
        <p:grpSpPr>
          <a:xfrm>
            <a:off x="311359" y="1700808"/>
            <a:ext cx="8573306" cy="2901987"/>
            <a:chOff x="285347" y="1124744"/>
            <a:chExt cx="8573306" cy="2901987"/>
          </a:xfrm>
        </p:grpSpPr>
        <p:pic>
          <p:nvPicPr>
            <p:cNvPr id="59" name="Grafik 58"/>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61" name="Abgerundetes Rechteck 60"/>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2" name="Abgerundetes Rechteck 61"/>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7" name="Abgerundetes Rechteck 76"/>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8" name="Abgerundetes Rechteck 77"/>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sp>
          <p:nvSpPr>
            <p:cNvPr id="26" name="Rechteck 25"/>
            <p:cNvSpPr/>
            <p:nvPr/>
          </p:nvSpPr>
          <p:spPr>
            <a:xfrm rot="16200000">
              <a:off x="2388760" y="708066"/>
              <a:ext cx="1060717" cy="34555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7" name="Rechteck 26"/>
            <p:cNvSpPr/>
            <p:nvPr/>
          </p:nvSpPr>
          <p:spPr>
            <a:xfrm rot="16200000">
              <a:off x="4527470" y="2232055"/>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8" name="Textfeld 27"/>
            <p:cNvSpPr txBox="1"/>
            <p:nvPr/>
          </p:nvSpPr>
          <p:spPr>
            <a:xfrm>
              <a:off x="2123488" y="2214315"/>
              <a:ext cx="1800440" cy="523220"/>
            </a:xfrm>
            <a:prstGeom prst="rect">
              <a:avLst/>
            </a:prstGeom>
            <a:noFill/>
          </p:spPr>
          <p:txBody>
            <a:bodyPr wrap="square" rtlCol="0">
              <a:spAutoFit/>
            </a:bodyPr>
            <a:lstStyle/>
            <a:p>
              <a:pPr algn="ctr"/>
              <a:r>
                <a:rPr lang="de-DE" sz="1600" b="0" dirty="0">
                  <a:solidFill>
                    <a:srgbClr val="555555"/>
                  </a:solidFill>
                </a:rPr>
                <a:t>Energiespeicher</a:t>
              </a:r>
            </a:p>
            <a:p>
              <a:pPr algn="ctr"/>
              <a:r>
                <a:rPr lang="de-DE" sz="1100" b="0" dirty="0">
                  <a:solidFill>
                    <a:srgbClr val="555555"/>
                  </a:solidFill>
                </a:rPr>
                <a:t>(Batterie)</a:t>
              </a:r>
              <a:endParaRPr lang="de-DE" sz="1600" b="0" dirty="0">
                <a:solidFill>
                  <a:srgbClr val="555555"/>
                </a:solidFill>
              </a:endParaRPr>
            </a:p>
          </p:txBody>
        </p:sp>
        <p:sp>
          <p:nvSpPr>
            <p:cNvPr id="29" name="Textfeld 28"/>
            <p:cNvSpPr txBox="1"/>
            <p:nvPr/>
          </p:nvSpPr>
          <p:spPr>
            <a:xfrm rot="16200000">
              <a:off x="4627233" y="2178407"/>
              <a:ext cx="1135156" cy="338554"/>
            </a:xfrm>
            <a:prstGeom prst="rect">
              <a:avLst/>
            </a:prstGeom>
            <a:noFill/>
          </p:spPr>
          <p:txBody>
            <a:bodyPr wrap="square" rtlCol="0">
              <a:spAutoFit/>
            </a:bodyPr>
            <a:lstStyle/>
            <a:p>
              <a:r>
                <a:rPr lang="de-DE" sz="1600" b="0" dirty="0">
                  <a:solidFill>
                    <a:srgbClr val="555555"/>
                  </a:solidFill>
                </a:rPr>
                <a:t>Inverter</a:t>
              </a:r>
            </a:p>
          </p:txBody>
        </p:sp>
        <p:cxnSp>
          <p:nvCxnSpPr>
            <p:cNvPr id="43" name="Gerader Verbinder 42"/>
            <p:cNvCxnSpPr/>
            <p:nvPr/>
          </p:nvCxnSpPr>
          <p:spPr>
            <a:xfrm flipH="1">
              <a:off x="4646910" y="2439812"/>
              <a:ext cx="360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7308304" y="2139416"/>
              <a:ext cx="1164628" cy="568554"/>
              <a:chOff x="6194094" y="2707613"/>
              <a:chExt cx="971917" cy="406281"/>
            </a:xfrm>
          </p:grpSpPr>
          <p:sp>
            <p:nvSpPr>
              <p:cNvPr id="55" name="Rechteck 54"/>
              <p:cNvSpPr/>
              <p:nvPr/>
            </p:nvSpPr>
            <p:spPr>
              <a:xfrm>
                <a:off x="6194094" y="2707613"/>
                <a:ext cx="970191" cy="4062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255205" y="2810996"/>
                <a:ext cx="910806" cy="241926"/>
              </a:xfrm>
              <a:prstGeom prst="rect">
                <a:avLst/>
              </a:prstGeom>
              <a:noFill/>
            </p:spPr>
            <p:txBody>
              <a:bodyPr wrap="square" rtlCol="0">
                <a:spAutoFit/>
              </a:bodyPr>
              <a:lstStyle/>
              <a:p>
                <a:r>
                  <a:rPr lang="de-DE" sz="1600" b="0" dirty="0">
                    <a:solidFill>
                      <a:srgbClr val="555555"/>
                    </a:solidFill>
                  </a:rPr>
                  <a:t>E-Motor</a:t>
                </a:r>
              </a:p>
            </p:txBody>
          </p:sp>
        </p:grpSp>
        <p:cxnSp>
          <p:nvCxnSpPr>
            <p:cNvPr id="60" name="Gerader Verbinder 59"/>
            <p:cNvCxnSpPr/>
            <p:nvPr/>
          </p:nvCxnSpPr>
          <p:spPr>
            <a:xfrm flipH="1" flipV="1">
              <a:off x="5364088" y="2799978"/>
              <a:ext cx="2306006"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3"/>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V="1">
              <a:off x="2843808" y="1604737"/>
              <a:ext cx="0" cy="28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a:off x="7649571" y="2694136"/>
              <a:ext cx="0" cy="10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7020272" y="2435050"/>
              <a:ext cx="288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uppieren 39"/>
            <p:cNvGrpSpPr/>
            <p:nvPr/>
          </p:nvGrpSpPr>
          <p:grpSpPr>
            <a:xfrm>
              <a:off x="911053" y="1524390"/>
              <a:ext cx="1068659" cy="320434"/>
              <a:chOff x="6107595" y="2806938"/>
              <a:chExt cx="1068659" cy="320434"/>
            </a:xfrm>
          </p:grpSpPr>
          <p:sp>
            <p:nvSpPr>
              <p:cNvPr id="41" name="Rechteck 40"/>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42" name="Textfeld 41"/>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Klima</a:t>
                </a:r>
              </a:p>
            </p:txBody>
          </p:sp>
        </p:grpSp>
        <p:grpSp>
          <p:nvGrpSpPr>
            <p:cNvPr id="44" name="Gruppieren 43"/>
            <p:cNvGrpSpPr/>
            <p:nvPr/>
          </p:nvGrpSpPr>
          <p:grpSpPr>
            <a:xfrm>
              <a:off x="911053" y="3043950"/>
              <a:ext cx="1068659" cy="320434"/>
              <a:chOff x="6107595" y="2806938"/>
              <a:chExt cx="1068659" cy="320434"/>
            </a:xfrm>
          </p:grpSpPr>
          <p:sp>
            <p:nvSpPr>
              <p:cNvPr id="45" name="Rechteck 4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46" name="Textfeld 45"/>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Heizung</a:t>
                </a:r>
              </a:p>
            </p:txBody>
          </p:sp>
        </p:grpSp>
        <p:cxnSp>
          <p:nvCxnSpPr>
            <p:cNvPr id="47" name="Gerader Verbinder 46"/>
            <p:cNvCxnSpPr/>
            <p:nvPr/>
          </p:nvCxnSpPr>
          <p:spPr>
            <a:xfrm flipV="1">
              <a:off x="1425873" y="1826832"/>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V="1">
              <a:off x="1419523" y="2966260"/>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9" name="Gruppieren 78"/>
            <p:cNvGrpSpPr/>
            <p:nvPr/>
          </p:nvGrpSpPr>
          <p:grpSpPr>
            <a:xfrm>
              <a:off x="5853702" y="2141290"/>
              <a:ext cx="1209270" cy="570011"/>
              <a:chOff x="7539830" y="1493339"/>
              <a:chExt cx="801151" cy="460478"/>
            </a:xfrm>
          </p:grpSpPr>
          <p:sp>
            <p:nvSpPr>
              <p:cNvPr id="80" name="Rechteck 79"/>
              <p:cNvSpPr/>
              <p:nvPr/>
            </p:nvSpPr>
            <p:spPr>
              <a:xfrm rot="16200000">
                <a:off x="7696756" y="1336413"/>
                <a:ext cx="460478" cy="774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1" name="Textfeld 80"/>
              <p:cNvSpPr txBox="1"/>
              <p:nvPr/>
            </p:nvSpPr>
            <p:spPr>
              <a:xfrm>
                <a:off x="7594467" y="1593349"/>
                <a:ext cx="746514" cy="273497"/>
              </a:xfrm>
              <a:prstGeom prst="rect">
                <a:avLst/>
              </a:prstGeom>
              <a:noFill/>
            </p:spPr>
            <p:txBody>
              <a:bodyPr wrap="square" rtlCol="0">
                <a:spAutoFit/>
              </a:bodyPr>
              <a:lstStyle/>
              <a:p>
                <a:r>
                  <a:rPr lang="de-DE" sz="1600" b="0" dirty="0">
                    <a:solidFill>
                      <a:srgbClr val="555555"/>
                    </a:solidFill>
                  </a:rPr>
                  <a:t>Getriebe</a:t>
                </a:r>
              </a:p>
            </p:txBody>
          </p:sp>
        </p:grpSp>
        <p:cxnSp>
          <p:nvCxnSpPr>
            <p:cNvPr id="82" name="Gerader Verbinder 81"/>
            <p:cNvCxnSpPr/>
            <p:nvPr/>
          </p:nvCxnSpPr>
          <p:spPr>
            <a:xfrm flipH="1">
              <a:off x="6444208" y="1820761"/>
              <a:ext cx="0" cy="32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flipH="1">
              <a:off x="6444208" y="2708920"/>
              <a:ext cx="0" cy="324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uppieren 83"/>
            <p:cNvGrpSpPr/>
            <p:nvPr/>
          </p:nvGrpSpPr>
          <p:grpSpPr>
            <a:xfrm>
              <a:off x="3876732" y="1484784"/>
              <a:ext cx="1068659" cy="320434"/>
              <a:chOff x="6107595" y="2806938"/>
              <a:chExt cx="1068659" cy="320434"/>
            </a:xfrm>
          </p:grpSpPr>
          <p:sp>
            <p:nvSpPr>
              <p:cNvPr id="85" name="Rechteck 8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6" name="Textfeld 85"/>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87" name="Rechteck 86"/>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88" name="Gerader Verbinder 87"/>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a:off x="5158250" y="1124744"/>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90" name="Gerader Verbinder 89"/>
            <p:cNvCxnSpPr/>
            <p:nvPr/>
          </p:nvCxnSpPr>
          <p:spPr>
            <a:xfrm flipH="1">
              <a:off x="5292080" y="1340768"/>
              <a:ext cx="283313" cy="198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967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II – Elektroantrieb</a:t>
            </a:r>
            <a:endParaRPr lang="de-DE" dirty="0"/>
          </a:p>
        </p:txBody>
      </p:sp>
      <p:sp>
        <p:nvSpPr>
          <p:cNvPr id="50" name="Textfeld 6"/>
          <p:cNvSpPr txBox="1"/>
          <p:nvPr/>
        </p:nvSpPr>
        <p:spPr>
          <a:xfrm>
            <a:off x="736312" y="4433518"/>
            <a:ext cx="8135605" cy="181588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3538" lvl="1" indent="-363538">
              <a:buFont typeface="Arial" pitchFamily="34" charset="0"/>
              <a:buChar char="•"/>
            </a:pPr>
            <a:r>
              <a:rPr lang="de-DE" sz="1600" b="0" dirty="0">
                <a:solidFill>
                  <a:srgbClr val="555555"/>
                </a:solidFill>
              </a:rPr>
              <a:t>Antrieb durch radnahe Elektromotoren</a:t>
            </a:r>
          </a:p>
          <a:p>
            <a:pPr marL="363538" lvl="1" indent="-363538">
              <a:buFont typeface="Arial" pitchFamily="34" charset="0"/>
              <a:buChar char="•"/>
            </a:pPr>
            <a:r>
              <a:rPr lang="de-DE" sz="1600" b="0" dirty="0">
                <a:solidFill>
                  <a:srgbClr val="555555"/>
                </a:solidFill>
              </a:rPr>
              <a:t>Meist mit zusätzlichem Getriebe ausgestattet</a:t>
            </a:r>
          </a:p>
          <a:p>
            <a:pPr marL="363538" lvl="1" indent="-363538">
              <a:buFont typeface="Arial" pitchFamily="34" charset="0"/>
              <a:buChar char="•"/>
            </a:pPr>
            <a:r>
              <a:rPr lang="de-DE" sz="1600" b="0" dirty="0">
                <a:solidFill>
                  <a:srgbClr val="555555"/>
                </a:solidFill>
              </a:rPr>
              <a:t>Kein Differential notwendig</a:t>
            </a:r>
          </a:p>
          <a:p>
            <a:pPr marL="363538" lvl="1" indent="-363538">
              <a:buFont typeface="Arial" pitchFamily="34" charset="0"/>
              <a:buChar char="•"/>
            </a:pPr>
            <a:r>
              <a:rPr lang="de-DE" sz="1600" b="0" dirty="0">
                <a:solidFill>
                  <a:srgbClr val="555555"/>
                </a:solidFill>
              </a:rPr>
              <a:t>E-Motor in Portalachse verbaut</a:t>
            </a:r>
          </a:p>
          <a:p>
            <a:pPr marL="363538" lvl="1" indent="-363538">
              <a:buFont typeface="Arial" pitchFamily="34" charset="0"/>
              <a:buChar char="•"/>
            </a:pPr>
            <a:r>
              <a:rPr lang="de-DE" sz="1600" b="0" dirty="0">
                <a:solidFill>
                  <a:srgbClr val="555555"/>
                </a:solidFill>
              </a:rPr>
              <a:t>Jedes Rad kann zur Stabilisierung des Fahrzeugs einzeln gebremst oder beschleunigt werden</a:t>
            </a:r>
          </a:p>
          <a:p>
            <a:pPr marL="363538" lvl="1" indent="-363538">
              <a:buFont typeface="Arial" pitchFamily="34" charset="0"/>
              <a:buChar char="•"/>
            </a:pPr>
            <a:r>
              <a:rPr lang="de-DE" sz="1600" b="0" dirty="0">
                <a:solidFill>
                  <a:srgbClr val="555555"/>
                </a:solidFill>
              </a:rPr>
              <a:t>Arbeiten am Rad oder am Fahrwerk finden in der Nähe von HV-Komponenten statt</a:t>
            </a:r>
          </a:p>
        </p:txBody>
      </p:sp>
      <p:grpSp>
        <p:nvGrpSpPr>
          <p:cNvPr id="13" name="Gruppieren 12"/>
          <p:cNvGrpSpPr/>
          <p:nvPr/>
        </p:nvGrpSpPr>
        <p:grpSpPr>
          <a:xfrm>
            <a:off x="311359" y="1700808"/>
            <a:ext cx="8573306" cy="2901987"/>
            <a:chOff x="285347" y="1124744"/>
            <a:chExt cx="8573306" cy="2901987"/>
          </a:xfrm>
        </p:grpSpPr>
        <p:pic>
          <p:nvPicPr>
            <p:cNvPr id="61" name="Grafik 60"/>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62" name="Abgerundetes Rechteck 61"/>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6" name="Abgerundetes Rechteck 65"/>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2" name="Abgerundetes Rechteck 71"/>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3" name="Abgerundetes Rechteck 72"/>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4" name="Rechteck 73"/>
            <p:cNvSpPr/>
            <p:nvPr/>
          </p:nvSpPr>
          <p:spPr>
            <a:xfrm rot="16200000">
              <a:off x="2388760" y="708066"/>
              <a:ext cx="1060717" cy="34555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5" name="Textfeld 74"/>
            <p:cNvSpPr txBox="1"/>
            <p:nvPr/>
          </p:nvSpPr>
          <p:spPr>
            <a:xfrm>
              <a:off x="2123488" y="2214315"/>
              <a:ext cx="1800440" cy="523220"/>
            </a:xfrm>
            <a:prstGeom prst="rect">
              <a:avLst/>
            </a:prstGeom>
            <a:noFill/>
          </p:spPr>
          <p:txBody>
            <a:bodyPr wrap="square" rtlCol="0">
              <a:spAutoFit/>
            </a:bodyPr>
            <a:lstStyle/>
            <a:p>
              <a:pPr algn="ctr"/>
              <a:r>
                <a:rPr lang="de-DE" sz="1600" b="0" dirty="0">
                  <a:solidFill>
                    <a:srgbClr val="555555"/>
                  </a:solidFill>
                </a:rPr>
                <a:t>Energiespeicher</a:t>
              </a:r>
            </a:p>
            <a:p>
              <a:pPr algn="ctr"/>
              <a:r>
                <a:rPr lang="de-DE" sz="1100" b="0" dirty="0">
                  <a:solidFill>
                    <a:srgbClr val="555555"/>
                  </a:solidFill>
                </a:rPr>
                <a:t>(Batterie)</a:t>
              </a:r>
              <a:endParaRPr lang="de-DE" sz="1600" b="0" dirty="0">
                <a:solidFill>
                  <a:srgbClr val="555555"/>
                </a:solidFill>
              </a:endParaRPr>
            </a:p>
          </p:txBody>
        </p:sp>
        <p:grpSp>
          <p:nvGrpSpPr>
            <p:cNvPr id="76" name="Gruppieren 75"/>
            <p:cNvGrpSpPr/>
            <p:nvPr/>
          </p:nvGrpSpPr>
          <p:grpSpPr>
            <a:xfrm>
              <a:off x="911053" y="1524390"/>
              <a:ext cx="1068659" cy="320434"/>
              <a:chOff x="6107595" y="2806938"/>
              <a:chExt cx="1068659" cy="320434"/>
            </a:xfrm>
          </p:grpSpPr>
          <p:sp>
            <p:nvSpPr>
              <p:cNvPr id="77" name="Rechteck 76"/>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8" name="Textfeld 77"/>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Klima</a:t>
                </a:r>
              </a:p>
            </p:txBody>
          </p:sp>
        </p:grpSp>
        <p:grpSp>
          <p:nvGrpSpPr>
            <p:cNvPr id="79" name="Gruppieren 78"/>
            <p:cNvGrpSpPr/>
            <p:nvPr/>
          </p:nvGrpSpPr>
          <p:grpSpPr>
            <a:xfrm>
              <a:off x="911053" y="3043950"/>
              <a:ext cx="1068659" cy="320434"/>
              <a:chOff x="6107595" y="2806938"/>
              <a:chExt cx="1068659" cy="320434"/>
            </a:xfrm>
          </p:grpSpPr>
          <p:sp>
            <p:nvSpPr>
              <p:cNvPr id="80" name="Rechteck 79"/>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1" name="Textfeld 80"/>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Heizung</a:t>
                </a:r>
              </a:p>
            </p:txBody>
          </p:sp>
        </p:grp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sp>
          <p:nvSpPr>
            <p:cNvPr id="27" name="Rechteck 26"/>
            <p:cNvSpPr/>
            <p:nvPr/>
          </p:nvSpPr>
          <p:spPr>
            <a:xfrm rot="16200000">
              <a:off x="4527470" y="2232055"/>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9" name="Textfeld 28"/>
            <p:cNvSpPr txBox="1"/>
            <p:nvPr/>
          </p:nvSpPr>
          <p:spPr>
            <a:xfrm rot="16200000">
              <a:off x="4624330" y="2178407"/>
              <a:ext cx="1135156" cy="338554"/>
            </a:xfrm>
            <a:prstGeom prst="rect">
              <a:avLst/>
            </a:prstGeom>
            <a:noFill/>
          </p:spPr>
          <p:txBody>
            <a:bodyPr wrap="square" rtlCol="0">
              <a:spAutoFit/>
            </a:bodyPr>
            <a:lstStyle/>
            <a:p>
              <a:r>
                <a:rPr lang="de-DE" sz="1600" b="0" dirty="0">
                  <a:solidFill>
                    <a:srgbClr val="555555"/>
                  </a:solidFill>
                </a:rPr>
                <a:t>Inverter</a:t>
              </a:r>
            </a:p>
          </p:txBody>
        </p:sp>
        <p:grpSp>
          <p:nvGrpSpPr>
            <p:cNvPr id="6" name="Gruppieren 5"/>
            <p:cNvGrpSpPr/>
            <p:nvPr/>
          </p:nvGrpSpPr>
          <p:grpSpPr>
            <a:xfrm>
              <a:off x="5944914" y="2552999"/>
              <a:ext cx="1068659" cy="351211"/>
              <a:chOff x="6122835" y="2806938"/>
              <a:chExt cx="1068659" cy="351211"/>
            </a:xfrm>
          </p:grpSpPr>
          <p:sp>
            <p:nvSpPr>
              <p:cNvPr id="24" name="Rechteck 23"/>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32" name="Textfeld 31"/>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45" name="Gerader Verbinder 44"/>
            <p:cNvCxnSpPr/>
            <p:nvPr/>
          </p:nvCxnSpPr>
          <p:spPr>
            <a:xfrm flipH="1">
              <a:off x="5364088" y="2711301"/>
              <a:ext cx="64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6444208" y="2852812"/>
              <a:ext cx="0" cy="180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5944470" y="2007888"/>
              <a:ext cx="1068659" cy="351211"/>
              <a:chOff x="6122835" y="2806938"/>
              <a:chExt cx="1068659" cy="351211"/>
            </a:xfrm>
          </p:grpSpPr>
          <p:sp>
            <p:nvSpPr>
              <p:cNvPr id="55" name="Rechteck 5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60" name="Gerader Verbinder 59"/>
            <p:cNvCxnSpPr/>
            <p:nvPr/>
          </p:nvCxnSpPr>
          <p:spPr>
            <a:xfrm flipH="1">
              <a:off x="5364088" y="2161428"/>
              <a:ext cx="64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3"/>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flipH="1">
              <a:off x="6444208" y="1835031"/>
              <a:ext cx="0" cy="180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flipV="1">
              <a:off x="2843808" y="1604737"/>
              <a:ext cx="0" cy="28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flipV="1">
              <a:off x="1425873" y="1826832"/>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flipV="1">
              <a:off x="1419523" y="2966260"/>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5" name="Gruppieren 84"/>
            <p:cNvGrpSpPr/>
            <p:nvPr/>
          </p:nvGrpSpPr>
          <p:grpSpPr>
            <a:xfrm>
              <a:off x="3876732" y="1484784"/>
              <a:ext cx="1068659" cy="320434"/>
              <a:chOff x="6107595" y="2806938"/>
              <a:chExt cx="1068659" cy="320434"/>
            </a:xfrm>
          </p:grpSpPr>
          <p:sp>
            <p:nvSpPr>
              <p:cNvPr id="86" name="Rechteck 85"/>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7" name="Textfeld 86"/>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88" name="Rechteck 87"/>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89" name="Gerader Verbinder 88"/>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90" name="Textfeld 89"/>
            <p:cNvSpPr txBox="1"/>
            <p:nvPr/>
          </p:nvSpPr>
          <p:spPr>
            <a:xfrm>
              <a:off x="5158250" y="1124744"/>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91" name="Gerader Verbinder 90"/>
            <p:cNvCxnSpPr/>
            <p:nvPr/>
          </p:nvCxnSpPr>
          <p:spPr>
            <a:xfrm flipH="1">
              <a:off x="5292080" y="1340768"/>
              <a:ext cx="283313" cy="198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flipH="1">
              <a:off x="4646910" y="2439812"/>
              <a:ext cx="360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7849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Antriebskonzepte III – Elektroantrieb</a:t>
            </a:r>
            <a:endParaRPr lang="de-DE" dirty="0"/>
          </a:p>
        </p:txBody>
      </p:sp>
      <p:sp>
        <p:nvSpPr>
          <p:cNvPr id="50" name="Textfeld 6"/>
          <p:cNvSpPr txBox="1"/>
          <p:nvPr/>
        </p:nvSpPr>
        <p:spPr>
          <a:xfrm>
            <a:off x="251521" y="4319225"/>
            <a:ext cx="8191603" cy="206210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Font typeface="Arial" pitchFamily="34" charset="0"/>
              <a:buChar char="•"/>
            </a:pPr>
            <a:r>
              <a:rPr lang="de-DE" sz="1600" b="0" dirty="0">
                <a:solidFill>
                  <a:srgbClr val="555555"/>
                </a:solidFill>
              </a:rPr>
              <a:t>Antrieb durch Radnabenmotoren</a:t>
            </a:r>
          </a:p>
          <a:p>
            <a:pPr marL="742950" lvl="1" indent="-285750">
              <a:buFont typeface="Arial" pitchFamily="34" charset="0"/>
              <a:buChar char="•"/>
            </a:pPr>
            <a:r>
              <a:rPr lang="de-DE" sz="1600" b="0" dirty="0">
                <a:solidFill>
                  <a:srgbClr val="555555"/>
                </a:solidFill>
              </a:rPr>
              <a:t>Elektromotor direkt in der Felge oder im Radkopf verbaut</a:t>
            </a:r>
          </a:p>
          <a:p>
            <a:pPr marL="742950" lvl="1" indent="-285750">
              <a:buFont typeface="Arial" pitchFamily="34" charset="0"/>
              <a:buChar char="•"/>
            </a:pPr>
            <a:r>
              <a:rPr lang="de-DE" sz="1600" b="0" dirty="0">
                <a:solidFill>
                  <a:srgbClr val="555555"/>
                </a:solidFill>
              </a:rPr>
              <a:t>Teilweise mit integriertem Getriebe und Inverter</a:t>
            </a:r>
          </a:p>
          <a:p>
            <a:pPr marL="742950" lvl="1" indent="-285750">
              <a:buFont typeface="Arial" pitchFamily="34" charset="0"/>
              <a:buChar char="•"/>
            </a:pPr>
            <a:r>
              <a:rPr lang="de-DE" sz="1600" b="0" dirty="0">
                <a:solidFill>
                  <a:srgbClr val="555555"/>
                </a:solidFill>
              </a:rPr>
              <a:t>Kein Differential notwendig</a:t>
            </a:r>
          </a:p>
          <a:p>
            <a:pPr marL="742950" lvl="1" indent="-285750">
              <a:buFont typeface="Arial" pitchFamily="34" charset="0"/>
              <a:buChar char="•"/>
            </a:pPr>
            <a:r>
              <a:rPr lang="de-DE" sz="1600" b="0" dirty="0">
                <a:solidFill>
                  <a:srgbClr val="555555"/>
                </a:solidFill>
              </a:rPr>
              <a:t>Jedes Rad kann zur Stabilisierung des Fahrzeugs einzeln gebremst oder beschleunigt werden</a:t>
            </a:r>
          </a:p>
          <a:p>
            <a:pPr marL="742950" lvl="1" indent="-285750">
              <a:buFont typeface="Arial" pitchFamily="34" charset="0"/>
              <a:buChar char="•"/>
            </a:pPr>
            <a:r>
              <a:rPr lang="de-DE" sz="1600" b="0" dirty="0">
                <a:solidFill>
                  <a:srgbClr val="555555"/>
                </a:solidFill>
              </a:rPr>
              <a:t>Arbeiten am Rad oder am Fahrwerk finden in der Nähe von HV-Komponenten statt</a:t>
            </a:r>
          </a:p>
        </p:txBody>
      </p:sp>
      <p:grpSp>
        <p:nvGrpSpPr>
          <p:cNvPr id="13" name="Gruppieren 12"/>
          <p:cNvGrpSpPr/>
          <p:nvPr/>
        </p:nvGrpSpPr>
        <p:grpSpPr>
          <a:xfrm>
            <a:off x="313922" y="1700808"/>
            <a:ext cx="8573306" cy="2901987"/>
            <a:chOff x="285347" y="1124744"/>
            <a:chExt cx="8573306" cy="2901987"/>
          </a:xfrm>
        </p:grpSpPr>
        <p:pic>
          <p:nvPicPr>
            <p:cNvPr id="76" name="Grafik 75"/>
            <p:cNvPicPr>
              <a:picLocks noChangeAspect="1"/>
            </p:cNvPicPr>
            <p:nvPr/>
          </p:nvPicPr>
          <p:blipFill rotWithShape="1">
            <a:blip r:embed="rId3" cstate="print">
              <a:duotone>
                <a:prstClr val="black"/>
                <a:schemeClr val="accent1">
                  <a:lumMod val="60000"/>
                  <a:lumOff val="40000"/>
                  <a:tint val="45000"/>
                  <a:satMod val="400000"/>
                </a:schemeClr>
              </a:duotone>
              <a:extLst>
                <a:ext uri="{28A0092B-C50C-407E-A947-70E740481C1C}">
                  <a14:useLocalDpi xmlns:a14="http://schemas.microsoft.com/office/drawing/2010/main"/>
                </a:ext>
              </a:extLst>
            </a:blip>
            <a:srcRect/>
            <a:stretch/>
          </p:blipFill>
          <p:spPr>
            <a:xfrm>
              <a:off x="285347" y="1269033"/>
              <a:ext cx="8573306" cy="2286468"/>
            </a:xfrm>
            <a:prstGeom prst="rect">
              <a:avLst/>
            </a:prstGeom>
          </p:spPr>
        </p:pic>
        <p:sp>
          <p:nvSpPr>
            <p:cNvPr id="77" name="Abgerundetes Rechteck 76"/>
            <p:cNvSpPr/>
            <p:nvPr/>
          </p:nvSpPr>
          <p:spPr>
            <a:xfrm rot="5400000">
              <a:off x="2184182" y="1280032"/>
              <a:ext cx="331135" cy="763696"/>
            </a:xfrm>
            <a:prstGeom prst="roundRect">
              <a:avLst>
                <a:gd name="adj" fmla="val 19858"/>
              </a:avLst>
            </a:prstGeom>
            <a:blipFill dpi="0" rotWithShape="1">
              <a:blip r:embed="rId4"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8" name="Abgerundetes Rechteck 77"/>
            <p:cNvSpPr/>
            <p:nvPr/>
          </p:nvSpPr>
          <p:spPr>
            <a:xfrm rot="5400000">
              <a:off x="2183335" y="2817998"/>
              <a:ext cx="331135" cy="765389"/>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79" name="Abgerundetes Rechteck 78"/>
            <p:cNvSpPr/>
            <p:nvPr/>
          </p:nvSpPr>
          <p:spPr>
            <a:xfrm rot="5400000">
              <a:off x="6286272" y="2824283"/>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0" name="Abgerundetes Rechteck 79"/>
            <p:cNvSpPr/>
            <p:nvPr/>
          </p:nvSpPr>
          <p:spPr>
            <a:xfrm rot="5400000">
              <a:off x="6286272" y="1278967"/>
              <a:ext cx="331135" cy="765827"/>
            </a:xfrm>
            <a:prstGeom prst="roundRect">
              <a:avLst>
                <a:gd name="adj" fmla="val 19858"/>
              </a:avLst>
            </a:prstGeom>
            <a:blipFill dpi="0" rotWithShape="1">
              <a:blip r:embed="rId5"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grpSp>
          <p:nvGrpSpPr>
            <p:cNvPr id="81" name="Gruppieren 80"/>
            <p:cNvGrpSpPr/>
            <p:nvPr/>
          </p:nvGrpSpPr>
          <p:grpSpPr>
            <a:xfrm>
              <a:off x="911053" y="1524390"/>
              <a:ext cx="1068659" cy="320434"/>
              <a:chOff x="6107595" y="2806938"/>
              <a:chExt cx="1068659" cy="320434"/>
            </a:xfrm>
          </p:grpSpPr>
          <p:sp>
            <p:nvSpPr>
              <p:cNvPr id="82" name="Rechteck 81"/>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3" name="Textfeld 82"/>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Klima</a:t>
                </a:r>
              </a:p>
            </p:txBody>
          </p:sp>
        </p:grpSp>
        <p:grpSp>
          <p:nvGrpSpPr>
            <p:cNvPr id="84" name="Gruppieren 83"/>
            <p:cNvGrpSpPr/>
            <p:nvPr/>
          </p:nvGrpSpPr>
          <p:grpSpPr>
            <a:xfrm>
              <a:off x="911053" y="3043950"/>
              <a:ext cx="1068659" cy="320434"/>
              <a:chOff x="6107595" y="2806938"/>
              <a:chExt cx="1068659" cy="320434"/>
            </a:xfrm>
          </p:grpSpPr>
          <p:sp>
            <p:nvSpPr>
              <p:cNvPr id="85" name="Rechteck 8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86" name="Textfeld 85"/>
              <p:cNvSpPr txBox="1"/>
              <p:nvPr/>
            </p:nvSpPr>
            <p:spPr>
              <a:xfrm>
                <a:off x="6107595" y="2819595"/>
                <a:ext cx="1068659" cy="307777"/>
              </a:xfrm>
              <a:prstGeom prst="rect">
                <a:avLst/>
              </a:prstGeom>
              <a:noFill/>
            </p:spPr>
            <p:txBody>
              <a:bodyPr wrap="square" rtlCol="0">
                <a:spAutoFit/>
              </a:bodyPr>
              <a:lstStyle/>
              <a:p>
                <a:pPr algn="ctr"/>
                <a:r>
                  <a:rPr lang="de-DE" sz="1400" b="0" dirty="0">
                    <a:solidFill>
                      <a:srgbClr val="555555"/>
                    </a:solidFill>
                  </a:rPr>
                  <a:t>Heizung</a:t>
                </a:r>
              </a:p>
            </p:txBody>
          </p:sp>
        </p:grpSp>
        <p:cxnSp>
          <p:nvCxnSpPr>
            <p:cNvPr id="87" name="Gerader Verbinder 86"/>
            <p:cNvCxnSpPr/>
            <p:nvPr/>
          </p:nvCxnSpPr>
          <p:spPr>
            <a:xfrm flipV="1">
              <a:off x="1425873" y="1826832"/>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flipV="1">
              <a:off x="1419523" y="2966260"/>
              <a:ext cx="0" cy="90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3" name="Gruppieren 52"/>
            <p:cNvGrpSpPr/>
            <p:nvPr/>
          </p:nvGrpSpPr>
          <p:grpSpPr>
            <a:xfrm>
              <a:off x="5578813" y="3460541"/>
              <a:ext cx="3096344" cy="566190"/>
              <a:chOff x="2123728" y="3244850"/>
              <a:chExt cx="3096344" cy="566190"/>
            </a:xfrm>
          </p:grpSpPr>
          <p:cxnSp>
            <p:nvCxnSpPr>
              <p:cNvPr id="48" name="Gerader Verbinder 47"/>
              <p:cNvCxnSpPr/>
              <p:nvPr/>
            </p:nvCxnSpPr>
            <p:spPr>
              <a:xfrm flipH="1">
                <a:off x="2123728" y="3409391"/>
                <a:ext cx="357137"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H="1">
                <a:off x="2123728" y="3645024"/>
                <a:ext cx="35713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2474757" y="3244850"/>
                <a:ext cx="2601299" cy="338554"/>
              </a:xfrm>
              <a:prstGeom prst="rect">
                <a:avLst/>
              </a:prstGeom>
              <a:noFill/>
            </p:spPr>
            <p:txBody>
              <a:bodyPr wrap="square" rtlCol="0">
                <a:spAutoFit/>
              </a:bodyPr>
              <a:lstStyle/>
              <a:p>
                <a:r>
                  <a:rPr lang="de-DE" sz="1600" b="0" dirty="0">
                    <a:solidFill>
                      <a:srgbClr val="555555"/>
                    </a:solidFill>
                  </a:rPr>
                  <a:t>Elektrische Verbindung</a:t>
                </a:r>
              </a:p>
            </p:txBody>
          </p:sp>
          <p:sp>
            <p:nvSpPr>
              <p:cNvPr id="52" name="Textfeld 51"/>
              <p:cNvSpPr txBox="1"/>
              <p:nvPr/>
            </p:nvSpPr>
            <p:spPr>
              <a:xfrm>
                <a:off x="2474757" y="3472486"/>
                <a:ext cx="2745315" cy="338554"/>
              </a:xfrm>
              <a:prstGeom prst="rect">
                <a:avLst/>
              </a:prstGeom>
              <a:noFill/>
            </p:spPr>
            <p:txBody>
              <a:bodyPr wrap="square" rtlCol="0">
                <a:spAutoFit/>
              </a:bodyPr>
              <a:lstStyle/>
              <a:p>
                <a:r>
                  <a:rPr lang="de-DE" sz="1600" b="0" dirty="0">
                    <a:solidFill>
                      <a:srgbClr val="555555"/>
                    </a:solidFill>
                  </a:rPr>
                  <a:t>Mechanische Verbindung</a:t>
                </a:r>
              </a:p>
            </p:txBody>
          </p:sp>
        </p:grpSp>
        <p:sp>
          <p:nvSpPr>
            <p:cNvPr id="27" name="Rechteck 26"/>
            <p:cNvSpPr/>
            <p:nvPr/>
          </p:nvSpPr>
          <p:spPr>
            <a:xfrm rot="16200000">
              <a:off x="4527470" y="2232055"/>
              <a:ext cx="1310297" cy="3629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29" name="Textfeld 28"/>
            <p:cNvSpPr txBox="1"/>
            <p:nvPr/>
          </p:nvSpPr>
          <p:spPr>
            <a:xfrm rot="16200000">
              <a:off x="4624330" y="2178407"/>
              <a:ext cx="1135156" cy="338554"/>
            </a:xfrm>
            <a:prstGeom prst="rect">
              <a:avLst/>
            </a:prstGeom>
            <a:noFill/>
          </p:spPr>
          <p:txBody>
            <a:bodyPr wrap="square" rtlCol="0">
              <a:spAutoFit/>
            </a:bodyPr>
            <a:lstStyle/>
            <a:p>
              <a:r>
                <a:rPr lang="de-DE" sz="1600" b="0" dirty="0">
                  <a:solidFill>
                    <a:srgbClr val="555555"/>
                  </a:solidFill>
                </a:rPr>
                <a:t>Inverter</a:t>
              </a:r>
            </a:p>
          </p:txBody>
        </p:sp>
        <p:cxnSp>
          <p:nvCxnSpPr>
            <p:cNvPr id="45" name="Gerader Verbinder 44"/>
            <p:cNvCxnSpPr/>
            <p:nvPr/>
          </p:nvCxnSpPr>
          <p:spPr>
            <a:xfrm flipH="1">
              <a:off x="5364088" y="2718444"/>
              <a:ext cx="115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4" name="Gruppieren 53"/>
            <p:cNvGrpSpPr/>
            <p:nvPr/>
          </p:nvGrpSpPr>
          <p:grpSpPr>
            <a:xfrm>
              <a:off x="5947772" y="1560222"/>
              <a:ext cx="1068659" cy="351211"/>
              <a:chOff x="6122835" y="2806938"/>
              <a:chExt cx="1068659" cy="351211"/>
            </a:xfrm>
          </p:grpSpPr>
          <p:sp>
            <p:nvSpPr>
              <p:cNvPr id="55" name="Rechteck 54"/>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56" name="Textfeld 55"/>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60" name="Gerader Verbinder 59"/>
            <p:cNvCxnSpPr/>
            <p:nvPr/>
          </p:nvCxnSpPr>
          <p:spPr>
            <a:xfrm flipH="1">
              <a:off x="5364088" y="2144761"/>
              <a:ext cx="1152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2848186" y="1624953"/>
              <a:ext cx="1116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V="1">
              <a:off x="2843808" y="1604737"/>
              <a:ext cx="0" cy="344389"/>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6497164" y="1879813"/>
              <a:ext cx="0" cy="28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V="1">
              <a:off x="6497164" y="2697015"/>
              <a:ext cx="0" cy="28800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uppieren 60"/>
            <p:cNvGrpSpPr/>
            <p:nvPr/>
          </p:nvGrpSpPr>
          <p:grpSpPr>
            <a:xfrm>
              <a:off x="3876732" y="1484784"/>
              <a:ext cx="1068659" cy="320434"/>
              <a:chOff x="6107595" y="2806938"/>
              <a:chExt cx="1068659" cy="320434"/>
            </a:xfrm>
          </p:grpSpPr>
          <p:sp>
            <p:nvSpPr>
              <p:cNvPr id="62" name="Rechteck 61"/>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66" name="Textfeld 65"/>
              <p:cNvSpPr txBox="1"/>
              <p:nvPr/>
            </p:nvSpPr>
            <p:spPr>
              <a:xfrm>
                <a:off x="6107595" y="2819595"/>
                <a:ext cx="1068659" cy="307777"/>
              </a:xfrm>
              <a:prstGeom prst="rect">
                <a:avLst/>
              </a:prstGeom>
              <a:noFill/>
            </p:spPr>
            <p:txBody>
              <a:bodyPr wrap="square" rtlCol="0">
                <a:spAutoFit/>
              </a:bodyPr>
              <a:lstStyle/>
              <a:p>
                <a:r>
                  <a:rPr lang="de-DE" sz="1400" b="0" dirty="0">
                    <a:solidFill>
                      <a:srgbClr val="555555"/>
                    </a:solidFill>
                  </a:rPr>
                  <a:t>Ladegerät</a:t>
                </a:r>
              </a:p>
            </p:txBody>
          </p:sp>
        </p:grpSp>
        <p:sp>
          <p:nvSpPr>
            <p:cNvPr id="72" name="Rechteck 71"/>
            <p:cNvSpPr/>
            <p:nvPr/>
          </p:nvSpPr>
          <p:spPr>
            <a:xfrm>
              <a:off x="5115307" y="1484784"/>
              <a:ext cx="187249" cy="11661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cxnSp>
          <p:nvCxnSpPr>
            <p:cNvPr id="73" name="Gerader Verbinder 72"/>
            <p:cNvCxnSpPr/>
            <p:nvPr/>
          </p:nvCxnSpPr>
          <p:spPr>
            <a:xfrm flipH="1">
              <a:off x="4831994" y="1556792"/>
              <a:ext cx="288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5158250" y="1124744"/>
              <a:ext cx="1285958" cy="307777"/>
            </a:xfrm>
            <a:prstGeom prst="rect">
              <a:avLst/>
            </a:prstGeom>
            <a:noFill/>
          </p:spPr>
          <p:txBody>
            <a:bodyPr wrap="square" rtlCol="0">
              <a:spAutoFit/>
            </a:bodyPr>
            <a:lstStyle/>
            <a:p>
              <a:r>
                <a:rPr lang="de-DE" sz="1400" b="0" dirty="0">
                  <a:solidFill>
                    <a:srgbClr val="555555"/>
                  </a:solidFill>
                </a:rPr>
                <a:t>Ladestecker</a:t>
              </a:r>
            </a:p>
          </p:txBody>
        </p:sp>
        <p:cxnSp>
          <p:nvCxnSpPr>
            <p:cNvPr id="75" name="Gerader Verbinder 74"/>
            <p:cNvCxnSpPr/>
            <p:nvPr/>
          </p:nvCxnSpPr>
          <p:spPr>
            <a:xfrm flipH="1">
              <a:off x="5292080" y="1340768"/>
              <a:ext cx="283313" cy="1984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hteck 88"/>
            <p:cNvSpPr/>
            <p:nvPr/>
          </p:nvSpPr>
          <p:spPr>
            <a:xfrm rot="16200000">
              <a:off x="2388760" y="708066"/>
              <a:ext cx="1060717" cy="34555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90" name="Textfeld 89"/>
            <p:cNvSpPr txBox="1"/>
            <p:nvPr/>
          </p:nvSpPr>
          <p:spPr>
            <a:xfrm>
              <a:off x="2123488" y="2214315"/>
              <a:ext cx="1800440" cy="523220"/>
            </a:xfrm>
            <a:prstGeom prst="rect">
              <a:avLst/>
            </a:prstGeom>
            <a:noFill/>
          </p:spPr>
          <p:txBody>
            <a:bodyPr wrap="square" rtlCol="0">
              <a:spAutoFit/>
            </a:bodyPr>
            <a:lstStyle/>
            <a:p>
              <a:pPr algn="ctr"/>
              <a:r>
                <a:rPr lang="de-DE" sz="1600" b="0" dirty="0">
                  <a:solidFill>
                    <a:srgbClr val="555555"/>
                  </a:solidFill>
                </a:rPr>
                <a:t>Energiespeicher</a:t>
              </a:r>
            </a:p>
            <a:p>
              <a:pPr algn="ctr"/>
              <a:r>
                <a:rPr lang="de-DE" sz="1100" b="0" dirty="0">
                  <a:solidFill>
                    <a:srgbClr val="555555"/>
                  </a:solidFill>
                </a:rPr>
                <a:t>(Batterie)</a:t>
              </a:r>
              <a:endParaRPr lang="de-DE" sz="1600" b="0" dirty="0">
                <a:solidFill>
                  <a:srgbClr val="555555"/>
                </a:solidFill>
              </a:endParaRPr>
            </a:p>
          </p:txBody>
        </p:sp>
        <p:grpSp>
          <p:nvGrpSpPr>
            <p:cNvPr id="91" name="Gruppieren 90"/>
            <p:cNvGrpSpPr/>
            <p:nvPr/>
          </p:nvGrpSpPr>
          <p:grpSpPr>
            <a:xfrm>
              <a:off x="5951613" y="2996952"/>
              <a:ext cx="1068659" cy="351211"/>
              <a:chOff x="6122835" y="2806938"/>
              <a:chExt cx="1068659" cy="351211"/>
            </a:xfrm>
          </p:grpSpPr>
          <p:sp>
            <p:nvSpPr>
              <p:cNvPr id="92" name="Rechteck 91"/>
              <p:cNvSpPr/>
              <p:nvPr/>
            </p:nvSpPr>
            <p:spPr>
              <a:xfrm>
                <a:off x="6194094" y="2806938"/>
                <a:ext cx="868763" cy="3069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a:solidFill>
                    <a:srgbClr val="555555"/>
                  </a:solidFill>
                </a:endParaRPr>
              </a:p>
            </p:txBody>
          </p:sp>
          <p:sp>
            <p:nvSpPr>
              <p:cNvPr id="93" name="Textfeld 92"/>
              <p:cNvSpPr txBox="1"/>
              <p:nvPr/>
            </p:nvSpPr>
            <p:spPr>
              <a:xfrm>
                <a:off x="6122835" y="2819595"/>
                <a:ext cx="1068659" cy="338554"/>
              </a:xfrm>
              <a:prstGeom prst="rect">
                <a:avLst/>
              </a:prstGeom>
              <a:noFill/>
            </p:spPr>
            <p:txBody>
              <a:bodyPr wrap="square" rtlCol="0">
                <a:spAutoFit/>
              </a:bodyPr>
              <a:lstStyle/>
              <a:p>
                <a:r>
                  <a:rPr lang="de-DE" sz="1600" b="0" dirty="0">
                    <a:solidFill>
                      <a:srgbClr val="555555"/>
                    </a:solidFill>
                  </a:rPr>
                  <a:t>E-Motor</a:t>
                </a:r>
              </a:p>
            </p:txBody>
          </p:sp>
        </p:grpSp>
        <p:cxnSp>
          <p:nvCxnSpPr>
            <p:cNvPr id="94" name="Gerader Verbinder 93"/>
            <p:cNvCxnSpPr/>
            <p:nvPr/>
          </p:nvCxnSpPr>
          <p:spPr>
            <a:xfrm flipH="1">
              <a:off x="4646910" y="2439812"/>
              <a:ext cx="360000"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622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A826C-D076-3889-8412-0CBC07D54A11}"/>
              </a:ext>
            </a:extLst>
          </p:cNvPr>
          <p:cNvSpPr>
            <a:spLocks noGrp="1"/>
          </p:cNvSpPr>
          <p:nvPr>
            <p:ph type="title"/>
          </p:nvPr>
        </p:nvSpPr>
        <p:spPr>
          <a:xfrm>
            <a:off x="319089" y="1124744"/>
            <a:ext cx="8501382" cy="539750"/>
          </a:xfrm>
        </p:spPr>
        <p:txBody>
          <a:bodyPr/>
          <a:lstStyle/>
          <a:p>
            <a:r>
              <a:rPr lang="de-DE" dirty="0"/>
              <a:t>VDL - </a:t>
            </a:r>
            <a:r>
              <a:rPr lang="de-DE" dirty="0" err="1"/>
              <a:t>Citea</a:t>
            </a:r>
            <a:r>
              <a:rPr lang="de-DE" dirty="0"/>
              <a:t> SLF - E120</a:t>
            </a:r>
            <a:br>
              <a:rPr lang="de-DE" dirty="0"/>
            </a:br>
            <a:br>
              <a:rPr lang="de-DE" dirty="0"/>
            </a:br>
            <a:endParaRPr lang="de-DE" dirty="0"/>
          </a:p>
        </p:txBody>
      </p:sp>
      <p:pic>
        <p:nvPicPr>
          <p:cNvPr id="8" name="Grafik 7">
            <a:extLst>
              <a:ext uri="{FF2B5EF4-FFF2-40B4-BE49-F238E27FC236}">
                <a16:creationId xmlns:a16="http://schemas.microsoft.com/office/drawing/2014/main" id="{568028B8-4013-E280-0A88-7F613E7597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089" y="1605170"/>
            <a:ext cx="5040560" cy="4626892"/>
          </a:xfrm>
          <a:prstGeom prst="rect">
            <a:avLst/>
          </a:prstGeom>
        </p:spPr>
      </p:pic>
      <p:sp>
        <p:nvSpPr>
          <p:cNvPr id="3" name="Inhaltsplatzhalter 10">
            <a:extLst>
              <a:ext uri="{FF2B5EF4-FFF2-40B4-BE49-F238E27FC236}">
                <a16:creationId xmlns:a16="http://schemas.microsoft.com/office/drawing/2014/main" id="{3B6C8DBC-48D1-42B5-60E1-7DC1CE5D0E0F}"/>
              </a:ext>
            </a:extLst>
          </p:cNvPr>
          <p:cNvSpPr>
            <a:spLocks noGrp="1"/>
          </p:cNvSpPr>
          <p:nvPr>
            <p:ph idx="1"/>
          </p:nvPr>
        </p:nvSpPr>
        <p:spPr>
          <a:xfrm>
            <a:off x="5359649" y="1988840"/>
            <a:ext cx="3676847" cy="3545586"/>
          </a:xfrm>
        </p:spPr>
        <p:txBody>
          <a:bodyPr/>
          <a:lstStyle/>
          <a:p>
            <a:pPr marL="182563" indent="-182563">
              <a:buFont typeface="Arial" panose="020B0604020202020204" pitchFamily="34" charset="0"/>
              <a:buChar char="•"/>
              <a:tabLst>
                <a:tab pos="2425700" algn="l"/>
              </a:tabLst>
            </a:pPr>
            <a:r>
              <a:rPr lang="de-DE" sz="1600" dirty="0"/>
              <a:t>Verbrauch:  150kWh/ 100km</a:t>
            </a:r>
          </a:p>
          <a:p>
            <a:pPr marL="182563" indent="-182563">
              <a:buFont typeface="Arial" panose="020B0604020202020204" pitchFamily="34" charset="0"/>
              <a:buChar char="•"/>
              <a:tabLst>
                <a:tab pos="2425700" algn="l"/>
              </a:tabLst>
            </a:pPr>
            <a:r>
              <a:rPr lang="de-DE" sz="1600" dirty="0"/>
              <a:t>Antrieb : Siemens 1DB 2016 Permanentmagnet (PMS) Zentralmotor</a:t>
            </a:r>
          </a:p>
          <a:p>
            <a:pPr marL="182563" indent="-182563">
              <a:buFont typeface="Arial" panose="020B0604020202020204" pitchFamily="34" charset="0"/>
              <a:buChar char="•"/>
              <a:tabLst>
                <a:tab pos="2425700" algn="l"/>
              </a:tabLst>
            </a:pPr>
            <a:r>
              <a:rPr lang="de-DE" sz="1600" dirty="0"/>
              <a:t>Nennleistung:      max. 160 kW </a:t>
            </a:r>
          </a:p>
          <a:p>
            <a:pPr marL="182563" indent="-182563">
              <a:buFont typeface="Arial" panose="020B0604020202020204" pitchFamily="34" charset="0"/>
              <a:buChar char="•"/>
              <a:tabLst>
                <a:tab pos="2425700" algn="l"/>
              </a:tabLst>
            </a:pPr>
            <a:r>
              <a:rPr lang="de-DE" sz="1600" dirty="0"/>
              <a:t>Anzugsmoment:  max. 2.500Nm</a:t>
            </a:r>
          </a:p>
          <a:p>
            <a:pPr marL="182563" indent="-182563">
              <a:buFont typeface="Arial" panose="020B0604020202020204" pitchFamily="34" charset="0"/>
              <a:buChar char="•"/>
              <a:tabLst>
                <a:tab pos="2425700" algn="l"/>
              </a:tabLst>
            </a:pPr>
            <a:r>
              <a:rPr lang="de-DE" sz="1600" dirty="0"/>
              <a:t>Batterie: </a:t>
            </a:r>
            <a:br>
              <a:rPr lang="de-DE" sz="1600" dirty="0"/>
            </a:br>
            <a:r>
              <a:rPr lang="de-DE" sz="1600" dirty="0"/>
              <a:t>Lithium-Nickel-Mangan-Cobalt (NMC)</a:t>
            </a:r>
            <a:br>
              <a:rPr lang="de-DE" sz="1600" dirty="0"/>
            </a:br>
            <a:r>
              <a:rPr lang="de-DE" sz="1600" dirty="0"/>
              <a:t>Energieinhalt:       127 kWh</a:t>
            </a:r>
          </a:p>
          <a:p>
            <a:pPr marL="0" indent="0">
              <a:tabLst>
                <a:tab pos="2425700" algn="l"/>
              </a:tabLst>
            </a:pPr>
            <a:r>
              <a:rPr lang="de-DE" sz="1600" dirty="0"/>
              <a:t>   (3 Module – Gewicht 2.250 kg) </a:t>
            </a:r>
          </a:p>
          <a:p>
            <a:pPr marL="182563" indent="-182563">
              <a:buFont typeface="Arial" panose="020B0604020202020204" pitchFamily="34" charset="0"/>
              <a:buChar char="•"/>
              <a:tabLst>
                <a:tab pos="2425700" algn="l"/>
              </a:tabLst>
            </a:pPr>
            <a:r>
              <a:rPr lang="de-DE" sz="1600" dirty="0"/>
              <a:t>Ladesystem: Stromabnehmer Schunk</a:t>
            </a:r>
            <a:br>
              <a:rPr lang="de-DE" sz="1600" dirty="0"/>
            </a:br>
            <a:r>
              <a:rPr lang="de-DE" sz="1600" dirty="0"/>
              <a:t>Ladeleistung:       300 kW</a:t>
            </a:r>
          </a:p>
          <a:p>
            <a:pPr marL="0" indent="0">
              <a:tabLst>
                <a:tab pos="2425700" algn="l"/>
              </a:tabLst>
            </a:pPr>
            <a:r>
              <a:rPr lang="de-DE" sz="1600" dirty="0"/>
              <a:t>   Ladezeit 0% - 100% SOC in 25 Min. </a:t>
            </a:r>
            <a:endParaRPr lang="de-DE" sz="1800" dirty="0"/>
          </a:p>
        </p:txBody>
      </p:sp>
    </p:spTree>
    <p:extLst>
      <p:ext uri="{BB962C8B-B14F-4D97-AF65-F5344CB8AC3E}">
        <p14:creationId xmlns:p14="http://schemas.microsoft.com/office/powerpoint/2010/main" val="192527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b="1" dirty="0"/>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89879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HV-Bus Mercedes </a:t>
            </a:r>
            <a:r>
              <a:rPr lang="de-DE" dirty="0" err="1"/>
              <a:t>eCitaro</a:t>
            </a:r>
            <a:r>
              <a:rPr lang="de-DE" dirty="0"/>
              <a:t> </a:t>
            </a:r>
          </a:p>
        </p:txBody>
      </p:sp>
      <p:sp>
        <p:nvSpPr>
          <p:cNvPr id="7" name="Textfeld 6"/>
          <p:cNvSpPr txBox="1"/>
          <p:nvPr/>
        </p:nvSpPr>
        <p:spPr>
          <a:xfrm>
            <a:off x="395536" y="5975702"/>
            <a:ext cx="1728192" cy="261610"/>
          </a:xfrm>
          <a:prstGeom prst="rect">
            <a:avLst/>
          </a:prstGeom>
          <a:noFill/>
        </p:spPr>
        <p:txBody>
          <a:bodyPr wrap="square" rtlCol="0">
            <a:spAutoFit/>
          </a:bodyPr>
          <a:lstStyle/>
          <a:p>
            <a:r>
              <a:rPr lang="de-DE" sz="1050" b="0" dirty="0">
                <a:solidFill>
                  <a:schemeClr val="bg1"/>
                </a:solidFill>
              </a:rPr>
              <a:t>Foto: Sileo GmbH</a:t>
            </a:r>
          </a:p>
        </p:txBody>
      </p:sp>
      <p:pic>
        <p:nvPicPr>
          <p:cNvPr id="5" name="Grafik 4">
            <a:extLst>
              <a:ext uri="{FF2B5EF4-FFF2-40B4-BE49-F238E27FC236}">
                <a16:creationId xmlns:a16="http://schemas.microsoft.com/office/drawing/2014/main" id="{85DF5DC1-0FAA-A01E-838F-6D83BADDB4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80"/>
          <a:stretch/>
        </p:blipFill>
        <p:spPr>
          <a:xfrm>
            <a:off x="251520" y="1661803"/>
            <a:ext cx="4896544" cy="4728692"/>
          </a:xfrm>
          <a:prstGeom prst="rect">
            <a:avLst/>
          </a:prstGeom>
        </p:spPr>
      </p:pic>
      <p:sp>
        <p:nvSpPr>
          <p:cNvPr id="3" name="Inhaltsplatzhalter 10">
            <a:extLst>
              <a:ext uri="{FF2B5EF4-FFF2-40B4-BE49-F238E27FC236}">
                <a16:creationId xmlns:a16="http://schemas.microsoft.com/office/drawing/2014/main" id="{0900C17A-12D0-C689-7C16-3A7E799642AD}"/>
              </a:ext>
            </a:extLst>
          </p:cNvPr>
          <p:cNvSpPr>
            <a:spLocks noGrp="1"/>
          </p:cNvSpPr>
          <p:nvPr>
            <p:ph idx="1"/>
          </p:nvPr>
        </p:nvSpPr>
        <p:spPr>
          <a:xfrm>
            <a:off x="5359649" y="1988840"/>
            <a:ext cx="3676847" cy="3545586"/>
          </a:xfrm>
        </p:spPr>
        <p:txBody>
          <a:bodyPr/>
          <a:lstStyle/>
          <a:p>
            <a:pPr marL="182563" indent="-182563">
              <a:buFont typeface="Arial" panose="020B0604020202020204" pitchFamily="34" charset="0"/>
              <a:buChar char="•"/>
              <a:tabLst>
                <a:tab pos="2425700" algn="l"/>
              </a:tabLst>
            </a:pPr>
            <a:r>
              <a:rPr lang="de-DE" sz="1600" dirty="0"/>
              <a:t>Verbrauch:  150kWh/ 100km</a:t>
            </a:r>
          </a:p>
          <a:p>
            <a:pPr marL="182563" indent="-182563">
              <a:buFont typeface="Arial" panose="020B0604020202020204" pitchFamily="34" charset="0"/>
              <a:buChar char="•"/>
              <a:tabLst>
                <a:tab pos="2425700" algn="l"/>
              </a:tabLst>
            </a:pPr>
            <a:r>
              <a:rPr lang="de-DE" sz="1600" dirty="0"/>
              <a:t>Antrieb : ZF </a:t>
            </a:r>
            <a:r>
              <a:rPr lang="de-DE" sz="1600" dirty="0" err="1"/>
              <a:t>AxTrax</a:t>
            </a:r>
            <a:r>
              <a:rPr lang="de-DE" sz="1600" dirty="0"/>
              <a:t> AVE</a:t>
            </a:r>
          </a:p>
          <a:p>
            <a:pPr marL="182563" indent="-182563">
              <a:buFont typeface="Arial" panose="020B0604020202020204" pitchFamily="34" charset="0"/>
              <a:buChar char="•"/>
              <a:tabLst>
                <a:tab pos="2425700" algn="l"/>
              </a:tabLst>
            </a:pPr>
            <a:r>
              <a:rPr lang="de-DE" sz="1600" dirty="0"/>
              <a:t>Nennleistung:         max. 250 kW </a:t>
            </a:r>
          </a:p>
          <a:p>
            <a:pPr marL="182563" indent="-182563">
              <a:buFont typeface="Arial" panose="020B0604020202020204" pitchFamily="34" charset="0"/>
              <a:buChar char="•"/>
              <a:tabLst>
                <a:tab pos="2425700" algn="l"/>
              </a:tabLst>
            </a:pPr>
            <a:r>
              <a:rPr lang="de-DE" sz="1600" dirty="0"/>
              <a:t>Ausgangsmoment: 2x 11.000 </a:t>
            </a:r>
            <a:r>
              <a:rPr lang="de-DE" sz="1600" dirty="0" err="1"/>
              <a:t>Nm</a:t>
            </a:r>
            <a:r>
              <a:rPr lang="de-DE" sz="1600" dirty="0"/>
              <a:t>   </a:t>
            </a:r>
          </a:p>
          <a:p>
            <a:pPr marL="182563" indent="-182563">
              <a:buFont typeface="Arial" panose="020B0604020202020204" pitchFamily="34" charset="0"/>
              <a:buChar char="•"/>
              <a:tabLst>
                <a:tab pos="2425700" algn="l"/>
              </a:tabLst>
            </a:pPr>
            <a:r>
              <a:rPr lang="de-DE" sz="1600" dirty="0"/>
              <a:t>Nennspannung:       400 V</a:t>
            </a:r>
          </a:p>
          <a:p>
            <a:pPr marL="182563" indent="-182563">
              <a:buFont typeface="Arial" panose="020B0604020202020204" pitchFamily="34" charset="0"/>
              <a:buChar char="•"/>
              <a:tabLst>
                <a:tab pos="2425700" algn="l"/>
              </a:tabLst>
            </a:pPr>
            <a:r>
              <a:rPr lang="de-DE" sz="1600" dirty="0"/>
              <a:t>Batterie: </a:t>
            </a:r>
            <a:br>
              <a:rPr lang="de-DE" sz="1600" dirty="0"/>
            </a:br>
            <a:r>
              <a:rPr lang="de-DE" sz="1600" dirty="0"/>
              <a:t>Lithium-Nickel-Mangan-Cobalt (NMC)</a:t>
            </a:r>
            <a:br>
              <a:rPr lang="de-DE" sz="1600" dirty="0"/>
            </a:br>
            <a:r>
              <a:rPr lang="de-DE" sz="1600" dirty="0"/>
              <a:t>Energieinhalt:       98 kWh/Modul</a:t>
            </a:r>
          </a:p>
          <a:p>
            <a:pPr marL="0" indent="0">
              <a:tabLst>
                <a:tab pos="2425700" algn="l"/>
              </a:tabLst>
            </a:pPr>
            <a:r>
              <a:rPr lang="de-DE" sz="1600" dirty="0"/>
              <a:t>   Wahlweise 3-6 Module 294-588 kWh</a:t>
            </a:r>
          </a:p>
          <a:p>
            <a:pPr marL="182563" indent="-182563">
              <a:buFont typeface="Arial" panose="020B0604020202020204" pitchFamily="34" charset="0"/>
              <a:buChar char="•"/>
              <a:tabLst>
                <a:tab pos="2425700" algn="l"/>
              </a:tabLst>
            </a:pPr>
            <a:r>
              <a:rPr lang="de-DE" sz="1600" dirty="0"/>
              <a:t>Ladesystem:                Stromabnehmer Pantograf und/oder Combo-2 -Ladestecker </a:t>
            </a:r>
            <a:br>
              <a:rPr lang="de-DE" sz="1600" dirty="0"/>
            </a:br>
            <a:r>
              <a:rPr lang="de-DE" sz="1600" dirty="0"/>
              <a:t> </a:t>
            </a:r>
            <a:endParaRPr lang="de-DE" sz="1800" dirty="0"/>
          </a:p>
        </p:txBody>
      </p:sp>
    </p:spTree>
    <p:extLst>
      <p:ext uri="{BB962C8B-B14F-4D97-AF65-F5344CB8AC3E}">
        <p14:creationId xmlns:p14="http://schemas.microsoft.com/office/powerpoint/2010/main" val="3088437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b="1" dirty="0">
                <a:solidFill>
                  <a:schemeClr val="tx1"/>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752765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HV-Komponenten - Traktionsbatterie</a:t>
            </a:r>
          </a:p>
        </p:txBody>
      </p:sp>
      <p:sp>
        <p:nvSpPr>
          <p:cNvPr id="9" name="Textfeld 8"/>
          <p:cNvSpPr txBox="1"/>
          <p:nvPr/>
        </p:nvSpPr>
        <p:spPr>
          <a:xfrm>
            <a:off x="2483770" y="6047710"/>
            <a:ext cx="1512166" cy="261610"/>
          </a:xfrm>
          <a:prstGeom prst="rect">
            <a:avLst/>
          </a:prstGeom>
          <a:noFill/>
        </p:spPr>
        <p:txBody>
          <a:bodyPr wrap="square" rtlCol="0">
            <a:spAutoFit/>
          </a:bodyPr>
          <a:lstStyle/>
          <a:p>
            <a:r>
              <a:rPr lang="de-DE" sz="1050" b="0" dirty="0">
                <a:solidFill>
                  <a:schemeClr val="bg1"/>
                </a:solidFill>
              </a:rPr>
              <a:t>Foto: Sileo GmbH</a:t>
            </a:r>
          </a:p>
        </p:txBody>
      </p:sp>
      <p:sp>
        <p:nvSpPr>
          <p:cNvPr id="10" name="Textfeld 9"/>
          <p:cNvSpPr txBox="1"/>
          <p:nvPr/>
        </p:nvSpPr>
        <p:spPr>
          <a:xfrm>
            <a:off x="4283968" y="1978308"/>
            <a:ext cx="4174701" cy="360098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sz="1800" b="0" dirty="0">
                <a:solidFill>
                  <a:srgbClr val="555555"/>
                </a:solidFill>
              </a:rPr>
              <a:t>Reihen- und Parallelschaltung von vielen Einzelzellen</a:t>
            </a:r>
          </a:p>
          <a:p>
            <a:pPr marL="285750" indent="-285750">
              <a:spcBef>
                <a:spcPts val="600"/>
              </a:spcBef>
              <a:buFont typeface="Arial" panose="020B0604020202020204" pitchFamily="34" charset="0"/>
              <a:buChar char="•"/>
            </a:pPr>
            <a:r>
              <a:rPr lang="de-DE" sz="1800" b="0" dirty="0">
                <a:solidFill>
                  <a:srgbClr val="555555"/>
                </a:solidFill>
              </a:rPr>
              <a:t>Bei E-Bussen: Lithium-Ionen oder Lithium-Eisenphosphat (LiFePO</a:t>
            </a:r>
            <a:r>
              <a:rPr lang="de-DE" sz="1800" b="0" baseline="-25000" dirty="0">
                <a:solidFill>
                  <a:srgbClr val="555555"/>
                </a:solidFill>
              </a:rPr>
              <a:t>4</a:t>
            </a:r>
            <a:r>
              <a:rPr lang="de-DE" sz="1800" b="0" dirty="0">
                <a:solidFill>
                  <a:srgbClr val="555555"/>
                </a:solidFill>
              </a:rPr>
              <a:t>)</a:t>
            </a:r>
          </a:p>
          <a:p>
            <a:pPr marL="285750" indent="-285750">
              <a:spcBef>
                <a:spcPts val="600"/>
              </a:spcBef>
              <a:buFont typeface="Arial" panose="020B0604020202020204" pitchFamily="34" charset="0"/>
              <a:buChar char="•"/>
            </a:pPr>
            <a:r>
              <a:rPr lang="de-DE" sz="1800" b="0" dirty="0">
                <a:solidFill>
                  <a:srgbClr val="555555"/>
                </a:solidFill>
              </a:rPr>
              <a:t>Spannungen ca. 300 V – 900 V</a:t>
            </a:r>
          </a:p>
          <a:p>
            <a:pPr marL="285750" indent="-285750">
              <a:spcBef>
                <a:spcPts val="600"/>
              </a:spcBef>
              <a:buFont typeface="Arial" panose="020B0604020202020204" pitchFamily="34" charset="0"/>
              <a:buChar char="•"/>
            </a:pPr>
            <a:r>
              <a:rPr lang="de-DE" sz="1800" b="0" dirty="0">
                <a:solidFill>
                  <a:srgbClr val="555555"/>
                </a:solidFill>
              </a:rPr>
              <a:t>Kapazitäten ca. 20 kWh– 500 kWh</a:t>
            </a:r>
          </a:p>
          <a:p>
            <a:pPr marL="285750" indent="-285750">
              <a:spcBef>
                <a:spcPts val="600"/>
              </a:spcBef>
              <a:buFont typeface="Arial" panose="020B0604020202020204" pitchFamily="34" charset="0"/>
              <a:buChar char="•"/>
            </a:pPr>
            <a:r>
              <a:rPr lang="de-DE" sz="1800" b="0" dirty="0">
                <a:solidFill>
                  <a:srgbClr val="555555"/>
                </a:solidFill>
              </a:rPr>
              <a:t>Reichweiten ca. 0,2 km – 500 km</a:t>
            </a:r>
          </a:p>
          <a:p>
            <a:pPr marL="285750" indent="-285750">
              <a:spcBef>
                <a:spcPts val="600"/>
              </a:spcBef>
              <a:buFont typeface="Arial" panose="020B0604020202020204" pitchFamily="34" charset="0"/>
              <a:buChar char="•"/>
            </a:pPr>
            <a:r>
              <a:rPr lang="de-DE" sz="1800" b="0" dirty="0">
                <a:solidFill>
                  <a:srgbClr val="555555"/>
                </a:solidFill>
              </a:rPr>
              <a:t>Üblicherweise &gt; 2000 Ladezyklen</a:t>
            </a:r>
          </a:p>
          <a:p>
            <a:pPr marL="285750" indent="-285750">
              <a:spcBef>
                <a:spcPts val="600"/>
              </a:spcBef>
              <a:buFont typeface="Arial" panose="020B0604020202020204" pitchFamily="34" charset="0"/>
              <a:buChar char="•"/>
            </a:pPr>
            <a:r>
              <a:rPr lang="de-DE" sz="1800" b="0" dirty="0">
                <a:solidFill>
                  <a:srgbClr val="555555"/>
                </a:solidFill>
              </a:rPr>
              <a:t>Batterie-Management-System überwacht Spannungen, Ströme, Ladezustand und Temperaturen</a:t>
            </a:r>
          </a:p>
        </p:txBody>
      </p:sp>
      <p:pic>
        <p:nvPicPr>
          <p:cNvPr id="3" name="Grafik 2">
            <a:extLst>
              <a:ext uri="{FF2B5EF4-FFF2-40B4-BE49-F238E27FC236}">
                <a16:creationId xmlns:a16="http://schemas.microsoft.com/office/drawing/2014/main" id="{27E98902-5074-12E7-1969-85AC450853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2384884"/>
            <a:ext cx="3952257" cy="2340260"/>
          </a:xfrm>
          <a:prstGeom prst="rect">
            <a:avLst/>
          </a:prstGeom>
        </p:spPr>
      </p:pic>
    </p:spTree>
    <p:extLst>
      <p:ext uri="{BB962C8B-B14F-4D97-AF65-F5344CB8AC3E}">
        <p14:creationId xmlns:p14="http://schemas.microsoft.com/office/powerpoint/2010/main" val="139824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HV-Komponenten - Traktionswechselrichter</a:t>
            </a:r>
            <a:endParaRPr lang="de-DE" dirty="0"/>
          </a:p>
        </p:txBody>
      </p:sp>
      <p:sp>
        <p:nvSpPr>
          <p:cNvPr id="5" name="Textfeld 4"/>
          <p:cNvSpPr txBox="1"/>
          <p:nvPr/>
        </p:nvSpPr>
        <p:spPr>
          <a:xfrm>
            <a:off x="4190805" y="2128955"/>
            <a:ext cx="4448370" cy="378565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sz="1800" b="0" dirty="0">
                <a:solidFill>
                  <a:srgbClr val="555555"/>
                </a:solidFill>
              </a:rPr>
              <a:t>Auch Inverter oder Umrichter genannt</a:t>
            </a:r>
          </a:p>
          <a:p>
            <a:pPr marL="285750" indent="-285750">
              <a:spcBef>
                <a:spcPts val="1200"/>
              </a:spcBef>
              <a:buFont typeface="Arial" panose="020B0604020202020204" pitchFamily="34" charset="0"/>
              <a:buChar char="•"/>
            </a:pPr>
            <a:r>
              <a:rPr lang="de-DE" sz="1800" b="0" dirty="0">
                <a:solidFill>
                  <a:srgbClr val="555555"/>
                </a:solidFill>
              </a:rPr>
              <a:t>Umwandeln / Wechselrichten</a:t>
            </a:r>
          </a:p>
          <a:p>
            <a:pPr>
              <a:spcBef>
                <a:spcPts val="1200"/>
              </a:spcBef>
            </a:pPr>
            <a:r>
              <a:rPr lang="de-DE" sz="1800" b="0" dirty="0">
                <a:solidFill>
                  <a:srgbClr val="555555"/>
                </a:solidFill>
              </a:rPr>
              <a:t>     DC (Batterie) &lt;=&gt; AC(Elektromotor)</a:t>
            </a:r>
          </a:p>
          <a:p>
            <a:pPr marL="285750" indent="-285750">
              <a:spcBef>
                <a:spcPts val="1200"/>
              </a:spcBef>
              <a:buFont typeface="Arial" panose="020B0604020202020204" pitchFamily="34" charset="0"/>
              <a:buChar char="•"/>
            </a:pPr>
            <a:r>
              <a:rPr lang="de-DE" sz="1800" b="0" dirty="0">
                <a:solidFill>
                  <a:srgbClr val="555555"/>
                </a:solidFill>
              </a:rPr>
              <a:t>Variiert Frequenz und Amplitude</a:t>
            </a:r>
          </a:p>
          <a:p>
            <a:pPr marL="285750" indent="-285750">
              <a:spcBef>
                <a:spcPts val="1200"/>
              </a:spcBef>
              <a:buFont typeface="Arial" panose="020B0604020202020204" pitchFamily="34" charset="0"/>
              <a:buChar char="•"/>
            </a:pPr>
            <a:r>
              <a:rPr lang="de-DE" sz="1800" b="0" dirty="0">
                <a:solidFill>
                  <a:srgbClr val="555555"/>
                </a:solidFill>
              </a:rPr>
              <a:t>Flüssigkeitsgekühlt</a:t>
            </a:r>
          </a:p>
          <a:p>
            <a:pPr marL="285750" indent="-285750">
              <a:spcBef>
                <a:spcPts val="1200"/>
              </a:spcBef>
              <a:buFont typeface="Arial" panose="020B0604020202020204" pitchFamily="34" charset="0"/>
              <a:buChar char="•"/>
            </a:pPr>
            <a:r>
              <a:rPr lang="de-DE" sz="1800" b="0" dirty="0">
                <a:solidFill>
                  <a:srgbClr val="555555"/>
                </a:solidFill>
              </a:rPr>
              <a:t>Zwischenkreis mit Kondensatoren zur Spannungsstabilisierung. </a:t>
            </a:r>
          </a:p>
          <a:p>
            <a:pPr>
              <a:spcBef>
                <a:spcPts val="1200"/>
              </a:spcBef>
            </a:pPr>
            <a:r>
              <a:rPr lang="de-DE" sz="1800" b="0" dirty="0">
                <a:solidFill>
                  <a:srgbClr val="FF0000"/>
                </a:solidFill>
              </a:rPr>
              <a:t>Kondensatoren können nach Trennen des HV-Systems noch unter Spannung stehen! </a:t>
            </a:r>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4825" y="1772816"/>
            <a:ext cx="3183770" cy="2122513"/>
          </a:xfrm>
          <a:prstGeom prst="rect">
            <a:avLst/>
          </a:prstGeom>
        </p:spPr>
      </p:pic>
      <p:pic>
        <p:nvPicPr>
          <p:cNvPr id="7" name="Grafik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825" y="3985885"/>
            <a:ext cx="3178568" cy="2395443"/>
          </a:xfrm>
          <a:prstGeom prst="rect">
            <a:avLst/>
          </a:prstGeom>
        </p:spPr>
      </p:pic>
      <p:sp>
        <p:nvSpPr>
          <p:cNvPr id="8" name="Textfeld 7"/>
          <p:cNvSpPr txBox="1"/>
          <p:nvPr/>
        </p:nvSpPr>
        <p:spPr>
          <a:xfrm rot="16200000">
            <a:off x="2671770" y="2896921"/>
            <a:ext cx="1810658" cy="261610"/>
          </a:xfrm>
          <a:prstGeom prst="rect">
            <a:avLst/>
          </a:prstGeom>
          <a:noFill/>
        </p:spPr>
        <p:txBody>
          <a:bodyPr wrap="square" rtlCol="0">
            <a:spAutoFit/>
          </a:bodyPr>
          <a:lstStyle/>
          <a:p>
            <a:r>
              <a:rPr lang="de-DE" sz="1050" b="0" dirty="0">
                <a:solidFill>
                  <a:srgbClr val="555555"/>
                </a:solidFill>
              </a:rPr>
              <a:t>Foto: MAN Truck &amp; Bus AG</a:t>
            </a:r>
          </a:p>
        </p:txBody>
      </p:sp>
    </p:spTree>
    <p:extLst>
      <p:ext uri="{BB962C8B-B14F-4D97-AF65-F5344CB8AC3E}">
        <p14:creationId xmlns:p14="http://schemas.microsoft.com/office/powerpoint/2010/main" val="343077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HV-Komponenten - Traktionsantrieb</a:t>
            </a:r>
          </a:p>
        </p:txBody>
      </p:sp>
      <p:grpSp>
        <p:nvGrpSpPr>
          <p:cNvPr id="7" name="Gruppieren 6"/>
          <p:cNvGrpSpPr>
            <a:grpSpLocks noChangeAspect="1"/>
          </p:cNvGrpSpPr>
          <p:nvPr/>
        </p:nvGrpSpPr>
        <p:grpSpPr>
          <a:xfrm>
            <a:off x="504825" y="2236865"/>
            <a:ext cx="4566382" cy="3199725"/>
            <a:chOff x="1187624" y="1628800"/>
            <a:chExt cx="5976664" cy="418793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1628800"/>
              <a:ext cx="5936523" cy="4170920"/>
            </a:xfrm>
            <a:prstGeom prst="rect">
              <a:avLst/>
            </a:prstGeom>
          </p:spPr>
        </p:pic>
        <p:sp>
          <p:nvSpPr>
            <p:cNvPr id="6" name="Textfeld 5"/>
            <p:cNvSpPr txBox="1"/>
            <p:nvPr/>
          </p:nvSpPr>
          <p:spPr>
            <a:xfrm>
              <a:off x="4490797" y="5494466"/>
              <a:ext cx="2673491" cy="322264"/>
            </a:xfrm>
            <a:prstGeom prst="rect">
              <a:avLst/>
            </a:prstGeom>
            <a:noFill/>
          </p:spPr>
          <p:txBody>
            <a:bodyPr wrap="square" rtlCol="0">
              <a:spAutoFit/>
            </a:bodyPr>
            <a:lstStyle/>
            <a:p>
              <a:r>
                <a:rPr lang="de-DE" sz="1000" b="0" dirty="0">
                  <a:solidFill>
                    <a:srgbClr val="555555"/>
                  </a:solidFill>
                </a:rPr>
                <a:t>Quelle: ZF Friedrichshafen AG</a:t>
              </a:r>
            </a:p>
          </p:txBody>
        </p:sp>
      </p:grpSp>
      <p:sp>
        <p:nvSpPr>
          <p:cNvPr id="8" name="Textfeld 7"/>
          <p:cNvSpPr txBox="1"/>
          <p:nvPr/>
        </p:nvSpPr>
        <p:spPr>
          <a:xfrm>
            <a:off x="418981" y="1716870"/>
            <a:ext cx="6552728" cy="400110"/>
          </a:xfrm>
          <a:prstGeom prst="rect">
            <a:avLst/>
          </a:prstGeom>
          <a:noFill/>
        </p:spPr>
        <p:txBody>
          <a:bodyPr wrap="square" rtlCol="0">
            <a:spAutoFit/>
          </a:bodyPr>
          <a:lstStyle/>
          <a:p>
            <a:r>
              <a:rPr lang="de-DE" sz="2000" b="0" dirty="0">
                <a:solidFill>
                  <a:srgbClr val="555555"/>
                </a:solidFill>
              </a:rPr>
              <a:t>ZF Friedrichshafen AG - Elektroportalachse AVE 130</a:t>
            </a:r>
          </a:p>
        </p:txBody>
      </p:sp>
      <p:sp>
        <p:nvSpPr>
          <p:cNvPr id="11" name="Textfeld 10"/>
          <p:cNvSpPr txBox="1"/>
          <p:nvPr/>
        </p:nvSpPr>
        <p:spPr>
          <a:xfrm>
            <a:off x="5580112" y="2172920"/>
            <a:ext cx="3347864" cy="3416320"/>
          </a:xfrm>
          <a:prstGeom prst="rect">
            <a:avLst/>
          </a:prstGeom>
          <a:noFill/>
        </p:spPr>
        <p:txBody>
          <a:bodyPr wrap="square" rtlCol="0">
            <a:spAutoFit/>
          </a:bodyPr>
          <a:lstStyle/>
          <a:p>
            <a:pPr>
              <a:lnSpc>
                <a:spcPct val="150000"/>
              </a:lnSpc>
            </a:pPr>
            <a:r>
              <a:rPr lang="de-DE" sz="1800" dirty="0">
                <a:solidFill>
                  <a:srgbClr val="555555"/>
                </a:solidFill>
              </a:rPr>
              <a:t>Radnaher Elektroantrieb </a:t>
            </a:r>
          </a:p>
          <a:p>
            <a:pPr>
              <a:lnSpc>
                <a:spcPct val="150000"/>
              </a:lnSpc>
            </a:pPr>
            <a:r>
              <a:rPr lang="de-DE" sz="1400" b="0" dirty="0">
                <a:solidFill>
                  <a:srgbClr val="555555"/>
                </a:solidFill>
              </a:rPr>
              <a:t>z.B. für seriellen Hybrid</a:t>
            </a:r>
          </a:p>
          <a:p>
            <a:pPr marL="285750" indent="-285750">
              <a:lnSpc>
                <a:spcPct val="150000"/>
              </a:lnSpc>
              <a:buFont typeface="Arial" panose="020B0604020202020204" pitchFamily="34" charset="0"/>
              <a:buChar char="•"/>
            </a:pPr>
            <a:r>
              <a:rPr lang="de-DE" sz="1600" b="0" dirty="0">
                <a:solidFill>
                  <a:srgbClr val="555555"/>
                </a:solidFill>
              </a:rPr>
              <a:t>2 Asynchronmaschinen</a:t>
            </a:r>
          </a:p>
          <a:p>
            <a:pPr marL="285750" indent="-285750">
              <a:lnSpc>
                <a:spcPct val="150000"/>
              </a:lnSpc>
              <a:buFont typeface="Arial" panose="020B0604020202020204" pitchFamily="34" charset="0"/>
              <a:buChar char="•"/>
            </a:pPr>
            <a:r>
              <a:rPr lang="de-DE" sz="1600" b="0" dirty="0">
                <a:solidFill>
                  <a:srgbClr val="555555"/>
                </a:solidFill>
              </a:rPr>
              <a:t>Nennspannung 350-420 </a:t>
            </a:r>
            <a:r>
              <a:rPr lang="de-DE" sz="1600" b="0" dirty="0" err="1">
                <a:solidFill>
                  <a:srgbClr val="555555"/>
                </a:solidFill>
              </a:rPr>
              <a:t>V</a:t>
            </a:r>
            <a:r>
              <a:rPr lang="de-DE" sz="1600" b="0" baseline="-25000" dirty="0" err="1">
                <a:solidFill>
                  <a:srgbClr val="555555"/>
                </a:solidFill>
              </a:rPr>
              <a:t>eff</a:t>
            </a:r>
            <a:endParaRPr lang="de-DE" sz="1600" b="0" baseline="-25000" dirty="0">
              <a:solidFill>
                <a:srgbClr val="555555"/>
              </a:solidFill>
            </a:endParaRPr>
          </a:p>
          <a:p>
            <a:pPr marL="285750" indent="-285750">
              <a:lnSpc>
                <a:spcPct val="150000"/>
              </a:lnSpc>
              <a:buFont typeface="Arial" panose="020B0604020202020204" pitchFamily="34" charset="0"/>
              <a:buChar char="•"/>
            </a:pPr>
            <a:r>
              <a:rPr lang="de-DE" sz="1600" b="0" dirty="0">
                <a:solidFill>
                  <a:srgbClr val="555555"/>
                </a:solidFill>
              </a:rPr>
              <a:t>Nennstrom 135 </a:t>
            </a:r>
            <a:r>
              <a:rPr lang="de-DE" sz="1600" b="0" dirty="0" err="1">
                <a:solidFill>
                  <a:srgbClr val="555555"/>
                </a:solidFill>
              </a:rPr>
              <a:t>A</a:t>
            </a:r>
            <a:r>
              <a:rPr lang="de-DE" sz="1600" b="0" baseline="-25000" dirty="0" err="1">
                <a:solidFill>
                  <a:srgbClr val="555555"/>
                </a:solidFill>
              </a:rPr>
              <a:t>eff</a:t>
            </a:r>
            <a:endParaRPr lang="de-DE" sz="1600" b="0" baseline="-25000" dirty="0">
              <a:solidFill>
                <a:srgbClr val="555555"/>
              </a:solidFill>
            </a:endParaRPr>
          </a:p>
          <a:p>
            <a:pPr marL="285750" indent="-285750">
              <a:lnSpc>
                <a:spcPct val="150000"/>
              </a:lnSpc>
              <a:buFont typeface="Arial" panose="020B0604020202020204" pitchFamily="34" charset="0"/>
              <a:buChar char="•"/>
            </a:pPr>
            <a:r>
              <a:rPr lang="de-DE" sz="1600" b="0" dirty="0">
                <a:solidFill>
                  <a:srgbClr val="555555"/>
                </a:solidFill>
              </a:rPr>
              <a:t>Max. Strom 350 </a:t>
            </a:r>
            <a:r>
              <a:rPr lang="de-DE" sz="1600" b="0" dirty="0" err="1">
                <a:solidFill>
                  <a:srgbClr val="555555"/>
                </a:solidFill>
              </a:rPr>
              <a:t>A</a:t>
            </a:r>
            <a:r>
              <a:rPr lang="de-DE" sz="1600" b="0" baseline="-25000" dirty="0" err="1">
                <a:solidFill>
                  <a:srgbClr val="555555"/>
                </a:solidFill>
              </a:rPr>
              <a:t>eff</a:t>
            </a:r>
            <a:endParaRPr lang="de-DE" sz="1600" b="0" baseline="-25000" dirty="0">
              <a:solidFill>
                <a:srgbClr val="555555"/>
              </a:solidFill>
            </a:endParaRPr>
          </a:p>
          <a:p>
            <a:pPr marL="285750" indent="-285750">
              <a:lnSpc>
                <a:spcPct val="150000"/>
              </a:lnSpc>
              <a:buFont typeface="Arial" panose="020B0604020202020204" pitchFamily="34" charset="0"/>
              <a:buChar char="•"/>
            </a:pPr>
            <a:r>
              <a:rPr lang="de-DE" sz="1600" b="0" dirty="0">
                <a:solidFill>
                  <a:srgbClr val="555555"/>
                </a:solidFill>
              </a:rPr>
              <a:t>Leistung 2x120 kW</a:t>
            </a:r>
          </a:p>
          <a:p>
            <a:pPr marL="285750" indent="-285750">
              <a:lnSpc>
                <a:spcPct val="150000"/>
              </a:lnSpc>
              <a:buFont typeface="Arial" panose="020B0604020202020204" pitchFamily="34" charset="0"/>
              <a:buChar char="•"/>
            </a:pPr>
            <a:r>
              <a:rPr lang="de-DE" sz="1600" b="0" dirty="0">
                <a:solidFill>
                  <a:srgbClr val="555555"/>
                </a:solidFill>
              </a:rPr>
              <a:t>Antriebsmoment 2x10.500 </a:t>
            </a:r>
            <a:r>
              <a:rPr lang="de-DE" sz="1600" b="0" dirty="0" err="1">
                <a:solidFill>
                  <a:srgbClr val="555555"/>
                </a:solidFill>
              </a:rPr>
              <a:t>Nm</a:t>
            </a:r>
            <a:endParaRPr lang="de-DE" sz="1600" b="0" dirty="0">
              <a:solidFill>
                <a:srgbClr val="555555"/>
              </a:solidFill>
            </a:endParaRPr>
          </a:p>
          <a:p>
            <a:pPr marL="285750" indent="-285750">
              <a:lnSpc>
                <a:spcPct val="150000"/>
              </a:lnSpc>
              <a:buFont typeface="Arial" panose="020B0604020202020204" pitchFamily="34" charset="0"/>
              <a:buChar char="•"/>
            </a:pPr>
            <a:r>
              <a:rPr lang="de-DE" sz="1600" b="0" dirty="0">
                <a:solidFill>
                  <a:srgbClr val="555555"/>
                </a:solidFill>
              </a:rPr>
              <a:t>Gewicht ca. 1.100 kg</a:t>
            </a:r>
          </a:p>
        </p:txBody>
      </p:sp>
      <p:sp>
        <p:nvSpPr>
          <p:cNvPr id="12" name="Textfeld 11"/>
          <p:cNvSpPr txBox="1"/>
          <p:nvPr/>
        </p:nvSpPr>
        <p:spPr>
          <a:xfrm>
            <a:off x="107504" y="5705948"/>
            <a:ext cx="8820472" cy="369332"/>
          </a:xfrm>
          <a:prstGeom prst="rect">
            <a:avLst/>
          </a:prstGeom>
          <a:noFill/>
        </p:spPr>
        <p:txBody>
          <a:bodyPr wrap="square" rtlCol="0">
            <a:spAutoFit/>
          </a:bodyPr>
          <a:lstStyle/>
          <a:p>
            <a:r>
              <a:rPr lang="de-DE" sz="1800" b="0" dirty="0">
                <a:solidFill>
                  <a:srgbClr val="555555"/>
                </a:solidFill>
              </a:rPr>
              <a:t>Tätigkeiten an Bremse oder Aufhängung erfolgen in der Nähe von HV-Komponenten.</a:t>
            </a:r>
          </a:p>
        </p:txBody>
      </p:sp>
    </p:spTree>
    <p:extLst>
      <p:ext uri="{BB962C8B-B14F-4D97-AF65-F5344CB8AC3E}">
        <p14:creationId xmlns:p14="http://schemas.microsoft.com/office/powerpoint/2010/main" val="23030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HV-Komponenten – HV-Leitungen</a:t>
            </a:r>
            <a:endParaRPr lang="de-DE" dirty="0"/>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825" y="1804667"/>
            <a:ext cx="3384377" cy="2068230"/>
          </a:xfrm>
          <a:prstGeom prst="rect">
            <a:avLst/>
          </a:prstGeom>
        </p:spPr>
      </p:pic>
      <p:pic>
        <p:nvPicPr>
          <p:cNvPr id="8" name="Grafik 7" descr="IMG_2846.JPG"/>
          <p:cNvPicPr/>
          <p:nvPr/>
        </p:nvPicPr>
        <p:blipFill rotWithShape="1">
          <a:blip r:embed="rId4" cstate="screen">
            <a:extLst>
              <a:ext uri="{28A0092B-C50C-407E-A947-70E740481C1C}">
                <a14:useLocalDpi xmlns:a14="http://schemas.microsoft.com/office/drawing/2010/main"/>
              </a:ext>
            </a:extLst>
          </a:blip>
          <a:srcRect/>
          <a:stretch/>
        </p:blipFill>
        <p:spPr>
          <a:xfrm>
            <a:off x="4681774" y="5381460"/>
            <a:ext cx="3526629" cy="955273"/>
          </a:xfrm>
          <a:prstGeom prst="rect">
            <a:avLst/>
          </a:prstGeom>
        </p:spPr>
      </p:pic>
      <p:sp>
        <p:nvSpPr>
          <p:cNvPr id="9" name="Textfeld 8"/>
          <p:cNvSpPr txBox="1"/>
          <p:nvPr/>
        </p:nvSpPr>
        <p:spPr>
          <a:xfrm>
            <a:off x="4211961" y="1948875"/>
            <a:ext cx="4656560" cy="2769989"/>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sz="1800" b="0" dirty="0">
                <a:solidFill>
                  <a:srgbClr val="555555"/>
                </a:solidFill>
              </a:rPr>
              <a:t>Doppelte Isolierung vorhanden</a:t>
            </a:r>
          </a:p>
          <a:p>
            <a:pPr marL="285750" indent="-285750">
              <a:spcBef>
                <a:spcPts val="1200"/>
              </a:spcBef>
              <a:buFont typeface="Arial" panose="020B0604020202020204" pitchFamily="34" charset="0"/>
              <a:buChar char="•"/>
            </a:pPr>
            <a:r>
              <a:rPr lang="de-DE" sz="1800" b="0" dirty="0">
                <a:solidFill>
                  <a:srgbClr val="555555"/>
                </a:solidFill>
              </a:rPr>
              <a:t>Sicherheitsaufdruck auf den Leitungen</a:t>
            </a:r>
          </a:p>
          <a:p>
            <a:pPr marL="285750" indent="-285750">
              <a:spcBef>
                <a:spcPts val="1200"/>
              </a:spcBef>
              <a:buFont typeface="Arial" panose="020B0604020202020204" pitchFamily="34" charset="0"/>
              <a:buChar char="•"/>
            </a:pPr>
            <a:r>
              <a:rPr lang="de-DE" sz="1800" b="0" dirty="0">
                <a:solidFill>
                  <a:srgbClr val="555555"/>
                </a:solidFill>
              </a:rPr>
              <a:t>HV-Leitungen sind in der Regel Orange.</a:t>
            </a:r>
          </a:p>
          <a:p>
            <a:pPr>
              <a:spcBef>
                <a:spcPts val="1200"/>
              </a:spcBef>
            </a:pPr>
            <a:r>
              <a:rPr lang="de-DE" sz="1800" b="0" dirty="0">
                <a:solidFill>
                  <a:srgbClr val="555555"/>
                </a:solidFill>
              </a:rPr>
              <a:t>Vorsicht: In heißen Umgebungen (Auspuff, Verbrennungsmotor usw.) oder in der Nähe des Gelenkes können zusätzliche Isolierungen vorhanden sein, die nicht Orange sind!</a:t>
            </a:r>
          </a:p>
        </p:txBody>
      </p:sp>
      <p:grpSp>
        <p:nvGrpSpPr>
          <p:cNvPr id="10" name="Gruppieren 9"/>
          <p:cNvGrpSpPr/>
          <p:nvPr/>
        </p:nvGrpSpPr>
        <p:grpSpPr>
          <a:xfrm>
            <a:off x="504825" y="4088973"/>
            <a:ext cx="3384378" cy="2165068"/>
            <a:chOff x="954542" y="1553308"/>
            <a:chExt cx="3541592" cy="2448272"/>
          </a:xfrm>
        </p:grpSpPr>
        <p:pic>
          <p:nvPicPr>
            <p:cNvPr id="11" name="Grafik 10" descr="IMG_2670.JPG"/>
            <p:cNvPicPr/>
            <p:nvPr/>
          </p:nvPicPr>
          <p:blipFill>
            <a:blip r:embed="rId5" cstate="screen">
              <a:extLst>
                <a:ext uri="{28A0092B-C50C-407E-A947-70E740481C1C}">
                  <a14:useLocalDpi xmlns:a14="http://schemas.microsoft.com/office/drawing/2010/main"/>
                </a:ext>
              </a:extLst>
            </a:blip>
            <a:srcRect/>
            <a:stretch>
              <a:fillRect/>
            </a:stretch>
          </p:blipFill>
          <p:spPr>
            <a:xfrm>
              <a:off x="954542" y="1553308"/>
              <a:ext cx="3541592" cy="2448272"/>
            </a:xfrm>
            <a:prstGeom prst="rect">
              <a:avLst/>
            </a:prstGeom>
          </p:spPr>
        </p:pic>
        <p:sp>
          <p:nvSpPr>
            <p:cNvPr id="12" name="Textfeld 11"/>
            <p:cNvSpPr txBox="1"/>
            <p:nvPr/>
          </p:nvSpPr>
          <p:spPr>
            <a:xfrm>
              <a:off x="1727684" y="3645024"/>
              <a:ext cx="2448272" cy="3425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Aluminiumfolie</a:t>
              </a:r>
            </a:p>
          </p:txBody>
        </p:sp>
        <p:sp>
          <p:nvSpPr>
            <p:cNvPr id="13" name="Textfeld 12"/>
            <p:cNvSpPr txBox="1"/>
            <p:nvPr/>
          </p:nvSpPr>
          <p:spPr>
            <a:xfrm>
              <a:off x="1691680" y="1628800"/>
              <a:ext cx="1889212" cy="3425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t>Drahtgeflecht</a:t>
              </a:r>
            </a:p>
          </p:txBody>
        </p:sp>
        <p:cxnSp>
          <p:nvCxnSpPr>
            <p:cNvPr id="14" name="Gerade Verbindung 13"/>
            <p:cNvCxnSpPr/>
            <p:nvPr/>
          </p:nvCxnSpPr>
          <p:spPr>
            <a:xfrm rot="16200000" flipH="1">
              <a:off x="2195736" y="2276872"/>
              <a:ext cx="504056" cy="7200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stCxn id="12" idx="0"/>
            </p:cNvCxnSpPr>
            <p:nvPr/>
          </p:nvCxnSpPr>
          <p:spPr>
            <a:xfrm flipV="1">
              <a:off x="2951820" y="2780928"/>
              <a:ext cx="1008110" cy="8640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16200000" flipV="1">
              <a:off x="1799692" y="3212976"/>
              <a:ext cx="576064" cy="4320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96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HV-Komponenten – HV-Nebenaggregate</a:t>
            </a:r>
            <a:endParaRPr lang="de-DE" dirty="0"/>
          </a:p>
        </p:txBody>
      </p:sp>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544" y="2174086"/>
            <a:ext cx="2592288" cy="1686962"/>
          </a:xfrm>
          <a:prstGeom prst="rect">
            <a:avLst/>
          </a:prstGeom>
        </p:spPr>
      </p:pic>
      <p:sp>
        <p:nvSpPr>
          <p:cNvPr id="8" name="Textfeld 7"/>
          <p:cNvSpPr txBox="1"/>
          <p:nvPr/>
        </p:nvSpPr>
        <p:spPr>
          <a:xfrm>
            <a:off x="251521" y="3888338"/>
            <a:ext cx="2952328" cy="2277547"/>
          </a:xfrm>
          <a:prstGeom prst="rect">
            <a:avLst/>
          </a:prstGeom>
          <a:noFill/>
        </p:spPr>
        <p:txBody>
          <a:bodyPr wrap="square" rtlCol="0">
            <a:spAutoFit/>
          </a:bodyPr>
          <a:lstStyle/>
          <a:p>
            <a:pPr marL="176213" indent="-176213">
              <a:spcBef>
                <a:spcPts val="1200"/>
              </a:spcBef>
              <a:buFont typeface="Arial" panose="020B0604020202020204" pitchFamily="34" charset="0"/>
              <a:buChar char="•"/>
            </a:pPr>
            <a:r>
              <a:rPr lang="de-DE" sz="1400" b="0" dirty="0">
                <a:solidFill>
                  <a:srgbClr val="555555"/>
                </a:solidFill>
              </a:rPr>
              <a:t>Kompressor wird durch eigenen Elektromotor mit Inverter angetrieben</a:t>
            </a:r>
          </a:p>
          <a:p>
            <a:pPr marL="176213" indent="-176213">
              <a:spcBef>
                <a:spcPts val="1200"/>
              </a:spcBef>
              <a:buFont typeface="Arial" panose="020B0604020202020204" pitchFamily="34" charset="0"/>
              <a:buChar char="•"/>
            </a:pPr>
            <a:r>
              <a:rPr lang="de-DE" sz="1400" b="0" dirty="0">
                <a:solidFill>
                  <a:srgbClr val="555555"/>
                </a:solidFill>
              </a:rPr>
              <a:t>Erfordert spezielles, nichtleitendes </a:t>
            </a:r>
            <a:r>
              <a:rPr lang="de-DE" sz="1400" b="0" dirty="0" err="1">
                <a:solidFill>
                  <a:srgbClr val="555555"/>
                </a:solidFill>
              </a:rPr>
              <a:t>Kompressoröl</a:t>
            </a:r>
            <a:endParaRPr lang="de-DE" sz="1400" b="0" dirty="0">
              <a:solidFill>
                <a:srgbClr val="555555"/>
              </a:solidFill>
            </a:endParaRPr>
          </a:p>
          <a:p>
            <a:pPr marL="176213" indent="-176213">
              <a:spcBef>
                <a:spcPts val="1200"/>
              </a:spcBef>
              <a:buFont typeface="Arial" panose="020B0604020202020204" pitchFamily="34" charset="0"/>
              <a:buChar char="•"/>
            </a:pPr>
            <a:r>
              <a:rPr lang="de-DE" sz="1400" b="0" dirty="0">
                <a:solidFill>
                  <a:srgbClr val="555555"/>
                </a:solidFill>
              </a:rPr>
              <a:t>Teilweise auch mit Wärmepumpenfunktion</a:t>
            </a:r>
          </a:p>
          <a:p>
            <a:pPr marL="176213" indent="-176213">
              <a:spcBef>
                <a:spcPts val="1200"/>
              </a:spcBef>
              <a:buFont typeface="Arial" panose="020B0604020202020204" pitchFamily="34" charset="0"/>
              <a:buChar char="•"/>
            </a:pPr>
            <a:r>
              <a:rPr lang="de-DE" sz="1400" b="0" dirty="0">
                <a:solidFill>
                  <a:srgbClr val="555555"/>
                </a:solidFill>
              </a:rPr>
              <a:t>Reduziert die Reichweite</a:t>
            </a:r>
          </a:p>
        </p:txBody>
      </p:sp>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3888" y="2174086"/>
            <a:ext cx="2249283" cy="1686962"/>
          </a:xfrm>
          <a:prstGeom prst="rect">
            <a:avLst/>
          </a:prstGeom>
        </p:spPr>
      </p:pic>
      <p:sp>
        <p:nvSpPr>
          <p:cNvPr id="15" name="Rechteck 14"/>
          <p:cNvSpPr/>
          <p:nvPr/>
        </p:nvSpPr>
        <p:spPr>
          <a:xfrm>
            <a:off x="3491883" y="3888338"/>
            <a:ext cx="2448271" cy="1692771"/>
          </a:xfrm>
          <a:prstGeom prst="rect">
            <a:avLst/>
          </a:prstGeom>
        </p:spPr>
        <p:txBody>
          <a:bodyPr wrap="square">
            <a:spAutoFit/>
          </a:bodyPr>
          <a:lstStyle/>
          <a:p>
            <a:pPr marL="176213" indent="-176213">
              <a:spcBef>
                <a:spcPts val="1200"/>
              </a:spcBef>
              <a:buFont typeface="Arial" panose="020B0604020202020204" pitchFamily="34" charset="0"/>
              <a:buChar char="•"/>
            </a:pPr>
            <a:r>
              <a:rPr lang="de-DE" sz="1400" b="0" dirty="0">
                <a:solidFill>
                  <a:srgbClr val="555555"/>
                </a:solidFill>
              </a:rPr>
              <a:t>z.B. PTC-Heizelemente</a:t>
            </a:r>
          </a:p>
          <a:p>
            <a:pPr marL="176213" indent="-176213">
              <a:spcBef>
                <a:spcPts val="1200"/>
              </a:spcBef>
              <a:buFont typeface="Arial" panose="020B0604020202020204" pitchFamily="34" charset="0"/>
              <a:buChar char="•"/>
            </a:pPr>
            <a:r>
              <a:rPr lang="de-DE" sz="1400" b="0" dirty="0">
                <a:solidFill>
                  <a:srgbClr val="555555"/>
                </a:solidFill>
              </a:rPr>
              <a:t>Heizleistung vergleichbar mit konventioneller Heizung</a:t>
            </a:r>
          </a:p>
          <a:p>
            <a:pPr marL="176213" indent="-176213">
              <a:spcBef>
                <a:spcPts val="1200"/>
              </a:spcBef>
              <a:buFont typeface="Arial" panose="020B0604020202020204" pitchFamily="34" charset="0"/>
              <a:buChar char="•"/>
            </a:pPr>
            <a:r>
              <a:rPr lang="de-DE" sz="1400" b="0" dirty="0">
                <a:solidFill>
                  <a:srgbClr val="555555"/>
                </a:solidFill>
              </a:rPr>
              <a:t>Reduziert die Reichweite deutlich</a:t>
            </a:r>
          </a:p>
        </p:txBody>
      </p:sp>
      <p:sp>
        <p:nvSpPr>
          <p:cNvPr id="16" name="Rechteck 15"/>
          <p:cNvSpPr/>
          <p:nvPr/>
        </p:nvSpPr>
        <p:spPr>
          <a:xfrm>
            <a:off x="4050911" y="1804754"/>
            <a:ext cx="1169163" cy="400110"/>
          </a:xfrm>
          <a:prstGeom prst="rect">
            <a:avLst/>
          </a:prstGeom>
        </p:spPr>
        <p:txBody>
          <a:bodyPr wrap="square">
            <a:spAutoFit/>
          </a:bodyPr>
          <a:lstStyle/>
          <a:p>
            <a:r>
              <a:rPr lang="de-DE" sz="2000" b="0" dirty="0">
                <a:solidFill>
                  <a:srgbClr val="555555"/>
                </a:solidFill>
              </a:rPr>
              <a:t>Heizung</a:t>
            </a:r>
          </a:p>
        </p:txBody>
      </p:sp>
      <p:sp>
        <p:nvSpPr>
          <p:cNvPr id="17" name="Rechteck 16"/>
          <p:cNvSpPr/>
          <p:nvPr/>
        </p:nvSpPr>
        <p:spPr>
          <a:xfrm>
            <a:off x="693692" y="1804729"/>
            <a:ext cx="1584176" cy="400110"/>
          </a:xfrm>
          <a:prstGeom prst="rect">
            <a:avLst/>
          </a:prstGeom>
        </p:spPr>
        <p:txBody>
          <a:bodyPr wrap="square">
            <a:spAutoFit/>
          </a:bodyPr>
          <a:lstStyle/>
          <a:p>
            <a:r>
              <a:rPr lang="de-DE" sz="2000" b="0" dirty="0">
                <a:solidFill>
                  <a:srgbClr val="555555"/>
                </a:solidFill>
              </a:rPr>
              <a:t>Klimaanlage</a:t>
            </a:r>
          </a:p>
        </p:txBody>
      </p:sp>
      <p:sp>
        <p:nvSpPr>
          <p:cNvPr id="18" name="Rechteck 17"/>
          <p:cNvSpPr/>
          <p:nvPr/>
        </p:nvSpPr>
        <p:spPr>
          <a:xfrm>
            <a:off x="6649279" y="1804729"/>
            <a:ext cx="1873208" cy="400110"/>
          </a:xfrm>
          <a:prstGeom prst="rect">
            <a:avLst/>
          </a:prstGeom>
        </p:spPr>
        <p:txBody>
          <a:bodyPr wrap="square">
            <a:spAutoFit/>
          </a:bodyPr>
          <a:lstStyle/>
          <a:p>
            <a:r>
              <a:rPr lang="de-DE" sz="2000" b="0" dirty="0">
                <a:solidFill>
                  <a:srgbClr val="555555"/>
                </a:solidFill>
              </a:rPr>
              <a:t>Ladetechnik</a:t>
            </a:r>
          </a:p>
        </p:txBody>
      </p:sp>
      <p:sp>
        <p:nvSpPr>
          <p:cNvPr id="19" name="Rechteck 18"/>
          <p:cNvSpPr/>
          <p:nvPr/>
        </p:nvSpPr>
        <p:spPr>
          <a:xfrm>
            <a:off x="6427172" y="3888338"/>
            <a:ext cx="2393300" cy="2492990"/>
          </a:xfrm>
          <a:prstGeom prst="rect">
            <a:avLst/>
          </a:prstGeom>
        </p:spPr>
        <p:txBody>
          <a:bodyPr wrap="square">
            <a:spAutoFit/>
          </a:bodyPr>
          <a:lstStyle/>
          <a:p>
            <a:pPr marL="176213" indent="-176213">
              <a:spcBef>
                <a:spcPts val="1200"/>
              </a:spcBef>
              <a:buFont typeface="Arial" panose="020B0604020202020204" pitchFamily="34" charset="0"/>
              <a:buChar char="•"/>
            </a:pPr>
            <a:r>
              <a:rPr lang="de-DE" sz="1400" b="0" dirty="0">
                <a:solidFill>
                  <a:srgbClr val="555555"/>
                </a:solidFill>
              </a:rPr>
              <a:t>Konduktives oder induktives Laden</a:t>
            </a:r>
          </a:p>
          <a:p>
            <a:pPr marL="176213" indent="-176213">
              <a:spcBef>
                <a:spcPts val="1200"/>
              </a:spcBef>
              <a:buFont typeface="Arial" panose="020B0604020202020204" pitchFamily="34" charset="0"/>
              <a:buChar char="•"/>
            </a:pPr>
            <a:r>
              <a:rPr lang="de-DE" sz="1400" b="0" dirty="0">
                <a:solidFill>
                  <a:srgbClr val="555555"/>
                </a:solidFill>
              </a:rPr>
              <a:t>Leistungen bis über 100 kW möglich</a:t>
            </a:r>
          </a:p>
          <a:p>
            <a:pPr marL="176213" indent="-176213">
              <a:spcBef>
                <a:spcPts val="1200"/>
              </a:spcBef>
              <a:buFont typeface="Arial" panose="020B0604020202020204" pitchFamily="34" charset="0"/>
              <a:buChar char="•"/>
            </a:pPr>
            <a:r>
              <a:rPr lang="de-DE" sz="1400" b="0" dirty="0">
                <a:solidFill>
                  <a:srgbClr val="555555"/>
                </a:solidFill>
              </a:rPr>
              <a:t>Bei Pantograph bis über 700 kW</a:t>
            </a:r>
          </a:p>
          <a:p>
            <a:pPr marL="176213" indent="-176213">
              <a:spcBef>
                <a:spcPts val="1200"/>
              </a:spcBef>
              <a:buFont typeface="Arial" panose="020B0604020202020204" pitchFamily="34" charset="0"/>
              <a:buChar char="•"/>
            </a:pPr>
            <a:r>
              <a:rPr lang="de-DE" sz="1400" b="0" dirty="0">
                <a:solidFill>
                  <a:srgbClr val="555555"/>
                </a:solidFill>
              </a:rPr>
              <a:t>Ladezeiten von wenigen Minuten bis einige Stunden</a:t>
            </a:r>
          </a:p>
        </p:txBody>
      </p:sp>
      <p:pic>
        <p:nvPicPr>
          <p:cNvPr id="3" name="Grafik 2">
            <a:extLst>
              <a:ext uri="{FF2B5EF4-FFF2-40B4-BE49-F238E27FC236}">
                <a16:creationId xmlns:a16="http://schemas.microsoft.com/office/drawing/2014/main" id="{9EAACC97-43F5-7C65-9F97-860DF56B35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9147" y="2160731"/>
            <a:ext cx="2532599" cy="1688400"/>
          </a:xfrm>
          <a:prstGeom prst="rect">
            <a:avLst/>
          </a:prstGeom>
        </p:spPr>
      </p:pic>
    </p:spTree>
    <p:extLst>
      <p:ext uri="{BB962C8B-B14F-4D97-AF65-F5344CB8AC3E}">
        <p14:creationId xmlns:p14="http://schemas.microsoft.com/office/powerpoint/2010/main" val="4231728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8288F-A571-9252-C589-654122C6CBEC}"/>
              </a:ext>
            </a:extLst>
          </p:cNvPr>
          <p:cNvSpPr>
            <a:spLocks noGrp="1"/>
          </p:cNvSpPr>
          <p:nvPr>
            <p:ph type="title"/>
          </p:nvPr>
        </p:nvSpPr>
        <p:spPr/>
        <p:txBody>
          <a:bodyPr/>
          <a:lstStyle/>
          <a:p>
            <a:r>
              <a:rPr lang="de-DE" dirty="0"/>
              <a:t>Konduktive Ladesysteme mit Stecker</a:t>
            </a:r>
          </a:p>
        </p:txBody>
      </p:sp>
      <p:pic>
        <p:nvPicPr>
          <p:cNvPr id="5" name="Inhaltsplatzhalter 4">
            <a:extLst>
              <a:ext uri="{FF2B5EF4-FFF2-40B4-BE49-F238E27FC236}">
                <a16:creationId xmlns:a16="http://schemas.microsoft.com/office/drawing/2014/main" id="{8C8DD27A-3D02-11E1-ADFC-36F152D6911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560" y="2357537"/>
            <a:ext cx="3214389" cy="2142926"/>
          </a:xfrm>
        </p:spPr>
      </p:pic>
      <p:pic>
        <p:nvPicPr>
          <p:cNvPr id="4" name="Grafik 3">
            <a:extLst>
              <a:ext uri="{FF2B5EF4-FFF2-40B4-BE49-F238E27FC236}">
                <a16:creationId xmlns:a16="http://schemas.microsoft.com/office/drawing/2014/main" id="{0C8CB3E7-E86B-FFE8-EA90-FC63D1E2F0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2147" y="2097616"/>
            <a:ext cx="4522857" cy="4139696"/>
          </a:xfrm>
          <a:prstGeom prst="rect">
            <a:avLst/>
          </a:prstGeom>
        </p:spPr>
      </p:pic>
    </p:spTree>
    <p:extLst>
      <p:ext uri="{BB962C8B-B14F-4D97-AF65-F5344CB8AC3E}">
        <p14:creationId xmlns:p14="http://schemas.microsoft.com/office/powerpoint/2010/main" val="567169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073B1-76F3-0FB1-A1B6-0E11086496F0}"/>
              </a:ext>
            </a:extLst>
          </p:cNvPr>
          <p:cNvSpPr>
            <a:spLocks noGrp="1"/>
          </p:cNvSpPr>
          <p:nvPr>
            <p:ph type="title"/>
          </p:nvPr>
        </p:nvSpPr>
        <p:spPr/>
        <p:txBody>
          <a:bodyPr/>
          <a:lstStyle/>
          <a:p>
            <a:r>
              <a:rPr lang="de-DE" dirty="0" err="1"/>
              <a:t>Konduktive</a:t>
            </a:r>
            <a:r>
              <a:rPr lang="de-DE" dirty="0"/>
              <a:t> Ladesysteme mit Stromabnehmer</a:t>
            </a:r>
            <a:br>
              <a:rPr lang="de-DE" dirty="0"/>
            </a:br>
            <a:r>
              <a:rPr lang="de-DE" dirty="0"/>
              <a:t>(Pantograph) und Depotladen</a:t>
            </a:r>
          </a:p>
        </p:txBody>
      </p:sp>
      <p:pic>
        <p:nvPicPr>
          <p:cNvPr id="5" name="Grafik 4">
            <a:extLst>
              <a:ext uri="{FF2B5EF4-FFF2-40B4-BE49-F238E27FC236}">
                <a16:creationId xmlns:a16="http://schemas.microsoft.com/office/drawing/2014/main" id="{0EAA6D5D-C982-858B-B5D2-78D7CA9F28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85" b="-443"/>
          <a:stretch/>
        </p:blipFill>
        <p:spPr>
          <a:xfrm>
            <a:off x="395536" y="2276872"/>
            <a:ext cx="5324475" cy="3600400"/>
          </a:xfrm>
          <a:prstGeom prst="rect">
            <a:avLst/>
          </a:prstGeom>
        </p:spPr>
      </p:pic>
      <p:pic>
        <p:nvPicPr>
          <p:cNvPr id="4" name="Grafik 3">
            <a:extLst>
              <a:ext uri="{FF2B5EF4-FFF2-40B4-BE49-F238E27FC236}">
                <a16:creationId xmlns:a16="http://schemas.microsoft.com/office/drawing/2014/main" id="{64988905-2271-F049-404C-26F27A6A44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8184" y="2132856"/>
            <a:ext cx="2304257" cy="3744416"/>
          </a:xfrm>
          <a:prstGeom prst="rect">
            <a:avLst/>
          </a:prstGeom>
        </p:spPr>
      </p:pic>
    </p:spTree>
    <p:extLst>
      <p:ext uri="{BB962C8B-B14F-4D97-AF65-F5344CB8AC3E}">
        <p14:creationId xmlns:p14="http://schemas.microsoft.com/office/powerpoint/2010/main" val="372228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HV-Bus Opportunity Charging</a:t>
            </a:r>
            <a:endParaRPr lang="de-DE" dirty="0"/>
          </a:p>
        </p:txBody>
      </p:sp>
      <p:sp>
        <p:nvSpPr>
          <p:cNvPr id="7" name="Textfeld 6"/>
          <p:cNvSpPr txBox="1"/>
          <p:nvPr/>
        </p:nvSpPr>
        <p:spPr>
          <a:xfrm>
            <a:off x="4191997" y="1844824"/>
            <a:ext cx="4817861" cy="447814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de-DE" sz="1600" b="0" dirty="0">
                <a:solidFill>
                  <a:srgbClr val="555555"/>
                </a:solidFill>
              </a:rPr>
              <a:t>Ladestation für schnelles Laden</a:t>
            </a:r>
          </a:p>
          <a:p>
            <a:pPr marL="285750" indent="-285750">
              <a:spcBef>
                <a:spcPts val="600"/>
              </a:spcBef>
              <a:buFont typeface="Arial" panose="020B0604020202020204" pitchFamily="34" charset="0"/>
              <a:buChar char="•"/>
            </a:pPr>
            <a:r>
              <a:rPr lang="de-DE" sz="1600" b="0" dirty="0">
                <a:solidFill>
                  <a:srgbClr val="555555"/>
                </a:solidFill>
              </a:rPr>
              <a:t>Erkennt korrekte Ladeposition und informiert Fahrzeug darüber</a:t>
            </a:r>
          </a:p>
          <a:p>
            <a:pPr marL="285750" indent="-285750">
              <a:spcBef>
                <a:spcPts val="600"/>
              </a:spcBef>
              <a:buFont typeface="Arial" panose="020B0604020202020204" pitchFamily="34" charset="0"/>
              <a:buChar char="•"/>
            </a:pPr>
            <a:r>
              <a:rPr lang="de-DE" sz="1600" b="0" dirty="0">
                <a:solidFill>
                  <a:srgbClr val="555555"/>
                </a:solidFill>
              </a:rPr>
              <a:t>Vollautomatischer Ladevorgang (Verbinden, Starten, Beenden)</a:t>
            </a:r>
          </a:p>
          <a:p>
            <a:pPr marL="285750" indent="-285750">
              <a:spcBef>
                <a:spcPts val="600"/>
              </a:spcBef>
              <a:buFont typeface="Arial" panose="020B0604020202020204" pitchFamily="34" charset="0"/>
              <a:buChar char="•"/>
            </a:pPr>
            <a:r>
              <a:rPr lang="de-DE" sz="1600" b="0" dirty="0">
                <a:solidFill>
                  <a:srgbClr val="555555"/>
                </a:solidFill>
              </a:rPr>
              <a:t>Ladevorgang kann bei Bedarf vom Fahrer unterbrochen werden</a:t>
            </a:r>
          </a:p>
          <a:p>
            <a:pPr marL="285750" indent="-285750">
              <a:spcBef>
                <a:spcPts val="600"/>
              </a:spcBef>
              <a:buFont typeface="Arial" panose="020B0604020202020204" pitchFamily="34" charset="0"/>
              <a:buChar char="•"/>
            </a:pPr>
            <a:r>
              <a:rPr lang="de-DE" sz="1600" b="0" dirty="0">
                <a:solidFill>
                  <a:srgbClr val="555555"/>
                </a:solidFill>
              </a:rPr>
              <a:t>Ladestation kann innerhalb von 100ms abgeschaltet werden</a:t>
            </a:r>
          </a:p>
          <a:p>
            <a:pPr marL="285750" indent="-285750">
              <a:spcBef>
                <a:spcPts val="600"/>
              </a:spcBef>
              <a:buFont typeface="Arial" panose="020B0604020202020204" pitchFamily="34" charset="0"/>
              <a:buChar char="•"/>
            </a:pPr>
            <a:r>
              <a:rPr lang="de-DE" sz="1600" b="0" dirty="0">
                <a:solidFill>
                  <a:srgbClr val="555555"/>
                </a:solidFill>
              </a:rPr>
              <a:t>Ein- und Aussteigens während des Ladevorgangs möglich</a:t>
            </a:r>
          </a:p>
          <a:p>
            <a:pPr marL="285750" indent="-285750">
              <a:spcBef>
                <a:spcPts val="600"/>
              </a:spcBef>
              <a:buFont typeface="Arial" panose="020B0604020202020204" pitchFamily="34" charset="0"/>
              <a:buChar char="•"/>
            </a:pPr>
            <a:r>
              <a:rPr lang="de-DE" sz="1600" b="0" dirty="0">
                <a:solidFill>
                  <a:srgbClr val="555555"/>
                </a:solidFill>
              </a:rPr>
              <a:t>Typische Ladedauer 6 Minuten</a:t>
            </a:r>
          </a:p>
          <a:p>
            <a:pPr marL="285750" indent="-285750">
              <a:spcBef>
                <a:spcPts val="600"/>
              </a:spcBef>
              <a:buFont typeface="Arial" panose="020B0604020202020204" pitchFamily="34" charset="0"/>
              <a:buChar char="•"/>
            </a:pPr>
            <a:r>
              <a:rPr lang="de-DE" sz="1600" b="0" dirty="0">
                <a:solidFill>
                  <a:srgbClr val="555555"/>
                </a:solidFill>
              </a:rPr>
              <a:t>Ausgangsspannung 0-750 VDC</a:t>
            </a:r>
          </a:p>
          <a:p>
            <a:pPr marL="285750" indent="-285750">
              <a:spcBef>
                <a:spcPts val="600"/>
              </a:spcBef>
              <a:buFont typeface="Arial" panose="020B0604020202020204" pitchFamily="34" charset="0"/>
              <a:buChar char="•"/>
            </a:pPr>
            <a:r>
              <a:rPr lang="de-DE" sz="1600" b="0" dirty="0">
                <a:solidFill>
                  <a:srgbClr val="555555"/>
                </a:solidFill>
              </a:rPr>
              <a:t>Ausgangsstrom 200 / 400 A</a:t>
            </a:r>
          </a:p>
          <a:p>
            <a:pPr marL="285750" indent="-285750">
              <a:spcBef>
                <a:spcPts val="600"/>
              </a:spcBef>
              <a:buFont typeface="Arial" panose="020B0604020202020204" pitchFamily="34" charset="0"/>
              <a:buChar char="•"/>
            </a:pPr>
            <a:r>
              <a:rPr lang="de-DE" sz="1600" b="0" dirty="0">
                <a:solidFill>
                  <a:srgbClr val="555555"/>
                </a:solidFill>
              </a:rPr>
              <a:t>Ladeleistung bis 150 / 300 kW</a:t>
            </a:r>
          </a:p>
        </p:txBody>
      </p:sp>
      <p:pic>
        <p:nvPicPr>
          <p:cNvPr id="3" name="Grafik 2">
            <a:extLst>
              <a:ext uri="{FF2B5EF4-FFF2-40B4-BE49-F238E27FC236}">
                <a16:creationId xmlns:a16="http://schemas.microsoft.com/office/drawing/2014/main" id="{B8998367-6C9B-6B8F-6D70-D46CE244D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25" y="1869652"/>
            <a:ext cx="2952328" cy="4428492"/>
          </a:xfrm>
          <a:prstGeom prst="rect">
            <a:avLst/>
          </a:prstGeom>
        </p:spPr>
      </p:pic>
    </p:spTree>
    <p:extLst>
      <p:ext uri="{BB962C8B-B14F-4D97-AF65-F5344CB8AC3E}">
        <p14:creationId xmlns:p14="http://schemas.microsoft.com/office/powerpoint/2010/main" val="111408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Einleitung </a:t>
            </a:r>
            <a:endParaRPr lang="de-DE" dirty="0"/>
          </a:p>
        </p:txBody>
      </p:sp>
      <p:sp>
        <p:nvSpPr>
          <p:cNvPr id="8" name="Textfeld 7"/>
          <p:cNvSpPr txBox="1"/>
          <p:nvPr/>
        </p:nvSpPr>
        <p:spPr>
          <a:xfrm>
            <a:off x="395536" y="1753652"/>
            <a:ext cx="7848872" cy="461665"/>
          </a:xfrm>
          <a:prstGeom prst="rect">
            <a:avLst/>
          </a:prstGeom>
          <a:noFill/>
        </p:spPr>
        <p:txBody>
          <a:bodyPr wrap="square" rtlCol="0">
            <a:spAutoFit/>
          </a:bodyPr>
          <a:lstStyle/>
          <a:p>
            <a:r>
              <a:rPr lang="de-DE" sz="2400" b="0" dirty="0">
                <a:solidFill>
                  <a:srgbClr val="555555"/>
                </a:solidFill>
              </a:rPr>
              <a:t>Alternative Antriebe im Nahverkehr</a:t>
            </a:r>
          </a:p>
        </p:txBody>
      </p:sp>
      <p:sp>
        <p:nvSpPr>
          <p:cNvPr id="9" name="Textfeld 8"/>
          <p:cNvSpPr txBox="1"/>
          <p:nvPr/>
        </p:nvSpPr>
        <p:spPr>
          <a:xfrm>
            <a:off x="5180940" y="2465812"/>
            <a:ext cx="3639531" cy="2323713"/>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de-DE" sz="2000" b="0" dirty="0">
                <a:solidFill>
                  <a:srgbClr val="555555"/>
                </a:solidFill>
              </a:rPr>
              <a:t>Gesetzliche Vorgaben und Vorschriften </a:t>
            </a:r>
          </a:p>
          <a:p>
            <a:pPr marL="285750" indent="-285750">
              <a:spcBef>
                <a:spcPts val="1000"/>
              </a:spcBef>
              <a:buFont typeface="Arial" panose="020B0604020202020204" pitchFamily="34" charset="0"/>
              <a:buChar char="•"/>
            </a:pPr>
            <a:r>
              <a:rPr lang="de-DE" sz="2000" b="0" dirty="0">
                <a:solidFill>
                  <a:srgbClr val="555555"/>
                </a:solidFill>
              </a:rPr>
              <a:t>Weniger (keine) Abgasemissionen</a:t>
            </a:r>
          </a:p>
          <a:p>
            <a:pPr marL="285750" indent="-285750">
              <a:spcBef>
                <a:spcPts val="1000"/>
              </a:spcBef>
              <a:buFont typeface="Arial" panose="020B0604020202020204" pitchFamily="34" charset="0"/>
              <a:buChar char="•"/>
            </a:pPr>
            <a:r>
              <a:rPr lang="de-DE" sz="2000" b="0" dirty="0">
                <a:solidFill>
                  <a:srgbClr val="555555"/>
                </a:solidFill>
              </a:rPr>
              <a:t>Geringere Lautstärke</a:t>
            </a:r>
          </a:p>
          <a:p>
            <a:pPr marL="285750" indent="-285750">
              <a:spcBef>
                <a:spcPts val="1000"/>
              </a:spcBef>
              <a:buFont typeface="Arial" panose="020B0604020202020204" pitchFamily="34" charset="0"/>
              <a:buChar char="•"/>
            </a:pPr>
            <a:r>
              <a:rPr lang="de-DE" sz="2000" b="0" dirty="0">
                <a:solidFill>
                  <a:srgbClr val="555555"/>
                </a:solidFill>
              </a:rPr>
              <a:t>Energieeffiziente Mobilität</a:t>
            </a:r>
          </a:p>
        </p:txBody>
      </p:sp>
      <p:sp>
        <p:nvSpPr>
          <p:cNvPr id="10" name="Textfeld 9"/>
          <p:cNvSpPr txBox="1"/>
          <p:nvPr/>
        </p:nvSpPr>
        <p:spPr>
          <a:xfrm>
            <a:off x="500421" y="5440579"/>
            <a:ext cx="7848872" cy="707886"/>
          </a:xfrm>
          <a:prstGeom prst="rect">
            <a:avLst/>
          </a:prstGeom>
          <a:noFill/>
        </p:spPr>
        <p:txBody>
          <a:bodyPr wrap="square" rtlCol="0">
            <a:spAutoFit/>
          </a:bodyPr>
          <a:lstStyle/>
          <a:p>
            <a:pPr marL="342900" indent="-342900">
              <a:buFont typeface="Symbol" panose="05050102010706020507" pitchFamily="18" charset="2"/>
              <a:buChar char="Þ"/>
            </a:pPr>
            <a:r>
              <a:rPr lang="de-DE" sz="2000" b="0" dirty="0">
                <a:solidFill>
                  <a:srgbClr val="555555"/>
                </a:solidFill>
              </a:rPr>
              <a:t>Hybrid-, Batterieelektrische und Brennstoffzellen-Busse</a:t>
            </a:r>
          </a:p>
          <a:p>
            <a:pPr marL="355600" indent="-355600">
              <a:buFont typeface="Symbol" panose="05050102010706020507" pitchFamily="18" charset="2"/>
              <a:buChar char="Þ"/>
            </a:pPr>
            <a:r>
              <a:rPr lang="de-DE" sz="2000" b="0" dirty="0">
                <a:solidFill>
                  <a:srgbClr val="555555"/>
                </a:solidFill>
              </a:rPr>
              <a:t>Omnibusse mit Hochvoltsystemen</a:t>
            </a:r>
            <a:endParaRPr lang="de-DE" sz="2800" b="0" dirty="0">
              <a:solidFill>
                <a:srgbClr val="555555"/>
              </a:solidFill>
            </a:endParaRPr>
          </a:p>
        </p:txBody>
      </p:sp>
      <p:pic>
        <p:nvPicPr>
          <p:cNvPr id="3" name="Grafik 2">
            <a:extLst>
              <a:ext uri="{FF2B5EF4-FFF2-40B4-BE49-F238E27FC236}">
                <a16:creationId xmlns:a16="http://schemas.microsoft.com/office/drawing/2014/main" id="{5B216149-D52A-9EFE-F6ED-539CB4C22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421" y="2324114"/>
            <a:ext cx="4103406" cy="2972205"/>
          </a:xfrm>
          <a:prstGeom prst="rect">
            <a:avLst/>
          </a:prstGeom>
        </p:spPr>
      </p:pic>
    </p:spTree>
    <p:extLst>
      <p:ext uri="{BB962C8B-B14F-4D97-AF65-F5344CB8AC3E}">
        <p14:creationId xmlns:p14="http://schemas.microsoft.com/office/powerpoint/2010/main" val="256236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b="1" dirty="0">
                <a:solidFill>
                  <a:schemeClr val="tx1"/>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3913234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Gefährdungen</a:t>
            </a:r>
          </a:p>
        </p:txBody>
      </p:sp>
      <p:graphicFrame>
        <p:nvGraphicFramePr>
          <p:cNvPr id="4" name="Diagramm 3"/>
          <p:cNvGraphicFramePr/>
          <p:nvPr>
            <p:extLst>
              <p:ext uri="{D42A27DB-BD31-4B8C-83A1-F6EECF244321}">
                <p14:modId xmlns:p14="http://schemas.microsoft.com/office/powerpoint/2010/main" val="940234387"/>
              </p:ext>
            </p:extLst>
          </p:nvPr>
        </p:nvGraphicFramePr>
        <p:xfrm>
          <a:off x="611560" y="1772816"/>
          <a:ext cx="792088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799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Elektrischer Strom</a:t>
            </a:r>
            <a:endParaRPr lang="de-DE" dirty="0"/>
          </a:p>
        </p:txBody>
      </p:sp>
      <p:cxnSp>
        <p:nvCxnSpPr>
          <p:cNvPr id="5" name="Gerade Verbindung mit Pfeil 4"/>
          <p:cNvCxnSpPr/>
          <p:nvPr/>
        </p:nvCxnSpPr>
        <p:spPr>
          <a:xfrm flipH="1">
            <a:off x="2411760" y="2276872"/>
            <a:ext cx="1512168" cy="1728192"/>
          </a:xfrm>
          <a:prstGeom prst="straightConnector1">
            <a:avLst/>
          </a:prstGeom>
          <a:ln w="95250">
            <a:tailEnd type="triangle" w="lg" len="lg"/>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4716016" y="2443489"/>
            <a:ext cx="4032448" cy="1993623"/>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de-DE" sz="2400" b="0" dirty="0">
                <a:solidFill>
                  <a:srgbClr val="555555"/>
                </a:solidFill>
              </a:rPr>
              <a:t>Nicht sichtbar</a:t>
            </a:r>
          </a:p>
          <a:p>
            <a:pPr marL="285750" indent="-285750">
              <a:lnSpc>
                <a:spcPct val="150000"/>
              </a:lnSpc>
              <a:spcBef>
                <a:spcPts val="1200"/>
              </a:spcBef>
              <a:buFont typeface="Arial" panose="020B0604020202020204" pitchFamily="34" charset="0"/>
              <a:buChar char="•"/>
            </a:pPr>
            <a:r>
              <a:rPr lang="de-DE" sz="2400" b="0" dirty="0">
                <a:solidFill>
                  <a:srgbClr val="555555"/>
                </a:solidFill>
              </a:rPr>
              <a:t>Nicht hörbar</a:t>
            </a:r>
          </a:p>
          <a:p>
            <a:pPr marL="285750" indent="-285750">
              <a:lnSpc>
                <a:spcPct val="150000"/>
              </a:lnSpc>
              <a:spcBef>
                <a:spcPts val="1200"/>
              </a:spcBef>
              <a:buFont typeface="Arial" panose="020B0604020202020204" pitchFamily="34" charset="0"/>
              <a:buChar char="•"/>
            </a:pPr>
            <a:r>
              <a:rPr lang="de-DE" sz="2400" b="0" dirty="0">
                <a:solidFill>
                  <a:srgbClr val="555555"/>
                </a:solidFill>
              </a:rPr>
              <a:t>Nicht riechbar</a:t>
            </a:r>
          </a:p>
        </p:txBody>
      </p:sp>
    </p:spTree>
    <p:extLst>
      <p:ext uri="{BB962C8B-B14F-4D97-AF65-F5344CB8AC3E}">
        <p14:creationId xmlns:p14="http://schemas.microsoft.com/office/powerpoint/2010/main" val="38692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Elektrische Gefährdung</a:t>
            </a:r>
          </a:p>
        </p:txBody>
      </p:sp>
      <p:sp>
        <p:nvSpPr>
          <p:cNvPr id="3" name="Inhaltsplatzhalter 2">
            <a:extLst>
              <a:ext uri="{FF2B5EF4-FFF2-40B4-BE49-F238E27FC236}">
                <a16:creationId xmlns:a16="http://schemas.microsoft.com/office/drawing/2014/main" id="{B4FBFFAF-5025-EE1D-C1B4-148F3440705E}"/>
              </a:ext>
            </a:extLst>
          </p:cNvPr>
          <p:cNvSpPr>
            <a:spLocks noGrp="1"/>
          </p:cNvSpPr>
          <p:nvPr>
            <p:ph idx="1"/>
          </p:nvPr>
        </p:nvSpPr>
        <p:spPr>
          <a:xfrm>
            <a:off x="504825" y="1862138"/>
            <a:ext cx="8099623" cy="4224490"/>
          </a:xfrm>
        </p:spPr>
        <p:txBody>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cs typeface="Calibri" panose="020F0502020204030204" pitchFamily="34" charset="0"/>
              </a:rPr>
              <a:t>Gefährdungen durch elektrischen Schlag sind ausgeschlossen, wenn das Berühren unter Spannung stehender Teile ungefährlich ist. Davon ist auszugehen, wenn an berührbaren Stellen eine der nachstehenden Bedingungen erfüllt ist:</a:t>
            </a:r>
          </a:p>
          <a:p>
            <a:pPr marL="342900" lvl="0"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Calibri" panose="020F0502020204030204" pitchFamily="34" charset="0"/>
              </a:rPr>
              <a:t>Die Spannung beträgt bei Frequenzen bis 500 Hz höchstens </a:t>
            </a:r>
            <a:r>
              <a:rPr lang="de-DE" sz="2000" b="1" dirty="0">
                <a:effectLst/>
                <a:latin typeface="Calibri" panose="020F0502020204030204" pitchFamily="34" charset="0"/>
                <a:ea typeface="Calibri" panose="020F0502020204030204" pitchFamily="34" charset="0"/>
                <a:cs typeface="Calibri" panose="020F0502020204030204" pitchFamily="34" charset="0"/>
              </a:rPr>
              <a:t>AC 25V </a:t>
            </a:r>
            <a:r>
              <a:rPr lang="de-DE" sz="2000" dirty="0">
                <a:effectLst/>
                <a:latin typeface="Calibri" panose="020F0502020204030204" pitchFamily="34" charset="0"/>
                <a:ea typeface="Calibri" panose="020F0502020204030204" pitchFamily="34" charset="0"/>
                <a:cs typeface="Calibri" panose="020F0502020204030204" pitchFamily="34" charset="0"/>
              </a:rPr>
              <a:t>oder </a:t>
            </a:r>
            <a:r>
              <a:rPr lang="de-DE" sz="2000" b="1" dirty="0">
                <a:effectLst/>
                <a:latin typeface="Calibri" panose="020F0502020204030204" pitchFamily="34" charset="0"/>
                <a:ea typeface="Calibri" panose="020F0502020204030204" pitchFamily="34" charset="0"/>
                <a:cs typeface="Calibri" panose="020F0502020204030204" pitchFamily="34" charset="0"/>
              </a:rPr>
              <a:t>DC 60 V </a:t>
            </a:r>
            <a:r>
              <a:rPr lang="de-DE" sz="2000" dirty="0">
                <a:effectLst/>
                <a:latin typeface="Calibri" panose="020F0502020204030204" pitchFamily="34" charset="0"/>
                <a:ea typeface="Calibri" panose="020F0502020204030204" pitchFamily="34" charset="0"/>
                <a:cs typeface="Calibri" panose="020F0502020204030204" pitchFamily="34" charset="0"/>
              </a:rPr>
              <a:t>und entspricht den Anforderungen für die SELV (Schutzkleinspannung) oder für die PELV (Funktionskleinspannung) nach HD 60364-4-41. </a:t>
            </a:r>
          </a:p>
          <a:p>
            <a:pPr marL="342900" lvl="0" indent="-342900">
              <a:lnSpc>
                <a:spcPct val="107000"/>
              </a:lnSpc>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Calibri" panose="020F0502020204030204" pitchFamily="34" charset="0"/>
              </a:rPr>
              <a:t>Bei Spannungen mit Frequenzen bis 500 Hz über AC 25V oder DC 60 V ist der durch sie hervorgerufene Strom durch einen induktionsfreien Widerstand von 2kOhm nicht größer als </a:t>
            </a:r>
            <a:r>
              <a:rPr lang="de-DE" sz="2000" b="1" dirty="0">
                <a:effectLst/>
                <a:latin typeface="Calibri" panose="020F0502020204030204" pitchFamily="34" charset="0"/>
                <a:ea typeface="Calibri" panose="020F0502020204030204" pitchFamily="34" charset="0"/>
                <a:cs typeface="Calibri" panose="020F0502020204030204" pitchFamily="34" charset="0"/>
              </a:rPr>
              <a:t>AC 3mA </a:t>
            </a:r>
            <a:r>
              <a:rPr lang="de-DE" sz="2000" dirty="0">
                <a:effectLst/>
                <a:latin typeface="Calibri" panose="020F0502020204030204" pitchFamily="34" charset="0"/>
                <a:ea typeface="Calibri" panose="020F0502020204030204" pitchFamily="34" charset="0"/>
                <a:cs typeface="Calibri" panose="020F0502020204030204" pitchFamily="34" charset="0"/>
              </a:rPr>
              <a:t>effektiv bzw. </a:t>
            </a:r>
            <a:r>
              <a:rPr lang="de-DE" sz="2000" b="1" dirty="0">
                <a:effectLst/>
                <a:latin typeface="Calibri" panose="020F0502020204030204" pitchFamily="34" charset="0"/>
                <a:ea typeface="Calibri" panose="020F0502020204030204" pitchFamily="34" charset="0"/>
                <a:cs typeface="Calibri" panose="020F0502020204030204" pitchFamily="34" charset="0"/>
              </a:rPr>
              <a:t>DC 12mA</a:t>
            </a:r>
            <a:r>
              <a:rPr lang="de-DE" sz="20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Font typeface="Symbol" panose="05050102010706020507" pitchFamily="18" charset="2"/>
              <a:buChar char=""/>
            </a:pPr>
            <a:r>
              <a:rPr lang="de-DE" sz="2000" dirty="0">
                <a:effectLst/>
                <a:latin typeface="Calibri" panose="020F0502020204030204" pitchFamily="34" charset="0"/>
                <a:ea typeface="Calibri" panose="020F0502020204030204" pitchFamily="34" charset="0"/>
                <a:cs typeface="Calibri" panose="020F0502020204030204" pitchFamily="34" charset="0"/>
              </a:rPr>
              <a:t>Die Entladungsenergie ist nicht größer als </a:t>
            </a:r>
            <a:r>
              <a:rPr lang="de-DE" sz="2000" b="1" dirty="0">
                <a:effectLst/>
                <a:latin typeface="Calibri" panose="020F0502020204030204" pitchFamily="34" charset="0"/>
                <a:ea typeface="Calibri" panose="020F0502020204030204" pitchFamily="34" charset="0"/>
                <a:cs typeface="Calibri" panose="020F0502020204030204" pitchFamily="34" charset="0"/>
              </a:rPr>
              <a:t>350 </a:t>
            </a:r>
            <a:r>
              <a:rPr lang="de-DE" sz="2000" b="1" dirty="0" err="1">
                <a:effectLst/>
                <a:latin typeface="Calibri" panose="020F0502020204030204" pitchFamily="34" charset="0"/>
                <a:ea typeface="Calibri" panose="020F0502020204030204" pitchFamily="34" charset="0"/>
                <a:cs typeface="Calibri" panose="020F0502020204030204" pitchFamily="34" charset="0"/>
              </a:rPr>
              <a:t>mJ</a:t>
            </a:r>
            <a:r>
              <a:rPr lang="de-DE" sz="2000" b="1" dirty="0">
                <a:latin typeface="Calibri" panose="020F0502020204030204" pitchFamily="34" charset="0"/>
                <a:ea typeface="Calibri" panose="020F0502020204030204" pitchFamily="34" charset="0"/>
                <a:cs typeface="Calibri" panose="020F0502020204030204" pitchFamily="34" charset="0"/>
              </a:rPr>
              <a:t>.</a:t>
            </a:r>
            <a:endParaRPr lang="de-DE" sz="20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026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Neue Gefahrenpotentiale</a:t>
            </a:r>
            <a:endParaRPr lang="de-DE" dirty="0"/>
          </a:p>
        </p:txBody>
      </p:sp>
      <p:grpSp>
        <p:nvGrpSpPr>
          <p:cNvPr id="3" name="Gruppieren 2"/>
          <p:cNvGrpSpPr/>
          <p:nvPr/>
        </p:nvGrpSpPr>
        <p:grpSpPr>
          <a:xfrm>
            <a:off x="1104281" y="1862138"/>
            <a:ext cx="6780087" cy="4376664"/>
            <a:chOff x="1104281" y="1862138"/>
            <a:chExt cx="6780087" cy="4376664"/>
          </a:xfrm>
        </p:grpSpPr>
        <p:pic>
          <p:nvPicPr>
            <p:cNvPr id="5" name="Grafik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5614" y="1862138"/>
              <a:ext cx="6768754" cy="4319110"/>
            </a:xfrm>
            <a:prstGeom prst="rect">
              <a:avLst/>
            </a:prstGeom>
          </p:spPr>
        </p:pic>
        <p:pic>
          <p:nvPicPr>
            <p:cNvPr id="6"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20072" y="3312401"/>
              <a:ext cx="319505" cy="288033"/>
            </a:xfrm>
            <a:prstGeom prst="rect">
              <a:avLst/>
            </a:prstGeom>
            <a:noFill/>
          </p:spPr>
        </p:pic>
        <p:pic>
          <p:nvPicPr>
            <p:cNvPr id="9"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72202" y="5157194"/>
              <a:ext cx="319505" cy="288033"/>
            </a:xfrm>
            <a:prstGeom prst="rect">
              <a:avLst/>
            </a:prstGeom>
            <a:noFill/>
          </p:spPr>
        </p:pic>
        <p:pic>
          <p:nvPicPr>
            <p:cNvPr id="10"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35896" y="2694825"/>
              <a:ext cx="319505" cy="288033"/>
            </a:xfrm>
            <a:prstGeom prst="rect">
              <a:avLst/>
            </a:prstGeom>
            <a:noFill/>
          </p:spPr>
        </p:pic>
        <p:pic>
          <p:nvPicPr>
            <p:cNvPr id="11"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848339" y="2132857"/>
              <a:ext cx="319505" cy="288033"/>
            </a:xfrm>
            <a:prstGeom prst="rect">
              <a:avLst/>
            </a:prstGeom>
            <a:noFill/>
          </p:spPr>
        </p:pic>
        <p:sp>
          <p:nvSpPr>
            <p:cNvPr id="12" name="Textfeld 11"/>
            <p:cNvSpPr txBox="1"/>
            <p:nvPr/>
          </p:nvSpPr>
          <p:spPr>
            <a:xfrm>
              <a:off x="1104281" y="5961803"/>
              <a:ext cx="2376264" cy="276999"/>
            </a:xfrm>
            <a:prstGeom prst="rect">
              <a:avLst/>
            </a:prstGeom>
            <a:noFill/>
          </p:spPr>
          <p:txBody>
            <a:bodyPr wrap="square" rtlCol="0">
              <a:spAutoFit/>
            </a:bodyPr>
            <a:lstStyle/>
            <a:p>
              <a:r>
                <a:rPr lang="de-DE" sz="1200" b="0" dirty="0">
                  <a:solidFill>
                    <a:schemeClr val="bg1"/>
                  </a:solidFill>
                </a:rPr>
                <a:t>Foto: MAN Truck &amp; Bus AG</a:t>
              </a:r>
            </a:p>
          </p:txBody>
        </p:sp>
      </p:grpSp>
    </p:spTree>
    <p:extLst>
      <p:ext uri="{BB962C8B-B14F-4D97-AF65-F5344CB8AC3E}">
        <p14:creationId xmlns:p14="http://schemas.microsoft.com/office/powerpoint/2010/main" val="3971428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Neue Gefahrenpotentiale</a:t>
            </a:r>
            <a:endParaRPr lang="de-DE" dirty="0"/>
          </a:p>
        </p:txBody>
      </p:sp>
      <p:grpSp>
        <p:nvGrpSpPr>
          <p:cNvPr id="5" name="Gruppieren 4"/>
          <p:cNvGrpSpPr/>
          <p:nvPr/>
        </p:nvGrpSpPr>
        <p:grpSpPr>
          <a:xfrm>
            <a:off x="179512" y="2132856"/>
            <a:ext cx="8692793" cy="3744416"/>
            <a:chOff x="0" y="2132856"/>
            <a:chExt cx="9016321" cy="3960440"/>
          </a:xfrm>
        </p:grpSpPr>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l="-944"/>
            <a:stretch/>
          </p:blipFill>
          <p:spPr>
            <a:xfrm>
              <a:off x="0" y="2132856"/>
              <a:ext cx="9016321" cy="3960440"/>
            </a:xfrm>
            <a:prstGeom prst="rect">
              <a:avLst/>
            </a:prstGeom>
          </p:spPr>
        </p:pic>
        <p:pic>
          <p:nvPicPr>
            <p:cNvPr id="6"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027853" y="4653136"/>
              <a:ext cx="319505" cy="288033"/>
            </a:xfrm>
            <a:prstGeom prst="rect">
              <a:avLst/>
            </a:prstGeom>
            <a:noFill/>
          </p:spPr>
        </p:pic>
        <p:pic>
          <p:nvPicPr>
            <p:cNvPr id="9"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43212" y="3969059"/>
              <a:ext cx="319505" cy="288033"/>
            </a:xfrm>
            <a:prstGeom prst="rect">
              <a:avLst/>
            </a:prstGeom>
            <a:noFill/>
          </p:spPr>
        </p:pic>
        <p:pic>
          <p:nvPicPr>
            <p:cNvPr id="11"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5525" y="4293096"/>
              <a:ext cx="319505" cy="288033"/>
            </a:xfrm>
            <a:prstGeom prst="rect">
              <a:avLst/>
            </a:prstGeom>
            <a:noFill/>
          </p:spPr>
        </p:pic>
        <p:pic>
          <p:nvPicPr>
            <p:cNvPr id="12" name="Picture 4" descr="Hochspannung_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699792" y="4941167"/>
              <a:ext cx="319505" cy="288033"/>
            </a:xfrm>
            <a:prstGeom prst="rect">
              <a:avLst/>
            </a:prstGeom>
            <a:noFill/>
          </p:spPr>
        </p:pic>
      </p:grpSp>
      <p:pic>
        <p:nvPicPr>
          <p:cNvPr id="10" name="Picture 4" descr="Hochspannung_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94207" y="4778772"/>
            <a:ext cx="289048" cy="234404"/>
          </a:xfrm>
          <a:prstGeom prst="rect">
            <a:avLst/>
          </a:prstGeom>
          <a:noFill/>
        </p:spPr>
      </p:pic>
      <p:pic>
        <p:nvPicPr>
          <p:cNvPr id="13" name="Picture 4" descr="Hochspannung_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580112" y="4850780"/>
            <a:ext cx="289048" cy="234404"/>
          </a:xfrm>
          <a:prstGeom prst="rect">
            <a:avLst/>
          </a:prstGeom>
          <a:noFill/>
        </p:spPr>
      </p:pic>
      <p:pic>
        <p:nvPicPr>
          <p:cNvPr id="14" name="Picture 4" descr="Hochspannung_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95902" y="2636912"/>
            <a:ext cx="289048" cy="234404"/>
          </a:xfrm>
          <a:prstGeom prst="rect">
            <a:avLst/>
          </a:prstGeom>
          <a:noFill/>
        </p:spPr>
      </p:pic>
      <p:pic>
        <p:nvPicPr>
          <p:cNvPr id="15" name="Picture 4" descr="Hochspannung_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99376" y="4634756"/>
            <a:ext cx="289048" cy="234404"/>
          </a:xfrm>
          <a:prstGeom prst="rect">
            <a:avLst/>
          </a:prstGeom>
          <a:noFill/>
        </p:spPr>
      </p:pic>
    </p:spTree>
    <p:extLst>
      <p:ext uri="{BB962C8B-B14F-4D97-AF65-F5344CB8AC3E}">
        <p14:creationId xmlns:p14="http://schemas.microsoft.com/office/powerpoint/2010/main" val="3111589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Gefahrenursachen</a:t>
            </a:r>
          </a:p>
        </p:txBody>
      </p:sp>
      <p:sp>
        <p:nvSpPr>
          <p:cNvPr id="22" name="Textfeld 21"/>
          <p:cNvSpPr txBox="1"/>
          <p:nvPr/>
        </p:nvSpPr>
        <p:spPr>
          <a:xfrm>
            <a:off x="6876258" y="2658785"/>
            <a:ext cx="1926899" cy="400110"/>
          </a:xfrm>
          <a:prstGeom prst="rect">
            <a:avLst/>
          </a:prstGeom>
          <a:noFill/>
        </p:spPr>
        <p:txBody>
          <a:bodyPr wrap="square" rtlCol="0">
            <a:spAutoFit/>
          </a:bodyPr>
          <a:lstStyle/>
          <a:p>
            <a:r>
              <a:rPr lang="de-DE" sz="2000" b="0" dirty="0">
                <a:solidFill>
                  <a:srgbClr val="555555"/>
                </a:solidFill>
              </a:rPr>
              <a:t>Isolationsfehler</a:t>
            </a:r>
          </a:p>
        </p:txBody>
      </p:sp>
      <p:sp>
        <p:nvSpPr>
          <p:cNvPr id="23" name="Textfeld 22"/>
          <p:cNvSpPr txBox="1"/>
          <p:nvPr/>
        </p:nvSpPr>
        <p:spPr>
          <a:xfrm>
            <a:off x="6876256" y="3640343"/>
            <a:ext cx="2304256" cy="707886"/>
          </a:xfrm>
          <a:prstGeom prst="rect">
            <a:avLst/>
          </a:prstGeom>
          <a:noFill/>
        </p:spPr>
        <p:txBody>
          <a:bodyPr wrap="square" rtlCol="0">
            <a:spAutoFit/>
          </a:bodyPr>
          <a:lstStyle/>
          <a:p>
            <a:r>
              <a:rPr lang="de-DE" sz="2000" b="0" dirty="0">
                <a:solidFill>
                  <a:srgbClr val="555555"/>
                </a:solidFill>
              </a:rPr>
              <a:t>Direkter Kontakt </a:t>
            </a:r>
          </a:p>
          <a:p>
            <a:r>
              <a:rPr lang="de-DE" sz="2000" b="0" dirty="0">
                <a:solidFill>
                  <a:srgbClr val="555555"/>
                </a:solidFill>
              </a:rPr>
              <a:t>mit HV-Spannung</a:t>
            </a:r>
          </a:p>
        </p:txBody>
      </p:sp>
      <p:sp>
        <p:nvSpPr>
          <p:cNvPr id="24" name="Textfeld 23"/>
          <p:cNvSpPr txBox="1"/>
          <p:nvPr/>
        </p:nvSpPr>
        <p:spPr>
          <a:xfrm>
            <a:off x="6919750" y="4824505"/>
            <a:ext cx="1872208" cy="400110"/>
          </a:xfrm>
          <a:prstGeom prst="rect">
            <a:avLst/>
          </a:prstGeom>
          <a:noFill/>
        </p:spPr>
        <p:txBody>
          <a:bodyPr wrap="square" rtlCol="0">
            <a:spAutoFit/>
          </a:bodyPr>
          <a:lstStyle/>
          <a:p>
            <a:r>
              <a:rPr lang="de-DE" sz="2000" b="0" dirty="0">
                <a:solidFill>
                  <a:srgbClr val="555555"/>
                </a:solidFill>
              </a:rPr>
              <a:t>Kurzschluss</a:t>
            </a:r>
          </a:p>
        </p:txBody>
      </p:sp>
      <p:sp>
        <p:nvSpPr>
          <p:cNvPr id="25" name="Textfeld 24"/>
          <p:cNvSpPr txBox="1"/>
          <p:nvPr/>
        </p:nvSpPr>
        <p:spPr>
          <a:xfrm>
            <a:off x="7160694" y="2054630"/>
            <a:ext cx="1909974" cy="461665"/>
          </a:xfrm>
          <a:prstGeom prst="rect">
            <a:avLst/>
          </a:prstGeom>
          <a:noFill/>
        </p:spPr>
        <p:txBody>
          <a:bodyPr wrap="square" rtlCol="0">
            <a:spAutoFit/>
          </a:bodyPr>
          <a:lstStyle/>
          <a:p>
            <a:r>
              <a:rPr lang="de-DE" sz="2400" dirty="0">
                <a:solidFill>
                  <a:srgbClr val="555555"/>
                </a:solidFill>
              </a:rPr>
              <a:t>Wirkung</a:t>
            </a:r>
          </a:p>
        </p:txBody>
      </p:sp>
      <p:sp>
        <p:nvSpPr>
          <p:cNvPr id="26" name="Textfeld 25"/>
          <p:cNvSpPr txBox="1"/>
          <p:nvPr/>
        </p:nvSpPr>
        <p:spPr>
          <a:xfrm>
            <a:off x="490172" y="1952563"/>
            <a:ext cx="1468598" cy="461665"/>
          </a:xfrm>
          <a:prstGeom prst="rect">
            <a:avLst/>
          </a:prstGeom>
          <a:noFill/>
        </p:spPr>
        <p:txBody>
          <a:bodyPr wrap="square" rtlCol="0">
            <a:spAutoFit/>
          </a:bodyPr>
          <a:lstStyle/>
          <a:p>
            <a:r>
              <a:rPr lang="de-DE" sz="2400" dirty="0">
                <a:solidFill>
                  <a:srgbClr val="555555"/>
                </a:solidFill>
              </a:rPr>
              <a:t>Ursache</a:t>
            </a:r>
          </a:p>
        </p:txBody>
      </p:sp>
      <p:sp>
        <p:nvSpPr>
          <p:cNvPr id="27" name="Textfeld 26"/>
          <p:cNvSpPr txBox="1"/>
          <p:nvPr/>
        </p:nvSpPr>
        <p:spPr>
          <a:xfrm>
            <a:off x="171947" y="2474764"/>
            <a:ext cx="1800200" cy="707886"/>
          </a:xfrm>
          <a:prstGeom prst="rect">
            <a:avLst/>
          </a:prstGeom>
          <a:noFill/>
        </p:spPr>
        <p:txBody>
          <a:bodyPr wrap="square" rtlCol="0">
            <a:spAutoFit/>
          </a:bodyPr>
          <a:lstStyle/>
          <a:p>
            <a:r>
              <a:rPr lang="de-DE" sz="2000" b="0" dirty="0">
                <a:solidFill>
                  <a:srgbClr val="555555"/>
                </a:solidFill>
              </a:rPr>
              <a:t>Mechanische</a:t>
            </a:r>
          </a:p>
          <a:p>
            <a:r>
              <a:rPr lang="de-DE" sz="2000" b="0" dirty="0">
                <a:solidFill>
                  <a:srgbClr val="555555"/>
                </a:solidFill>
              </a:rPr>
              <a:t>Beschädigung</a:t>
            </a:r>
          </a:p>
        </p:txBody>
      </p:sp>
      <p:sp>
        <p:nvSpPr>
          <p:cNvPr id="28" name="Textfeld 27"/>
          <p:cNvSpPr txBox="1"/>
          <p:nvPr/>
        </p:nvSpPr>
        <p:spPr>
          <a:xfrm>
            <a:off x="171947" y="3640342"/>
            <a:ext cx="1800200" cy="707886"/>
          </a:xfrm>
          <a:prstGeom prst="rect">
            <a:avLst/>
          </a:prstGeom>
          <a:noFill/>
        </p:spPr>
        <p:txBody>
          <a:bodyPr wrap="square" rtlCol="0">
            <a:spAutoFit/>
          </a:bodyPr>
          <a:lstStyle/>
          <a:p>
            <a:r>
              <a:rPr lang="de-DE" sz="2000" b="0" dirty="0">
                <a:solidFill>
                  <a:srgbClr val="555555"/>
                </a:solidFill>
              </a:rPr>
              <a:t>Thermische</a:t>
            </a:r>
          </a:p>
          <a:p>
            <a:r>
              <a:rPr lang="de-DE" sz="2000" b="0" dirty="0">
                <a:solidFill>
                  <a:srgbClr val="555555"/>
                </a:solidFill>
              </a:rPr>
              <a:t>Beschädigung</a:t>
            </a:r>
          </a:p>
        </p:txBody>
      </p:sp>
      <p:sp>
        <p:nvSpPr>
          <p:cNvPr id="29" name="Textfeld 28"/>
          <p:cNvSpPr txBox="1"/>
          <p:nvPr/>
        </p:nvSpPr>
        <p:spPr>
          <a:xfrm>
            <a:off x="656816" y="4797152"/>
            <a:ext cx="1135310" cy="400110"/>
          </a:xfrm>
          <a:prstGeom prst="rect">
            <a:avLst/>
          </a:prstGeom>
          <a:noFill/>
        </p:spPr>
        <p:txBody>
          <a:bodyPr wrap="square" rtlCol="0">
            <a:spAutoFit/>
          </a:bodyPr>
          <a:lstStyle/>
          <a:p>
            <a:r>
              <a:rPr lang="de-DE" sz="2000" b="0" dirty="0">
                <a:solidFill>
                  <a:srgbClr val="555555"/>
                </a:solidFill>
              </a:rPr>
              <a:t>Unfall</a:t>
            </a:r>
          </a:p>
        </p:txBody>
      </p:sp>
      <p:sp>
        <p:nvSpPr>
          <p:cNvPr id="30" name="Pfeil nach unten 29"/>
          <p:cNvSpPr/>
          <p:nvPr/>
        </p:nvSpPr>
        <p:spPr>
          <a:xfrm rot="17274198">
            <a:off x="2498680" y="2294130"/>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1" name="Pfeil nach unten 30"/>
          <p:cNvSpPr/>
          <p:nvPr/>
        </p:nvSpPr>
        <p:spPr>
          <a:xfrm rot="16200000">
            <a:off x="2507595" y="3310824"/>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2" name="Pfeil nach unten 31"/>
          <p:cNvSpPr/>
          <p:nvPr/>
        </p:nvSpPr>
        <p:spPr>
          <a:xfrm rot="15034407">
            <a:off x="2509860" y="4119483"/>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3" name="Pfeil nach unten 32"/>
          <p:cNvSpPr/>
          <p:nvPr/>
        </p:nvSpPr>
        <p:spPr>
          <a:xfrm rot="16200000">
            <a:off x="6170773" y="3345079"/>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4" name="Pfeil nach unten 33"/>
          <p:cNvSpPr/>
          <p:nvPr/>
        </p:nvSpPr>
        <p:spPr>
          <a:xfrm rot="17274198">
            <a:off x="6126951" y="4104498"/>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5" name="Pfeil nach unten 34"/>
          <p:cNvSpPr/>
          <p:nvPr/>
        </p:nvSpPr>
        <p:spPr>
          <a:xfrm rot="14957785">
            <a:off x="6170605" y="2541487"/>
            <a:ext cx="230660" cy="12679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
        <p:nvSpPr>
          <p:cNvPr id="36" name="Textfeld 35"/>
          <p:cNvSpPr txBox="1"/>
          <p:nvPr/>
        </p:nvSpPr>
        <p:spPr>
          <a:xfrm>
            <a:off x="755948" y="5410414"/>
            <a:ext cx="8136532" cy="86177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sz="2000" b="0" dirty="0">
                <a:solidFill>
                  <a:srgbClr val="555555"/>
                </a:solidFill>
              </a:rPr>
              <a:t>Personen können mit HV-Spannung in Berührung kommen.</a:t>
            </a:r>
          </a:p>
          <a:p>
            <a:pPr marL="285750" indent="-285750">
              <a:spcBef>
                <a:spcPts val="1200"/>
              </a:spcBef>
              <a:buFont typeface="Arial" panose="020B0604020202020204" pitchFamily="34" charset="0"/>
              <a:buChar char="•"/>
            </a:pPr>
            <a:r>
              <a:rPr lang="de-DE" sz="2000" b="0" dirty="0">
                <a:solidFill>
                  <a:srgbClr val="555555"/>
                </a:solidFill>
              </a:rPr>
              <a:t>Komponenten werden beschädigt.</a:t>
            </a:r>
          </a:p>
        </p:txBody>
      </p:sp>
      <p:sp>
        <p:nvSpPr>
          <p:cNvPr id="37" name="Ellipse 36"/>
          <p:cNvSpPr/>
          <p:nvPr/>
        </p:nvSpPr>
        <p:spPr>
          <a:xfrm>
            <a:off x="6781439" y="3294336"/>
            <a:ext cx="2309705" cy="139253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0"/>
          </a:p>
        </p:txBody>
      </p:sp>
    </p:spTree>
    <p:extLst>
      <p:ext uri="{BB962C8B-B14F-4D97-AF65-F5344CB8AC3E}">
        <p14:creationId xmlns:p14="http://schemas.microsoft.com/office/powerpoint/2010/main" val="2521614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Wirkungen auf den Menschen</a:t>
            </a:r>
          </a:p>
        </p:txBody>
      </p:sp>
      <p:sp>
        <p:nvSpPr>
          <p:cNvPr id="4" name="Text Box 5"/>
          <p:cNvSpPr txBox="1">
            <a:spLocks noChangeArrowheads="1"/>
          </p:cNvSpPr>
          <p:nvPr/>
        </p:nvSpPr>
        <p:spPr bwMode="auto">
          <a:xfrm>
            <a:off x="153990" y="5451500"/>
            <a:ext cx="2801937" cy="785812"/>
          </a:xfrm>
          <a:prstGeom prst="rect">
            <a:avLst/>
          </a:prstGeom>
          <a:noFill/>
          <a:ln w="12700" algn="ctr">
            <a:solidFill>
              <a:schemeClr val="tx2"/>
            </a:solidFill>
            <a:miter lim="800000"/>
            <a:headEnd/>
            <a:tailEnd/>
          </a:ln>
          <a:effectLst/>
        </p:spPr>
        <p:txBody>
          <a:bodyPr lIns="91425" tIns="45713" rIns="91425" bIns="45713" anchor="ctr"/>
          <a:lstStyle/>
          <a:p>
            <a:pPr algn="ctr" defTabSz="913874">
              <a:spcBef>
                <a:spcPct val="50000"/>
              </a:spcBef>
              <a:defRPr/>
            </a:pPr>
            <a:r>
              <a:rPr lang="de-DE" sz="2000" b="0" dirty="0">
                <a:solidFill>
                  <a:srgbClr val="555555"/>
                </a:solidFill>
              </a:rPr>
              <a:t>Elektrische Körperdurchströmung</a:t>
            </a:r>
          </a:p>
        </p:txBody>
      </p:sp>
      <p:sp>
        <p:nvSpPr>
          <p:cNvPr id="5" name="Text Box 5"/>
          <p:cNvSpPr txBox="1">
            <a:spLocks noChangeArrowheads="1"/>
          </p:cNvSpPr>
          <p:nvPr/>
        </p:nvSpPr>
        <p:spPr bwMode="auto">
          <a:xfrm>
            <a:off x="402828" y="1882719"/>
            <a:ext cx="8175625" cy="1114233"/>
          </a:xfrm>
          <a:prstGeom prst="rect">
            <a:avLst/>
          </a:prstGeom>
          <a:noFill/>
          <a:ln w="12700" algn="ctr">
            <a:solidFill>
              <a:schemeClr val="tx2"/>
            </a:solidFill>
            <a:miter lim="800000"/>
            <a:headEnd/>
            <a:tailEnd/>
          </a:ln>
          <a:effectLst/>
        </p:spPr>
        <p:txBody>
          <a:bodyPr lIns="91425" tIns="45713" rIns="91425" bIns="45713" anchor="ctr"/>
          <a:lstStyle/>
          <a:p>
            <a:pPr algn="ctr" defTabSz="913874">
              <a:spcBef>
                <a:spcPct val="50000"/>
              </a:spcBef>
              <a:defRPr/>
            </a:pPr>
            <a:r>
              <a:rPr lang="de-DE" sz="2400" b="1" dirty="0">
                <a:solidFill>
                  <a:srgbClr val="555555"/>
                </a:solidFill>
              </a:rPr>
              <a:t>Wirkungen des elektrischen Stroms auf den menschlichen Körper sind:</a:t>
            </a:r>
          </a:p>
        </p:txBody>
      </p:sp>
      <p:sp>
        <p:nvSpPr>
          <p:cNvPr id="6" name="Text Box 5"/>
          <p:cNvSpPr txBox="1">
            <a:spLocks noChangeArrowheads="1"/>
          </p:cNvSpPr>
          <p:nvPr/>
        </p:nvSpPr>
        <p:spPr bwMode="auto">
          <a:xfrm>
            <a:off x="3122615" y="5451500"/>
            <a:ext cx="2835275" cy="785812"/>
          </a:xfrm>
          <a:prstGeom prst="rect">
            <a:avLst/>
          </a:prstGeom>
          <a:noFill/>
          <a:ln w="12700" algn="ctr">
            <a:solidFill>
              <a:schemeClr val="tx2"/>
            </a:solidFill>
            <a:miter lim="800000"/>
            <a:headEnd/>
            <a:tailEnd/>
          </a:ln>
          <a:effectLst/>
        </p:spPr>
        <p:txBody>
          <a:bodyPr lIns="91425" tIns="45713" rIns="91425" bIns="45713" anchor="ctr"/>
          <a:lstStyle/>
          <a:p>
            <a:pPr algn="ctr" defTabSz="913874">
              <a:spcBef>
                <a:spcPct val="50000"/>
              </a:spcBef>
              <a:defRPr/>
            </a:pPr>
            <a:r>
              <a:rPr lang="de-DE" sz="2000" b="0" dirty="0">
                <a:solidFill>
                  <a:srgbClr val="555555"/>
                </a:solidFill>
              </a:rPr>
              <a:t>Lichtbogen/ Kurzschluss</a:t>
            </a:r>
          </a:p>
        </p:txBody>
      </p:sp>
      <p:sp>
        <p:nvSpPr>
          <p:cNvPr id="7" name="Text Box 5"/>
          <p:cNvSpPr txBox="1">
            <a:spLocks noChangeArrowheads="1"/>
          </p:cNvSpPr>
          <p:nvPr/>
        </p:nvSpPr>
        <p:spPr bwMode="auto">
          <a:xfrm>
            <a:off x="6154740" y="5451500"/>
            <a:ext cx="2835275" cy="785812"/>
          </a:xfrm>
          <a:prstGeom prst="rect">
            <a:avLst/>
          </a:prstGeom>
          <a:noFill/>
          <a:ln w="12700" algn="ctr">
            <a:solidFill>
              <a:schemeClr val="tx2"/>
            </a:solidFill>
            <a:miter lim="800000"/>
            <a:headEnd/>
            <a:tailEnd/>
          </a:ln>
          <a:effectLst/>
        </p:spPr>
        <p:txBody>
          <a:bodyPr lIns="91425" tIns="45713" rIns="91425" bIns="45713" anchor="ctr"/>
          <a:lstStyle/>
          <a:p>
            <a:pPr algn="ctr" defTabSz="913874">
              <a:spcBef>
                <a:spcPct val="50000"/>
              </a:spcBef>
              <a:defRPr/>
            </a:pPr>
            <a:r>
              <a:rPr lang="de-DE" sz="2000" b="0" dirty="0">
                <a:solidFill>
                  <a:srgbClr val="555555"/>
                </a:solidFill>
              </a:rPr>
              <a:t>Sekundärunfälle</a:t>
            </a:r>
          </a:p>
        </p:txBody>
      </p:sp>
      <p:pic>
        <p:nvPicPr>
          <p:cNvPr id="8" name="Grafik 7"/>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402828" y="3060000"/>
            <a:ext cx="2304256" cy="2232249"/>
          </a:xfrm>
          <a:prstGeom prst="rect">
            <a:avLst/>
          </a:prstGeom>
        </p:spPr>
      </p:pic>
      <p:pic>
        <p:nvPicPr>
          <p:cNvPr id="10" name="Grafik 9"/>
          <p:cNvPicPr>
            <a:picLocks noChangeAspect="1"/>
          </p:cNvPicPr>
          <p:nvPr/>
        </p:nvPicPr>
        <p:blipFill rotWithShape="1">
          <a:blip r:embed="rId5" cstate="screen">
            <a:extLst>
              <a:ext uri="{28A0092B-C50C-407E-A947-70E740481C1C}">
                <a14:useLocalDpi xmlns:a14="http://schemas.microsoft.com/office/drawing/2010/main"/>
              </a:ext>
            </a:extLst>
          </a:blip>
          <a:srcRect l="-846"/>
          <a:stretch/>
        </p:blipFill>
        <p:spPr>
          <a:xfrm>
            <a:off x="3706066" y="3060000"/>
            <a:ext cx="1569147" cy="2232249"/>
          </a:xfrm>
          <a:prstGeom prst="rect">
            <a:avLst/>
          </a:prstGeom>
        </p:spPr>
      </p:pic>
      <p:pic>
        <p:nvPicPr>
          <p:cNvPr id="11" name="Picture 2" descr="C:\Users\Christian\Downloads\HiDrive-Bildmaterial-20161218-071443\Dacharbeitsstand Genehmigung fehlt noch\Dacharbeitsstand und Garten 006.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28532" y="3060000"/>
            <a:ext cx="3156783" cy="223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73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Körperdurchströmung - Einflussfaktoren</a:t>
            </a:r>
          </a:p>
        </p:txBody>
      </p:sp>
      <p:sp>
        <p:nvSpPr>
          <p:cNvPr id="4" name="Rectangle 3"/>
          <p:cNvSpPr txBox="1">
            <a:spLocks noChangeArrowheads="1"/>
          </p:cNvSpPr>
          <p:nvPr/>
        </p:nvSpPr>
        <p:spPr>
          <a:xfrm>
            <a:off x="395536" y="2060848"/>
            <a:ext cx="7884876" cy="3816424"/>
          </a:xfrm>
          <a:prstGeom prst="rect">
            <a:avLst/>
          </a:prstGeom>
        </p:spPr>
        <p:txBody>
          <a:bodyPr vert="horz" lIns="91436" tIns="45719" rIns="91436" bIns="45719" rtlCol="0">
            <a:noAutofit/>
          </a:bodyPr>
          <a:lstStyle/>
          <a:p>
            <a:pPr defTabSz="912813">
              <a:spcBef>
                <a:spcPts val="1988"/>
              </a:spcBef>
              <a:defRPr/>
            </a:pPr>
            <a:r>
              <a:rPr lang="de-DE" sz="2400" dirty="0">
                <a:solidFill>
                  <a:srgbClr val="555555"/>
                </a:solidFill>
              </a:rPr>
              <a:t>Die Wirkung des elektrischen Stroms auf den Körper ist abhängig von:</a:t>
            </a:r>
          </a:p>
          <a:p>
            <a:pPr marL="379413" indent="-379413" defTabSz="912813">
              <a:spcBef>
                <a:spcPts val="1200"/>
              </a:spcBef>
              <a:buFont typeface="Arial" pitchFamily="34" charset="0"/>
              <a:buChar char="•"/>
              <a:defRPr/>
            </a:pPr>
            <a:r>
              <a:rPr lang="de-DE" sz="2100" b="0" dirty="0">
                <a:solidFill>
                  <a:srgbClr val="555555"/>
                </a:solidFill>
              </a:rPr>
              <a:t>Stromstärke</a:t>
            </a:r>
          </a:p>
          <a:p>
            <a:pPr marL="379413" indent="-379413" defTabSz="912813">
              <a:spcBef>
                <a:spcPts val="1200"/>
              </a:spcBef>
              <a:buFont typeface="Arial" pitchFamily="34" charset="0"/>
              <a:buChar char="•"/>
              <a:defRPr/>
            </a:pPr>
            <a:r>
              <a:rPr lang="de-DE" sz="2100" b="0" dirty="0" err="1">
                <a:solidFill>
                  <a:srgbClr val="555555"/>
                </a:solidFill>
              </a:rPr>
              <a:t>Stromart</a:t>
            </a:r>
            <a:r>
              <a:rPr lang="de-DE" sz="2100" b="0" dirty="0">
                <a:solidFill>
                  <a:srgbClr val="555555"/>
                </a:solidFill>
              </a:rPr>
              <a:t> (Gleichstrom DC oder Wechselstrom AC)</a:t>
            </a:r>
          </a:p>
          <a:p>
            <a:pPr marL="379413" indent="-379413" defTabSz="912813">
              <a:spcBef>
                <a:spcPts val="1200"/>
              </a:spcBef>
              <a:buFont typeface="Arial" pitchFamily="34" charset="0"/>
              <a:buChar char="•"/>
              <a:defRPr/>
            </a:pPr>
            <a:r>
              <a:rPr lang="de-DE" sz="2100" b="0" dirty="0">
                <a:solidFill>
                  <a:srgbClr val="555555"/>
                </a:solidFill>
              </a:rPr>
              <a:t>Frequenz des Stroms </a:t>
            </a:r>
          </a:p>
          <a:p>
            <a:pPr marL="379413" indent="-379413" defTabSz="912813">
              <a:spcBef>
                <a:spcPts val="1200"/>
              </a:spcBef>
              <a:buFont typeface="Arial" pitchFamily="34" charset="0"/>
              <a:buChar char="•"/>
              <a:defRPr/>
            </a:pPr>
            <a:r>
              <a:rPr lang="de-DE" sz="2100" b="0" dirty="0">
                <a:solidFill>
                  <a:srgbClr val="555555"/>
                </a:solidFill>
              </a:rPr>
              <a:t>Einwirkungsdauer</a:t>
            </a:r>
          </a:p>
          <a:p>
            <a:pPr marL="379413" indent="-379413" defTabSz="912813">
              <a:spcBef>
                <a:spcPts val="1200"/>
              </a:spcBef>
              <a:buFont typeface="Arial" pitchFamily="34" charset="0"/>
              <a:buChar char="•"/>
              <a:defRPr/>
            </a:pPr>
            <a:r>
              <a:rPr lang="de-DE" sz="2100" b="0" dirty="0">
                <a:solidFill>
                  <a:srgbClr val="555555"/>
                </a:solidFill>
              </a:rPr>
              <a:t>Stromweg durch den Körper</a:t>
            </a:r>
          </a:p>
        </p:txBody>
      </p:sp>
    </p:spTree>
    <p:extLst>
      <p:ext uri="{BB962C8B-B14F-4D97-AF65-F5344CB8AC3E}">
        <p14:creationId xmlns:p14="http://schemas.microsoft.com/office/powerpoint/2010/main" val="2408729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6E5F9DD-BFFB-7A81-BCE1-6817ABA05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4501" y="2540428"/>
            <a:ext cx="4823970" cy="3216228"/>
          </a:xfrm>
          <a:prstGeom prst="rect">
            <a:avLst/>
          </a:prstGeom>
        </p:spPr>
      </p:pic>
      <p:sp>
        <p:nvSpPr>
          <p:cNvPr id="2" name="Titel 1"/>
          <p:cNvSpPr>
            <a:spLocks noGrp="1"/>
          </p:cNvSpPr>
          <p:nvPr>
            <p:ph type="title"/>
          </p:nvPr>
        </p:nvSpPr>
        <p:spPr/>
        <p:txBody>
          <a:bodyPr/>
          <a:lstStyle/>
          <a:p>
            <a:r>
              <a:rPr lang="de-DE" dirty="0"/>
              <a:t>Körperdurchströmung</a:t>
            </a:r>
          </a:p>
        </p:txBody>
      </p:sp>
      <p:pic>
        <p:nvPicPr>
          <p:cNvPr id="5" name="Grafik 4"/>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803" y="1862138"/>
            <a:ext cx="2915816" cy="1404156"/>
          </a:xfrm>
          <a:prstGeom prst="rect">
            <a:avLst/>
          </a:prstGeom>
          <a:noFill/>
        </p:spPr>
      </p:pic>
      <p:pic>
        <p:nvPicPr>
          <p:cNvPr id="6" name="Grafik 5"/>
          <p:cNvPicPr/>
          <p:nvPr/>
        </p:nvPicPr>
        <p:blipFill rotWithShape="1">
          <a:blip r:embed="rId5" cstate="screen">
            <a:extLst>
              <a:ext uri="{28A0092B-C50C-407E-A947-70E740481C1C}">
                <a14:useLocalDpi xmlns:a14="http://schemas.microsoft.com/office/drawing/2010/main"/>
              </a:ext>
            </a:extLst>
          </a:blip>
          <a:srcRect/>
          <a:stretch/>
        </p:blipFill>
        <p:spPr bwMode="auto">
          <a:xfrm>
            <a:off x="634812" y="4725144"/>
            <a:ext cx="2770416" cy="1296144"/>
          </a:xfrm>
          <a:prstGeom prst="rect">
            <a:avLst/>
          </a:prstGeom>
          <a:noFill/>
        </p:spPr>
      </p:pic>
      <p:pic>
        <p:nvPicPr>
          <p:cNvPr id="7" name="Picture 4" descr="Hochspannung_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61257" y="2636912"/>
            <a:ext cx="878636" cy="1089953"/>
          </a:xfrm>
          <a:prstGeom prst="rect">
            <a:avLst/>
          </a:prstGeom>
          <a:noFill/>
        </p:spPr>
      </p:pic>
      <p:sp>
        <p:nvSpPr>
          <p:cNvPr id="8" name="Pfeil nach unten 7"/>
          <p:cNvSpPr/>
          <p:nvPr/>
        </p:nvSpPr>
        <p:spPr>
          <a:xfrm>
            <a:off x="2179642" y="3381194"/>
            <a:ext cx="312547" cy="112792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p>
        </p:txBody>
      </p:sp>
      <p:sp>
        <p:nvSpPr>
          <p:cNvPr id="11" name="Textfeld 10"/>
          <p:cNvSpPr txBox="1">
            <a:spLocks noRot="1" noChangeAspect="1" noMove="1" noResize="1" noEditPoints="1" noAdjustHandles="1" noChangeArrowheads="1" noChangeShapeType="1" noTextEdit="1"/>
          </p:cNvSpPr>
          <p:nvPr/>
        </p:nvSpPr>
        <p:spPr>
          <a:xfrm>
            <a:off x="1988509" y="5157192"/>
            <a:ext cx="783291" cy="68903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a:lstStyle/>
          <a:p>
            <a:r>
              <a:rPr lang="de-DE">
                <a:noFill/>
              </a:rPr>
              <a:t> </a:t>
            </a:r>
          </a:p>
        </p:txBody>
      </p:sp>
    </p:spTree>
    <p:extLst>
      <p:ext uri="{BB962C8B-B14F-4D97-AF65-F5344CB8AC3E}">
        <p14:creationId xmlns:p14="http://schemas.microsoft.com/office/powerpoint/2010/main" val="38817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Arbeitssicherheit </a:t>
            </a:r>
            <a:endParaRPr lang="de-DE" dirty="0"/>
          </a:p>
        </p:txBody>
      </p:sp>
      <p:sp>
        <p:nvSpPr>
          <p:cNvPr id="3" name="Textplatzhalter 2"/>
          <p:cNvSpPr>
            <a:spLocks noGrp="1"/>
          </p:cNvSpPr>
          <p:nvPr>
            <p:ph idx="1"/>
          </p:nvPr>
        </p:nvSpPr>
        <p:spPr>
          <a:xfrm>
            <a:off x="623035" y="4728626"/>
            <a:ext cx="8191500" cy="1292662"/>
          </a:xfrm>
        </p:spPr>
        <p:txBody>
          <a:bodyPr/>
          <a:lstStyle/>
          <a:p>
            <a:pPr marL="0" indent="0" algn="ctr">
              <a:buNone/>
            </a:pPr>
            <a:r>
              <a:rPr lang="de-DE" dirty="0"/>
              <a:t>Ziel des Arbeitsschutzes im Sinne des Arbeitsschutzgesetzes ist es, Unfälle bei der Arbeit und arbeitsbedingte Gesundheitsgefahren zu vermeiden sowie eine ständige Verbesserung der Arbeitsbedingungen zu erreichen.</a:t>
            </a:r>
          </a:p>
        </p:txBody>
      </p:sp>
      <p:grpSp>
        <p:nvGrpSpPr>
          <p:cNvPr id="9" name="Gruppieren 8"/>
          <p:cNvGrpSpPr/>
          <p:nvPr/>
        </p:nvGrpSpPr>
        <p:grpSpPr>
          <a:xfrm>
            <a:off x="2386321" y="1902473"/>
            <a:ext cx="4428507" cy="2473225"/>
            <a:chOff x="4932040" y="1124744"/>
            <a:chExt cx="2837707" cy="1762125"/>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1124744"/>
              <a:ext cx="27908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5102995" y="1295499"/>
              <a:ext cx="2063981" cy="821130"/>
            </a:xfrm>
            <a:prstGeom prst="rect">
              <a:avLst/>
            </a:prstGeom>
            <a:noFill/>
          </p:spPr>
          <p:txBody>
            <a:bodyPr wrap="square" rtlCol="0">
              <a:spAutoFit/>
            </a:bodyPr>
            <a:lstStyle/>
            <a:p>
              <a:pPr algn="ctr">
                <a:lnSpc>
                  <a:spcPts val="4000"/>
                </a:lnSpc>
              </a:pPr>
              <a:r>
                <a:rPr lang="de-DE" sz="4800" b="1" kern="600" dirty="0">
                  <a:solidFill>
                    <a:schemeClr val="tx1"/>
                  </a:solidFill>
                </a:rPr>
                <a:t>Arbeits-sicherheit</a:t>
              </a:r>
            </a:p>
          </p:txBody>
        </p:sp>
        <p:sp>
          <p:nvSpPr>
            <p:cNvPr id="12" name="Textfeld 11"/>
            <p:cNvSpPr txBox="1"/>
            <p:nvPr/>
          </p:nvSpPr>
          <p:spPr>
            <a:xfrm>
              <a:off x="5050930" y="2187686"/>
              <a:ext cx="2718817" cy="592069"/>
            </a:xfrm>
            <a:prstGeom prst="rect">
              <a:avLst/>
            </a:prstGeom>
            <a:noFill/>
          </p:spPr>
          <p:txBody>
            <a:bodyPr wrap="square" rtlCol="0">
              <a:spAutoFit/>
            </a:bodyPr>
            <a:lstStyle/>
            <a:p>
              <a:r>
                <a:rPr lang="de-DE" sz="4800" b="1" dirty="0">
                  <a:solidFill>
                    <a:schemeClr val="tx1"/>
                  </a:solidFill>
                </a:rPr>
                <a:t>Arbeitsunfall</a:t>
              </a:r>
            </a:p>
          </p:txBody>
        </p:sp>
      </p:grpSp>
    </p:spTree>
    <p:extLst>
      <p:ext uri="{BB962C8B-B14F-4D97-AF65-F5344CB8AC3E}">
        <p14:creationId xmlns:p14="http://schemas.microsoft.com/office/powerpoint/2010/main" val="2150297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Wirkung auf den Körper</a:t>
            </a:r>
          </a:p>
        </p:txBody>
      </p:sp>
      <p:pic>
        <p:nvPicPr>
          <p:cNvPr id="4" name="Grafik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896" y="2168995"/>
            <a:ext cx="4688675" cy="1609151"/>
          </a:xfrm>
          <a:prstGeom prst="rect">
            <a:avLst/>
          </a:prstGeom>
          <a:noFill/>
        </p:spPr>
      </p:pic>
      <p:sp>
        <p:nvSpPr>
          <p:cNvPr id="5" name="Textfeld 4"/>
          <p:cNvSpPr txBox="1"/>
          <p:nvPr/>
        </p:nvSpPr>
        <p:spPr>
          <a:xfrm>
            <a:off x="831662" y="4797152"/>
            <a:ext cx="7492909" cy="461665"/>
          </a:xfrm>
          <a:prstGeom prst="rect">
            <a:avLst/>
          </a:prstGeom>
          <a:noFill/>
        </p:spPr>
        <p:txBody>
          <a:bodyPr wrap="square" rtlCol="0">
            <a:spAutoFit/>
          </a:bodyPr>
          <a:lstStyle/>
          <a:p>
            <a:pPr>
              <a:spcBef>
                <a:spcPts val="1200"/>
              </a:spcBef>
            </a:pPr>
            <a:r>
              <a:rPr lang="de-DE" sz="2400" b="0" dirty="0">
                <a:solidFill>
                  <a:srgbClr val="555555"/>
                </a:solidFill>
              </a:rPr>
              <a:t>Widerstand von Hand zu Hand: ca. 1.000 </a:t>
            </a:r>
            <a:r>
              <a:rPr lang="el-GR" sz="2400" b="0" dirty="0">
                <a:solidFill>
                  <a:srgbClr val="555555"/>
                </a:solidFill>
                <a:latin typeface="Calibri" panose="020F0502020204030204" pitchFamily="34" charset="0"/>
              </a:rPr>
              <a:t>Ω</a:t>
            </a:r>
            <a:endParaRPr lang="de-DE" sz="2400" b="0" dirty="0">
              <a:solidFill>
                <a:srgbClr val="555555"/>
              </a:solidFill>
              <a:latin typeface="Calibri" panose="020F0502020204030204" pitchFamily="34" charset="0"/>
            </a:endParaRPr>
          </a:p>
        </p:txBody>
      </p:sp>
      <p:pic>
        <p:nvPicPr>
          <p:cNvPr id="6" name="Picture 4" descr="Hochspannung_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1600" y="2040120"/>
            <a:ext cx="1504950" cy="1866900"/>
          </a:xfrm>
          <a:prstGeom prst="rect">
            <a:avLst/>
          </a:prstGeom>
          <a:noFill/>
        </p:spPr>
      </p:pic>
    </p:spTree>
    <p:extLst>
      <p:ext uri="{BB962C8B-B14F-4D97-AF65-F5344CB8AC3E}">
        <p14:creationId xmlns:p14="http://schemas.microsoft.com/office/powerpoint/2010/main" val="2339713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Zeit-Stromdiagramm bei AC</a:t>
            </a:r>
          </a:p>
        </p:txBody>
      </p:sp>
      <p:sp>
        <p:nvSpPr>
          <p:cNvPr id="4" name="Rectangle 3"/>
          <p:cNvSpPr>
            <a:spLocks noChangeArrowheads="1"/>
          </p:cNvSpPr>
          <p:nvPr/>
        </p:nvSpPr>
        <p:spPr bwMode="auto">
          <a:xfrm>
            <a:off x="5606977" y="2623552"/>
            <a:ext cx="3141488" cy="2677656"/>
          </a:xfrm>
          <a:prstGeom prst="rect">
            <a:avLst/>
          </a:prstGeom>
          <a:noFill/>
          <a:ln w="9525">
            <a:noFill/>
            <a:miter lim="800000"/>
            <a:headEnd/>
            <a:tailEnd/>
          </a:ln>
        </p:spPr>
        <p:txBody>
          <a:bodyPr wrap="square" lIns="0" tIns="0" rIns="0" bIns="0">
            <a:spAutoFit/>
          </a:bodyPr>
          <a:lstStyle/>
          <a:p>
            <a:pPr marL="228600" indent="-228600">
              <a:spcBef>
                <a:spcPts val="1200"/>
              </a:spcBef>
              <a:buAutoNum type="arabicPlain"/>
            </a:pPr>
            <a:r>
              <a:rPr lang="de-DE" sz="1800" b="0" dirty="0">
                <a:solidFill>
                  <a:srgbClr val="555555"/>
                </a:solidFill>
              </a:rPr>
              <a:t>Nicht spürbar</a:t>
            </a:r>
          </a:p>
          <a:p>
            <a:pPr marL="228600" indent="-228600">
              <a:spcBef>
                <a:spcPts val="1200"/>
              </a:spcBef>
              <a:buAutoNum type="arabicPlain"/>
            </a:pPr>
            <a:r>
              <a:rPr lang="de-DE" sz="1800" b="0" dirty="0">
                <a:solidFill>
                  <a:srgbClr val="555555"/>
                </a:solidFill>
              </a:rPr>
              <a:t>Spürbar bis Muskelverkrampfung</a:t>
            </a:r>
          </a:p>
          <a:p>
            <a:pPr marL="228600" indent="-228600">
              <a:spcBef>
                <a:spcPts val="1200"/>
              </a:spcBef>
              <a:buAutoNum type="arabicPlain"/>
            </a:pPr>
            <a:r>
              <a:rPr lang="de-DE" sz="1800" b="0" dirty="0">
                <a:solidFill>
                  <a:srgbClr val="555555"/>
                </a:solidFill>
              </a:rPr>
              <a:t>Muskelverkrampfung, Atemschwierigkeiten</a:t>
            </a:r>
          </a:p>
          <a:p>
            <a:pPr marL="228600" indent="-228600">
              <a:spcBef>
                <a:spcPts val="1200"/>
              </a:spcBef>
              <a:buAutoNum type="arabicPlain"/>
            </a:pPr>
            <a:r>
              <a:rPr lang="de-DE" sz="1800" b="0" dirty="0">
                <a:solidFill>
                  <a:srgbClr val="555555"/>
                </a:solidFill>
              </a:rPr>
              <a:t>Herzkammerflimmern,</a:t>
            </a:r>
            <a:br>
              <a:rPr lang="de-DE" sz="1800" b="0" dirty="0">
                <a:solidFill>
                  <a:srgbClr val="555555"/>
                </a:solidFill>
              </a:rPr>
            </a:br>
            <a:r>
              <a:rPr lang="de-DE" sz="1800" b="0" dirty="0">
                <a:solidFill>
                  <a:srgbClr val="555555"/>
                </a:solidFill>
              </a:rPr>
              <a:t>Atemstillstand,</a:t>
            </a:r>
            <a:br>
              <a:rPr lang="de-DE" sz="1800" b="0" dirty="0">
                <a:solidFill>
                  <a:srgbClr val="555555"/>
                </a:solidFill>
              </a:rPr>
            </a:br>
            <a:r>
              <a:rPr lang="de-DE" sz="1800" b="0" dirty="0">
                <a:solidFill>
                  <a:srgbClr val="555555"/>
                </a:solidFill>
              </a:rPr>
              <a:t>Herzstillstand</a:t>
            </a:r>
            <a:endParaRPr lang="de-DE" sz="1050" b="0" dirty="0">
              <a:solidFill>
                <a:srgbClr val="555555"/>
              </a:solidFill>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6338" y="1892949"/>
            <a:ext cx="5349383" cy="43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505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Zeit-Stromdiagramm bei DC</a:t>
            </a:r>
          </a:p>
        </p:txBody>
      </p:sp>
      <p:sp>
        <p:nvSpPr>
          <p:cNvPr id="9" name="Rectangle 3"/>
          <p:cNvSpPr>
            <a:spLocks noChangeArrowheads="1"/>
          </p:cNvSpPr>
          <p:nvPr/>
        </p:nvSpPr>
        <p:spPr bwMode="auto">
          <a:xfrm>
            <a:off x="5534968" y="2148241"/>
            <a:ext cx="3141488" cy="3785652"/>
          </a:xfrm>
          <a:prstGeom prst="rect">
            <a:avLst/>
          </a:prstGeom>
          <a:noFill/>
          <a:ln w="9525">
            <a:noFill/>
            <a:miter lim="800000"/>
            <a:headEnd/>
            <a:tailEnd/>
          </a:ln>
        </p:spPr>
        <p:txBody>
          <a:bodyPr wrap="square" lIns="0" tIns="0" rIns="0" bIns="0">
            <a:spAutoFit/>
          </a:bodyPr>
          <a:lstStyle/>
          <a:p>
            <a:pPr marL="228600" indent="-228600">
              <a:spcBef>
                <a:spcPts val="1200"/>
              </a:spcBef>
              <a:buAutoNum type="arabicPlain"/>
            </a:pPr>
            <a:r>
              <a:rPr lang="de-DE" sz="1800" b="0" dirty="0">
                <a:solidFill>
                  <a:srgbClr val="555555"/>
                </a:solidFill>
              </a:rPr>
              <a:t>Üblicherweise keine Reaktion</a:t>
            </a:r>
          </a:p>
          <a:p>
            <a:pPr marL="228600" indent="-228600">
              <a:spcBef>
                <a:spcPts val="1200"/>
              </a:spcBef>
              <a:buAutoNum type="arabicPlain"/>
            </a:pPr>
            <a:r>
              <a:rPr lang="de-DE" sz="1800" b="0" dirty="0">
                <a:solidFill>
                  <a:srgbClr val="555555"/>
                </a:solidFill>
              </a:rPr>
              <a:t>Keine schädlichen physiologischen Effekte</a:t>
            </a:r>
          </a:p>
          <a:p>
            <a:pPr marL="228600" indent="-228600">
              <a:spcBef>
                <a:spcPts val="1200"/>
              </a:spcBef>
              <a:buAutoNum type="arabicPlain"/>
            </a:pPr>
            <a:r>
              <a:rPr lang="de-DE" sz="1800" b="0" dirty="0">
                <a:solidFill>
                  <a:srgbClr val="555555"/>
                </a:solidFill>
              </a:rPr>
              <a:t>Kein organischer Schaden zu erwarten. Es können reversible Störungen der Impulse im Herzen auftreten</a:t>
            </a:r>
          </a:p>
          <a:p>
            <a:pPr marL="228600" indent="-228600">
              <a:spcBef>
                <a:spcPts val="1200"/>
              </a:spcBef>
              <a:buAutoNum type="arabicPlain"/>
            </a:pPr>
            <a:r>
              <a:rPr lang="de-DE" sz="1800" b="0" dirty="0">
                <a:solidFill>
                  <a:srgbClr val="555555"/>
                </a:solidFill>
              </a:rPr>
              <a:t>Zusätzlich schwere Verbrennungen, Wahrscheinlichkeit von Herzkammerflimmern</a:t>
            </a:r>
            <a:endParaRPr lang="de-DE" sz="1050" b="0" dirty="0">
              <a:solidFill>
                <a:srgbClr val="555555"/>
              </a:solidFill>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0896" y="1905851"/>
            <a:ext cx="5335200" cy="435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940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Folgen der Körperdurchströmung</a:t>
            </a:r>
            <a:endParaRPr lang="de-DE" dirty="0"/>
          </a:p>
        </p:txBody>
      </p:sp>
      <p:sp>
        <p:nvSpPr>
          <p:cNvPr id="4" name="Textfeld 3"/>
          <p:cNvSpPr txBox="1"/>
          <p:nvPr/>
        </p:nvSpPr>
        <p:spPr>
          <a:xfrm>
            <a:off x="504825" y="1982738"/>
            <a:ext cx="7704856" cy="3462486"/>
          </a:xfrm>
          <a:prstGeom prst="rect">
            <a:avLst/>
          </a:prstGeom>
          <a:noFill/>
        </p:spPr>
        <p:txBody>
          <a:bodyPr wrap="square" rtlCol="0">
            <a:spAutoFit/>
          </a:bodyPr>
          <a:lstStyle/>
          <a:p>
            <a:r>
              <a:rPr lang="de-DE" sz="2100" dirty="0">
                <a:solidFill>
                  <a:srgbClr val="555555"/>
                </a:solidFill>
              </a:rPr>
              <a:t>Akut-Schäden</a:t>
            </a:r>
          </a:p>
          <a:p>
            <a:pPr marL="285750" indent="-285750">
              <a:spcBef>
                <a:spcPts val="600"/>
              </a:spcBef>
              <a:buFont typeface="Arial" panose="020B0604020202020204" pitchFamily="34" charset="0"/>
              <a:buChar char="•"/>
            </a:pPr>
            <a:r>
              <a:rPr lang="de-DE" sz="2100" b="0" dirty="0">
                <a:solidFill>
                  <a:srgbClr val="555555"/>
                </a:solidFill>
              </a:rPr>
              <a:t>Muskelverkrampfungen und Atemprobleme</a:t>
            </a:r>
          </a:p>
          <a:p>
            <a:pPr marL="285750" indent="-285750">
              <a:spcBef>
                <a:spcPts val="600"/>
              </a:spcBef>
              <a:buFont typeface="Arial" panose="020B0604020202020204" pitchFamily="34" charset="0"/>
              <a:buChar char="•"/>
            </a:pPr>
            <a:r>
              <a:rPr lang="de-DE" sz="2100" b="0" dirty="0">
                <a:solidFill>
                  <a:srgbClr val="555555"/>
                </a:solidFill>
              </a:rPr>
              <a:t>Verbrennungen</a:t>
            </a:r>
          </a:p>
          <a:p>
            <a:pPr marL="285750" indent="-285750">
              <a:spcBef>
                <a:spcPts val="600"/>
              </a:spcBef>
              <a:buFont typeface="Arial" panose="020B0604020202020204" pitchFamily="34" charset="0"/>
              <a:buChar char="•"/>
            </a:pPr>
            <a:r>
              <a:rPr lang="de-DE" sz="2100" b="0" dirty="0">
                <a:solidFill>
                  <a:srgbClr val="555555"/>
                </a:solidFill>
              </a:rPr>
              <a:t>Verkochungen</a:t>
            </a:r>
          </a:p>
          <a:p>
            <a:pPr marL="285750" indent="-285750">
              <a:spcBef>
                <a:spcPts val="600"/>
              </a:spcBef>
              <a:buFont typeface="Arial" panose="020B0604020202020204" pitchFamily="34" charset="0"/>
              <a:buChar char="•"/>
            </a:pPr>
            <a:r>
              <a:rPr lang="de-DE" sz="2100" b="0" dirty="0">
                <a:solidFill>
                  <a:srgbClr val="555555"/>
                </a:solidFill>
              </a:rPr>
              <a:t>Tod</a:t>
            </a:r>
          </a:p>
          <a:p>
            <a:endParaRPr lang="de-DE" sz="2100" b="0" dirty="0">
              <a:solidFill>
                <a:srgbClr val="555555"/>
              </a:solidFill>
            </a:endParaRPr>
          </a:p>
          <a:p>
            <a:r>
              <a:rPr lang="de-DE" sz="2100" dirty="0">
                <a:solidFill>
                  <a:srgbClr val="555555"/>
                </a:solidFill>
              </a:rPr>
              <a:t>Sekundärschäden</a:t>
            </a:r>
            <a:r>
              <a:rPr lang="de-DE" sz="2100" b="0" dirty="0">
                <a:solidFill>
                  <a:srgbClr val="555555"/>
                </a:solidFill>
              </a:rPr>
              <a:t> (auch viele Stunden später möglich)</a:t>
            </a:r>
          </a:p>
          <a:p>
            <a:pPr marL="285750" indent="-285750">
              <a:spcBef>
                <a:spcPts val="600"/>
              </a:spcBef>
              <a:buFont typeface="Arial" panose="020B0604020202020204" pitchFamily="34" charset="0"/>
              <a:buChar char="•"/>
            </a:pPr>
            <a:r>
              <a:rPr lang="de-DE" sz="2100" b="0" dirty="0">
                <a:solidFill>
                  <a:srgbClr val="555555"/>
                </a:solidFill>
              </a:rPr>
              <a:t>Herzrhythmus-Störungen</a:t>
            </a:r>
          </a:p>
          <a:p>
            <a:pPr marL="285750" indent="-285750">
              <a:spcBef>
                <a:spcPts val="600"/>
              </a:spcBef>
              <a:buFont typeface="Arial" panose="020B0604020202020204" pitchFamily="34" charset="0"/>
              <a:buChar char="•"/>
            </a:pPr>
            <a:r>
              <a:rPr lang="de-DE" sz="2100" b="0" dirty="0">
                <a:solidFill>
                  <a:srgbClr val="555555"/>
                </a:solidFill>
              </a:rPr>
              <a:t>Herzkammerflimmern</a:t>
            </a:r>
          </a:p>
        </p:txBody>
      </p:sp>
      <p:sp>
        <p:nvSpPr>
          <p:cNvPr id="6" name="Textfeld 5"/>
          <p:cNvSpPr txBox="1"/>
          <p:nvPr/>
        </p:nvSpPr>
        <p:spPr>
          <a:xfrm>
            <a:off x="755576" y="5821814"/>
            <a:ext cx="7416824" cy="415498"/>
          </a:xfrm>
          <a:prstGeom prst="rect">
            <a:avLst/>
          </a:prstGeom>
          <a:noFill/>
          <a:ln>
            <a:solidFill>
              <a:srgbClr val="FF0000"/>
            </a:solidFill>
          </a:ln>
        </p:spPr>
        <p:txBody>
          <a:bodyPr wrap="square" rtlCol="0">
            <a:spAutoFit/>
          </a:bodyPr>
          <a:lstStyle/>
          <a:p>
            <a:pPr algn="ctr"/>
            <a:r>
              <a:rPr lang="de-DE" sz="2100" b="0" dirty="0">
                <a:solidFill>
                  <a:srgbClr val="FF0000"/>
                </a:solidFill>
              </a:rPr>
              <a:t>Nach jedem Stromunfall ist unbedingt ein Arzt aufzusuchen !</a:t>
            </a:r>
          </a:p>
        </p:txBody>
      </p:sp>
    </p:spTree>
    <p:extLst>
      <p:ext uri="{BB962C8B-B14F-4D97-AF65-F5344CB8AC3E}">
        <p14:creationId xmlns:p14="http://schemas.microsoft.com/office/powerpoint/2010/main" val="2210278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des Stromunfalls</a:t>
            </a:r>
          </a:p>
        </p:txBody>
      </p:sp>
      <p:sp>
        <p:nvSpPr>
          <p:cNvPr id="4" name="Textplatzhalter 6"/>
          <p:cNvSpPr txBox="1">
            <a:spLocks/>
          </p:cNvSpPr>
          <p:nvPr/>
        </p:nvSpPr>
        <p:spPr>
          <a:xfrm>
            <a:off x="5148064" y="2822400"/>
            <a:ext cx="3888432" cy="2700300"/>
          </a:xfrm>
          <a:prstGeom prst="rect">
            <a:avLst/>
          </a:prstGeom>
        </p:spPr>
        <p:txBody>
          <a:bodyPr vert="horz" lIns="91436" tIns="45719" rIns="91436" bIns="45719" rtlCol="0">
            <a:normAutofit/>
          </a:bodyPr>
          <a:lstStyle/>
          <a:p>
            <a:pPr marL="342900" indent="-342900">
              <a:spcBef>
                <a:spcPct val="20000"/>
              </a:spcBef>
              <a:defRPr/>
            </a:pPr>
            <a:r>
              <a:rPr lang="de-DE" sz="2800" b="0" dirty="0">
                <a:solidFill>
                  <a:srgbClr val="555555"/>
                </a:solidFill>
              </a:rPr>
              <a:t>Folgen:</a:t>
            </a:r>
          </a:p>
          <a:p>
            <a:pPr marL="342900" indent="-342900">
              <a:spcBef>
                <a:spcPts val="600"/>
              </a:spcBef>
              <a:buFont typeface="Arial" pitchFamily="34" charset="0"/>
              <a:buChar char="•"/>
              <a:defRPr/>
            </a:pPr>
            <a:r>
              <a:rPr lang="de-DE" sz="2100" b="0" dirty="0">
                <a:solidFill>
                  <a:srgbClr val="555555"/>
                </a:solidFill>
              </a:rPr>
              <a:t>Augenverblitzungen (ähnlich wie beim Schweißen)</a:t>
            </a:r>
          </a:p>
          <a:p>
            <a:pPr marL="342900" indent="-342900">
              <a:spcBef>
                <a:spcPts val="600"/>
              </a:spcBef>
              <a:buFont typeface="Arial" pitchFamily="34" charset="0"/>
              <a:buChar char="•"/>
              <a:defRPr/>
            </a:pPr>
            <a:r>
              <a:rPr lang="de-DE" sz="2100" b="0" dirty="0">
                <a:solidFill>
                  <a:srgbClr val="555555"/>
                </a:solidFill>
              </a:rPr>
              <a:t>Verbrennungen</a:t>
            </a:r>
          </a:p>
          <a:p>
            <a:pPr marL="342900" indent="-342900">
              <a:spcBef>
                <a:spcPts val="600"/>
              </a:spcBef>
              <a:buFont typeface="Arial" pitchFamily="34" charset="0"/>
              <a:buChar char="•"/>
              <a:defRPr/>
            </a:pPr>
            <a:r>
              <a:rPr lang="de-DE" sz="2100" b="0" dirty="0">
                <a:solidFill>
                  <a:srgbClr val="555555"/>
                </a:solidFill>
              </a:rPr>
              <a:t>Knalltrauma</a:t>
            </a:r>
          </a:p>
        </p:txBody>
      </p:sp>
      <p:sp>
        <p:nvSpPr>
          <p:cNvPr id="5" name="Textfeld 4"/>
          <p:cNvSpPr txBox="1"/>
          <p:nvPr/>
        </p:nvSpPr>
        <p:spPr>
          <a:xfrm>
            <a:off x="509065" y="1884748"/>
            <a:ext cx="4027488" cy="492125"/>
          </a:xfrm>
          <a:prstGeom prst="rect">
            <a:avLst/>
          </a:prstGeom>
          <a:solidFill>
            <a:schemeClr val="accent1"/>
          </a:solidFill>
          <a:ln>
            <a:solidFill>
              <a:schemeClr val="bg2">
                <a:lumMod val="40000"/>
                <a:lumOff val="60000"/>
              </a:schemeClr>
            </a:solidFill>
          </a:ln>
          <a:effectLst>
            <a:outerShdw blurRad="127000" dist="63500" dir="5520000" sx="103000" sy="103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75743" tIns="37871" rIns="75743" bIns="37871">
            <a:spAutoFit/>
          </a:bodyPr>
          <a:lstStyle/>
          <a:p>
            <a:pPr>
              <a:buFont typeface="Symbol" pitchFamily="18" charset="2"/>
              <a:buNone/>
              <a:defRPr/>
            </a:pPr>
            <a:r>
              <a:rPr lang="de-DE" sz="2700" b="0" dirty="0">
                <a:solidFill>
                  <a:prstClr val="black"/>
                </a:solidFill>
              </a:rPr>
              <a:t>Lichtbögen</a:t>
            </a:r>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l="-846"/>
          <a:stretch/>
        </p:blipFill>
        <p:spPr>
          <a:xfrm>
            <a:off x="504825" y="2679184"/>
            <a:ext cx="2393399" cy="3404820"/>
          </a:xfrm>
          <a:prstGeom prst="rect">
            <a:avLst/>
          </a:prstGeom>
        </p:spPr>
      </p:pic>
    </p:spTree>
    <p:extLst>
      <p:ext uri="{BB962C8B-B14F-4D97-AF65-F5344CB8AC3E}">
        <p14:creationId xmlns:p14="http://schemas.microsoft.com/office/powerpoint/2010/main" val="3603862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des Stromunfalls</a:t>
            </a:r>
          </a:p>
        </p:txBody>
      </p:sp>
      <p:sp>
        <p:nvSpPr>
          <p:cNvPr id="4" name="Textplatzhalter 6"/>
          <p:cNvSpPr txBox="1">
            <a:spLocks/>
          </p:cNvSpPr>
          <p:nvPr/>
        </p:nvSpPr>
        <p:spPr bwMode="auto">
          <a:xfrm>
            <a:off x="5148064" y="2823137"/>
            <a:ext cx="3816424" cy="3054135"/>
          </a:xfrm>
          <a:prstGeom prst="rect">
            <a:avLst/>
          </a:prstGeom>
          <a:noFill/>
          <a:ln w="9525">
            <a:noFill/>
            <a:miter lim="800000"/>
            <a:headEnd/>
            <a:tailEnd/>
          </a:ln>
        </p:spPr>
        <p:txBody>
          <a:bodyPr lIns="91436" tIns="45719" rIns="91436" bIns="45719"/>
          <a:lstStyle/>
          <a:p>
            <a:pPr marL="379413" indent="-379413" defTabSz="912813">
              <a:spcBef>
                <a:spcPct val="20000"/>
              </a:spcBef>
            </a:pPr>
            <a:r>
              <a:rPr lang="de-DE" sz="2800" b="0" dirty="0">
                <a:solidFill>
                  <a:srgbClr val="555555"/>
                </a:solidFill>
              </a:rPr>
              <a:t>Folgen:</a:t>
            </a:r>
            <a:endParaRPr lang="de-DE" sz="2100" b="0" dirty="0">
              <a:solidFill>
                <a:srgbClr val="555555"/>
              </a:solidFill>
            </a:endParaRPr>
          </a:p>
          <a:p>
            <a:pPr marL="379413" indent="-379413" defTabSz="912813">
              <a:spcBef>
                <a:spcPts val="600"/>
              </a:spcBef>
              <a:buFont typeface="Arial" pitchFamily="34" charset="0"/>
              <a:buChar char="•"/>
            </a:pPr>
            <a:r>
              <a:rPr lang="de-DE" sz="2100" b="0" dirty="0">
                <a:solidFill>
                  <a:srgbClr val="555555"/>
                </a:solidFill>
              </a:rPr>
              <a:t>Schreckreaktion</a:t>
            </a:r>
          </a:p>
          <a:p>
            <a:pPr marL="379413" indent="-379413" defTabSz="912813">
              <a:spcBef>
                <a:spcPts val="600"/>
              </a:spcBef>
              <a:buFont typeface="Arial" pitchFamily="34" charset="0"/>
              <a:buChar char="•"/>
            </a:pPr>
            <a:r>
              <a:rPr lang="de-DE" sz="2100" b="0" dirty="0">
                <a:solidFill>
                  <a:srgbClr val="555555"/>
                </a:solidFill>
              </a:rPr>
              <a:t>unkontrollierte Bewegungen oder Absturz</a:t>
            </a:r>
          </a:p>
          <a:p>
            <a:pPr marL="447675" indent="-447675" defTabSz="912813">
              <a:spcBef>
                <a:spcPts val="600"/>
              </a:spcBef>
            </a:pPr>
            <a:endParaRPr lang="de-DE" sz="2100" b="0" dirty="0">
              <a:solidFill>
                <a:srgbClr val="555555"/>
              </a:solidFill>
            </a:endParaRPr>
          </a:p>
          <a:p>
            <a:pPr marL="447675" indent="-447675" defTabSz="912813">
              <a:spcBef>
                <a:spcPts val="600"/>
              </a:spcBef>
            </a:pPr>
            <a:r>
              <a:rPr lang="de-DE" sz="2100" b="0" dirty="0">
                <a:solidFill>
                  <a:srgbClr val="555555"/>
                </a:solidFill>
              </a:rPr>
              <a:t>=&gt; Tragen von PSA gegen Absturz in nicht absturzgesicherten Bereichen</a:t>
            </a:r>
          </a:p>
        </p:txBody>
      </p:sp>
      <p:sp>
        <p:nvSpPr>
          <p:cNvPr id="5" name="Textfeld 4"/>
          <p:cNvSpPr txBox="1"/>
          <p:nvPr/>
        </p:nvSpPr>
        <p:spPr>
          <a:xfrm>
            <a:off x="504825" y="1880971"/>
            <a:ext cx="4027488" cy="492125"/>
          </a:xfrm>
          <a:prstGeom prst="rect">
            <a:avLst/>
          </a:prstGeom>
          <a:solidFill>
            <a:schemeClr val="accent1"/>
          </a:solidFill>
          <a:ln>
            <a:solidFill>
              <a:schemeClr val="bg2">
                <a:lumMod val="40000"/>
                <a:lumOff val="60000"/>
              </a:schemeClr>
            </a:solidFill>
          </a:ln>
          <a:effectLst>
            <a:outerShdw blurRad="127000" dist="63500" dir="5520000" sx="103000" sy="103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75743" tIns="37871" rIns="75743" bIns="37871">
            <a:spAutoFit/>
          </a:bodyPr>
          <a:lstStyle/>
          <a:p>
            <a:pPr>
              <a:buFont typeface="Symbol" pitchFamily="18" charset="2"/>
              <a:buNone/>
              <a:defRPr/>
            </a:pPr>
            <a:r>
              <a:rPr lang="de-DE" sz="2700" b="0" dirty="0">
                <a:solidFill>
                  <a:prstClr val="black"/>
                </a:solidFill>
              </a:rPr>
              <a:t>Sekundärunfälle</a:t>
            </a:r>
          </a:p>
        </p:txBody>
      </p:sp>
      <p:pic>
        <p:nvPicPr>
          <p:cNvPr id="4098" name="Picture 2" descr="C:\Users\Christian\Downloads\HiDrive-Finale Dateien-20161218-070901\Bilder\Seite_40_obe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825" y="2823136"/>
            <a:ext cx="4580995" cy="305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27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b="1" dirty="0">
                <a:solidFill>
                  <a:schemeClr val="tx1"/>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4212445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 vor elektrischer Gefährdung</a:t>
            </a:r>
          </a:p>
        </p:txBody>
      </p:sp>
      <p:graphicFrame>
        <p:nvGraphicFramePr>
          <p:cNvPr id="4" name="Diagramm 3"/>
          <p:cNvGraphicFramePr/>
          <p:nvPr>
            <p:extLst>
              <p:ext uri="{D42A27DB-BD31-4B8C-83A1-F6EECF244321}">
                <p14:modId xmlns:p14="http://schemas.microsoft.com/office/powerpoint/2010/main" val="1730688309"/>
              </p:ext>
            </p:extLst>
          </p:nvPr>
        </p:nvGraphicFramePr>
        <p:xfrm>
          <a:off x="611560" y="1772816"/>
          <a:ext cx="792088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88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Schutzmaßnahmen Allgemein</a:t>
            </a:r>
          </a:p>
        </p:txBody>
      </p:sp>
      <p:grpSp>
        <p:nvGrpSpPr>
          <p:cNvPr id="20" name="Gruppieren 19">
            <a:extLst>
              <a:ext uri="{FF2B5EF4-FFF2-40B4-BE49-F238E27FC236}">
                <a16:creationId xmlns:a16="http://schemas.microsoft.com/office/drawing/2014/main" id="{593692A2-E1EC-C6DD-D18E-38F81A8C6F67}"/>
              </a:ext>
            </a:extLst>
          </p:cNvPr>
          <p:cNvGrpSpPr/>
          <p:nvPr/>
        </p:nvGrpSpPr>
        <p:grpSpPr>
          <a:xfrm>
            <a:off x="323528" y="1879303"/>
            <a:ext cx="7488832" cy="4410803"/>
            <a:chOff x="827584" y="1937775"/>
            <a:chExt cx="7488832" cy="4410803"/>
          </a:xfrm>
        </p:grpSpPr>
        <p:sp>
          <p:nvSpPr>
            <p:cNvPr id="16" name="Pfeil nach unten 15"/>
            <p:cNvSpPr/>
            <p:nvPr/>
          </p:nvSpPr>
          <p:spPr>
            <a:xfrm>
              <a:off x="4384551" y="2637231"/>
              <a:ext cx="432048" cy="520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F86C605C-7B5A-2F7A-4DAC-FE09AAD949C6}"/>
                </a:ext>
              </a:extLst>
            </p:cNvPr>
            <p:cNvGrpSpPr/>
            <p:nvPr/>
          </p:nvGrpSpPr>
          <p:grpSpPr>
            <a:xfrm>
              <a:off x="827584" y="1937775"/>
              <a:ext cx="7488832" cy="4410803"/>
              <a:chOff x="827584" y="1937775"/>
              <a:chExt cx="7488832" cy="4410803"/>
            </a:xfrm>
          </p:grpSpPr>
          <p:grpSp>
            <p:nvGrpSpPr>
              <p:cNvPr id="4" name="Gruppieren 3"/>
              <p:cNvGrpSpPr/>
              <p:nvPr/>
            </p:nvGrpSpPr>
            <p:grpSpPr>
              <a:xfrm>
                <a:off x="2042548" y="5686116"/>
                <a:ext cx="5058899" cy="662462"/>
                <a:chOff x="2123729" y="406796"/>
                <a:chExt cx="5293106" cy="739386"/>
              </a:xfrm>
              <a:scene3d>
                <a:camera prst="orthographicFront"/>
                <a:lightRig rig="threePt" dir="t">
                  <a:rot lat="0" lon="0" rev="7500000"/>
                </a:lightRig>
              </a:scene3d>
            </p:grpSpPr>
            <p:sp>
              <p:nvSpPr>
                <p:cNvPr id="5" name="Abgerundetes Rechteck 4"/>
                <p:cNvSpPr/>
                <p:nvPr/>
              </p:nvSpPr>
              <p:spPr>
                <a:xfrm>
                  <a:off x="2123729" y="406796"/>
                  <a:ext cx="5293106" cy="722312"/>
                </a:xfrm>
                <a:prstGeom prst="roundRect">
                  <a:avLst/>
                </a:prstGeom>
              </p:spPr>
              <p:style>
                <a:lnRef idx="0">
                  <a:schemeClr val="accent1"/>
                </a:lnRef>
                <a:fillRef idx="3">
                  <a:schemeClr val="accent1"/>
                </a:fillRef>
                <a:effectRef idx="3">
                  <a:schemeClr val="accent1"/>
                </a:effectRef>
                <a:fontRef idx="minor">
                  <a:schemeClr val="lt1"/>
                </a:fontRef>
              </p:style>
              <p:txBody>
                <a:bodyPr/>
                <a:lstStyle/>
                <a:p>
                  <a:endParaRPr lang="de-DE"/>
                </a:p>
              </p:txBody>
            </p:sp>
            <p:sp>
              <p:nvSpPr>
                <p:cNvPr id="6" name="Abgerundetes Rechteck 4"/>
                <p:cNvSpPr/>
                <p:nvPr/>
              </p:nvSpPr>
              <p:spPr>
                <a:xfrm>
                  <a:off x="2158989" y="494391"/>
                  <a:ext cx="5222586" cy="651792"/>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algn="ctr" defTabSz="889000">
                    <a:lnSpc>
                      <a:spcPct val="50000"/>
                    </a:lnSpc>
                    <a:spcBef>
                      <a:spcPct val="0"/>
                    </a:spcBef>
                    <a:spcAft>
                      <a:spcPts val="840"/>
                    </a:spcAft>
                  </a:pPr>
                  <a:r>
                    <a:rPr lang="de-DE" sz="2000" dirty="0">
                      <a:solidFill>
                        <a:srgbClr val="555555"/>
                      </a:solidFill>
                    </a:rPr>
                    <a:t>Personenbezogene Maßnahme</a:t>
                  </a:r>
                </a:p>
                <a:p>
                  <a:pPr algn="ctr" defTabSz="889000">
                    <a:lnSpc>
                      <a:spcPct val="50000"/>
                    </a:lnSpc>
                    <a:spcBef>
                      <a:spcPct val="0"/>
                    </a:spcBef>
                    <a:spcAft>
                      <a:spcPts val="840"/>
                    </a:spcAft>
                  </a:pPr>
                  <a:r>
                    <a:rPr lang="de-DE" sz="1600" dirty="0">
                      <a:solidFill>
                        <a:srgbClr val="555555"/>
                      </a:solidFill>
                    </a:rPr>
                    <a:t>(z.B. persönliche Schutzausrüstung)</a:t>
                  </a:r>
                </a:p>
              </p:txBody>
            </p:sp>
          </p:grpSp>
          <p:grpSp>
            <p:nvGrpSpPr>
              <p:cNvPr id="7" name="Gruppieren 6"/>
              <p:cNvGrpSpPr/>
              <p:nvPr/>
            </p:nvGrpSpPr>
            <p:grpSpPr>
              <a:xfrm>
                <a:off x="1831112" y="4293460"/>
                <a:ext cx="5481776" cy="809495"/>
                <a:chOff x="2123729" y="1219398"/>
                <a:chExt cx="5293106" cy="739319"/>
              </a:xfrm>
              <a:scene3d>
                <a:camera prst="orthographicFront"/>
                <a:lightRig rig="threePt" dir="t">
                  <a:rot lat="0" lon="0" rev="7500000"/>
                </a:lightRig>
              </a:scene3d>
            </p:grpSpPr>
            <p:sp>
              <p:nvSpPr>
                <p:cNvPr id="8" name="Abgerundetes Rechteck 7"/>
                <p:cNvSpPr/>
                <p:nvPr/>
              </p:nvSpPr>
              <p:spPr>
                <a:xfrm>
                  <a:off x="2123729" y="1219398"/>
                  <a:ext cx="5293106" cy="722312"/>
                </a:xfrm>
                <a:prstGeom prst="roundRect">
                  <a:avLst/>
                </a:prstGeom>
              </p:spPr>
              <p:style>
                <a:lnRef idx="0">
                  <a:schemeClr val="accent1"/>
                </a:lnRef>
                <a:fillRef idx="3">
                  <a:schemeClr val="accent1"/>
                </a:fillRef>
                <a:effectRef idx="3">
                  <a:schemeClr val="accent1"/>
                </a:effectRef>
                <a:fontRef idx="minor">
                  <a:schemeClr val="lt1"/>
                </a:fontRef>
              </p:style>
              <p:txBody>
                <a:bodyPr/>
                <a:lstStyle/>
                <a:p>
                  <a:endParaRPr lang="de-DE"/>
                </a:p>
              </p:txBody>
            </p:sp>
            <p:sp>
              <p:nvSpPr>
                <p:cNvPr id="9" name="Abgerundetes Rechteck 6"/>
                <p:cNvSpPr/>
                <p:nvPr/>
              </p:nvSpPr>
              <p:spPr>
                <a:xfrm>
                  <a:off x="2158989" y="1306925"/>
                  <a:ext cx="5222586" cy="651792"/>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algn="ctr" defTabSz="889000">
                    <a:lnSpc>
                      <a:spcPct val="50000"/>
                    </a:lnSpc>
                    <a:spcBef>
                      <a:spcPct val="0"/>
                    </a:spcBef>
                    <a:spcAft>
                      <a:spcPts val="840"/>
                    </a:spcAft>
                  </a:pPr>
                  <a:r>
                    <a:rPr lang="de-DE" sz="2000" dirty="0">
                      <a:solidFill>
                        <a:srgbClr val="555555"/>
                      </a:solidFill>
                    </a:rPr>
                    <a:t>Organisatorische Maßnahme</a:t>
                  </a:r>
                </a:p>
                <a:p>
                  <a:pPr algn="ctr" defTabSz="889000">
                    <a:lnSpc>
                      <a:spcPct val="50000"/>
                    </a:lnSpc>
                    <a:spcBef>
                      <a:spcPct val="0"/>
                    </a:spcBef>
                    <a:spcAft>
                      <a:spcPts val="840"/>
                    </a:spcAft>
                  </a:pPr>
                  <a:r>
                    <a:rPr lang="de-DE" sz="1600" dirty="0">
                      <a:solidFill>
                        <a:srgbClr val="555555"/>
                      </a:solidFill>
                    </a:rPr>
                    <a:t>(z.B. Arbeitsbereiche Absperren und Kennzeichnen)</a:t>
                  </a:r>
                </a:p>
              </p:txBody>
            </p:sp>
          </p:grpSp>
          <p:grpSp>
            <p:nvGrpSpPr>
              <p:cNvPr id="10" name="Gruppieren 9"/>
              <p:cNvGrpSpPr/>
              <p:nvPr/>
            </p:nvGrpSpPr>
            <p:grpSpPr>
              <a:xfrm>
                <a:off x="898296" y="3201978"/>
                <a:ext cx="7236277" cy="625653"/>
                <a:chOff x="1485768" y="2056914"/>
                <a:chExt cx="7120289" cy="697400"/>
              </a:xfrm>
              <a:scene3d>
                <a:camera prst="orthographicFront"/>
                <a:lightRig rig="threePt" dir="t">
                  <a:rot lat="0" lon="0" rev="7500000"/>
                </a:lightRig>
              </a:scene3d>
            </p:grpSpPr>
            <p:sp>
              <p:nvSpPr>
                <p:cNvPr id="11" name="Abgerundetes Rechteck 10"/>
                <p:cNvSpPr/>
                <p:nvPr/>
              </p:nvSpPr>
              <p:spPr>
                <a:xfrm>
                  <a:off x="1485768" y="2056914"/>
                  <a:ext cx="7120289" cy="697400"/>
                </a:xfrm>
                <a:prstGeom prst="roundRect">
                  <a:avLst/>
                </a:prstGeom>
              </p:spPr>
              <p:style>
                <a:lnRef idx="0">
                  <a:schemeClr val="accent1"/>
                </a:lnRef>
                <a:fillRef idx="3">
                  <a:schemeClr val="accent1"/>
                </a:fillRef>
                <a:effectRef idx="3">
                  <a:schemeClr val="accent1"/>
                </a:effectRef>
                <a:fontRef idx="minor">
                  <a:schemeClr val="lt1"/>
                </a:fontRef>
              </p:style>
              <p:txBody>
                <a:bodyPr/>
                <a:lstStyle/>
                <a:p>
                  <a:endParaRPr lang="de-DE"/>
                </a:p>
              </p:txBody>
            </p:sp>
            <p:sp>
              <p:nvSpPr>
                <p:cNvPr id="12" name="Abgerundetes Rechteck 8"/>
                <p:cNvSpPr/>
                <p:nvPr/>
              </p:nvSpPr>
              <p:spPr>
                <a:xfrm>
                  <a:off x="1594580" y="2134352"/>
                  <a:ext cx="6803530" cy="58044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algn="ctr" defTabSz="889000">
                    <a:lnSpc>
                      <a:spcPct val="50000"/>
                    </a:lnSpc>
                    <a:spcBef>
                      <a:spcPct val="0"/>
                    </a:spcBef>
                    <a:spcAft>
                      <a:spcPts val="840"/>
                    </a:spcAft>
                  </a:pPr>
                  <a:r>
                    <a:rPr lang="de-DE" sz="2000" dirty="0">
                      <a:solidFill>
                        <a:srgbClr val="555555"/>
                      </a:solidFill>
                    </a:rPr>
                    <a:t>Technische Maßnahme</a:t>
                  </a:r>
                </a:p>
                <a:p>
                  <a:pPr algn="ctr" defTabSz="889000">
                    <a:lnSpc>
                      <a:spcPct val="50000"/>
                    </a:lnSpc>
                    <a:spcBef>
                      <a:spcPct val="0"/>
                    </a:spcBef>
                    <a:spcAft>
                      <a:spcPts val="840"/>
                    </a:spcAft>
                  </a:pPr>
                  <a:r>
                    <a:rPr lang="de-DE" sz="1600" dirty="0">
                      <a:solidFill>
                        <a:srgbClr val="555555"/>
                      </a:solidFill>
                    </a:rPr>
                    <a:t>(z.B. Automatische Abschaltung aller HV-Spannungen)</a:t>
                  </a:r>
                </a:p>
              </p:txBody>
            </p:sp>
          </p:grpSp>
          <p:grpSp>
            <p:nvGrpSpPr>
              <p:cNvPr id="13" name="Gruppieren 12"/>
              <p:cNvGrpSpPr/>
              <p:nvPr/>
            </p:nvGrpSpPr>
            <p:grpSpPr>
              <a:xfrm>
                <a:off x="827584" y="1937775"/>
                <a:ext cx="7488832" cy="655443"/>
                <a:chOff x="1316614" y="2844601"/>
                <a:chExt cx="7468357" cy="730608"/>
              </a:xfrm>
              <a:scene3d>
                <a:camera prst="orthographicFront"/>
                <a:lightRig rig="threePt" dir="t">
                  <a:rot lat="0" lon="0" rev="7500000"/>
                </a:lightRig>
              </a:scene3d>
            </p:grpSpPr>
            <p:sp>
              <p:nvSpPr>
                <p:cNvPr id="14" name="Abgerundetes Rechteck 13"/>
                <p:cNvSpPr/>
                <p:nvPr/>
              </p:nvSpPr>
              <p:spPr>
                <a:xfrm>
                  <a:off x="1316614" y="2844601"/>
                  <a:ext cx="7468357" cy="722312"/>
                </a:xfrm>
                <a:prstGeom prst="roundRect">
                  <a:avLst/>
                </a:prstGeom>
              </p:spPr>
              <p:style>
                <a:lnRef idx="0">
                  <a:schemeClr val="accent1"/>
                </a:lnRef>
                <a:fillRef idx="3">
                  <a:schemeClr val="accent1"/>
                </a:fillRef>
                <a:effectRef idx="3">
                  <a:schemeClr val="accent1"/>
                </a:effectRef>
                <a:fontRef idx="minor">
                  <a:schemeClr val="lt1"/>
                </a:fontRef>
              </p:style>
              <p:txBody>
                <a:bodyPr/>
                <a:lstStyle/>
                <a:p>
                  <a:endParaRPr lang="de-DE" dirty="0"/>
                </a:p>
              </p:txBody>
            </p:sp>
            <p:sp>
              <p:nvSpPr>
                <p:cNvPr id="15" name="Abgerundetes Rechteck 10"/>
                <p:cNvSpPr/>
                <p:nvPr/>
              </p:nvSpPr>
              <p:spPr>
                <a:xfrm>
                  <a:off x="1351874" y="2923417"/>
                  <a:ext cx="7397837" cy="651792"/>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76200" tIns="76200" rIns="76200" bIns="76200" numCol="1" spcCol="1270" anchor="ctr" anchorCtr="0">
                  <a:noAutofit/>
                </a:bodyPr>
                <a:lstStyle/>
                <a:p>
                  <a:pPr algn="ctr" defTabSz="889000">
                    <a:lnSpc>
                      <a:spcPct val="50000"/>
                    </a:lnSpc>
                    <a:spcBef>
                      <a:spcPct val="0"/>
                    </a:spcBef>
                    <a:spcAft>
                      <a:spcPts val="840"/>
                    </a:spcAft>
                  </a:pPr>
                  <a:r>
                    <a:rPr lang="de-DE" sz="2000" dirty="0">
                      <a:solidFill>
                        <a:srgbClr val="555555"/>
                      </a:solidFill>
                    </a:rPr>
                    <a:t>Substitution, Vermeidung von Gefahren</a:t>
                  </a:r>
                </a:p>
                <a:p>
                  <a:pPr algn="ctr" defTabSz="889000">
                    <a:lnSpc>
                      <a:spcPct val="50000"/>
                    </a:lnSpc>
                    <a:spcBef>
                      <a:spcPct val="0"/>
                    </a:spcBef>
                    <a:spcAft>
                      <a:spcPts val="840"/>
                    </a:spcAft>
                  </a:pPr>
                  <a:r>
                    <a:rPr lang="de-DE" sz="1600" dirty="0">
                      <a:solidFill>
                        <a:srgbClr val="555555"/>
                      </a:solidFill>
                    </a:rPr>
                    <a:t>(z.B. durch anderes ungefährliches Arbeitsverfahren)</a:t>
                  </a:r>
                </a:p>
              </p:txBody>
            </p:sp>
          </p:grpSp>
          <p:sp>
            <p:nvSpPr>
              <p:cNvPr id="17" name="Pfeil nach unten 16"/>
              <p:cNvSpPr/>
              <p:nvPr/>
            </p:nvSpPr>
            <p:spPr>
              <a:xfrm>
                <a:off x="4355976" y="3884648"/>
                <a:ext cx="432048" cy="520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unten 17"/>
              <p:cNvSpPr/>
              <p:nvPr/>
            </p:nvSpPr>
            <p:spPr>
              <a:xfrm>
                <a:off x="4355976" y="5134169"/>
                <a:ext cx="432048" cy="520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3" name="Grafik 2">
            <a:extLst>
              <a:ext uri="{FF2B5EF4-FFF2-40B4-BE49-F238E27FC236}">
                <a16:creationId xmlns:a16="http://schemas.microsoft.com/office/drawing/2014/main" id="{9DA2A102-A960-A36E-F8AD-535058144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2967" y="4316862"/>
            <a:ext cx="1702956" cy="1114245"/>
          </a:xfrm>
          <a:prstGeom prst="rect">
            <a:avLst/>
          </a:prstGeom>
        </p:spPr>
      </p:pic>
      <p:pic>
        <p:nvPicPr>
          <p:cNvPr id="22" name="Picture 15" descr="Service plug grip">
            <a:extLst>
              <a:ext uri="{FF2B5EF4-FFF2-40B4-BE49-F238E27FC236}">
                <a16:creationId xmlns:a16="http://schemas.microsoft.com/office/drawing/2014/main" id="{49F620BB-901D-2191-B8C7-3B470F0D050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1408244">
            <a:off x="7630535" y="2999973"/>
            <a:ext cx="1447077" cy="1035179"/>
          </a:xfrm>
          <a:prstGeom prst="rect">
            <a:avLst/>
          </a:prstGeom>
          <a:noFill/>
          <a:ln w="28575">
            <a:noFill/>
          </a:ln>
        </p:spPr>
      </p:pic>
      <p:pic>
        <p:nvPicPr>
          <p:cNvPr id="23" name="Grafik 22">
            <a:extLst>
              <a:ext uri="{FF2B5EF4-FFF2-40B4-BE49-F238E27FC236}">
                <a16:creationId xmlns:a16="http://schemas.microsoft.com/office/drawing/2014/main" id="{5A522C06-9A12-C9C4-57B0-C6089ACB8BC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39" b="98194" l="1577" r="100000"/>
                    </a14:imgEffect>
                  </a14:imgLayer>
                </a14:imgProps>
              </a:ext>
              <a:ext uri="{28A0092B-C50C-407E-A947-70E740481C1C}">
                <a14:useLocalDpi xmlns:a14="http://schemas.microsoft.com/office/drawing/2010/main"/>
              </a:ext>
            </a:extLst>
          </a:blip>
          <a:srcRect/>
          <a:stretch/>
        </p:blipFill>
        <p:spPr>
          <a:xfrm rot="20835545">
            <a:off x="7335209" y="5504035"/>
            <a:ext cx="1004923" cy="894380"/>
          </a:xfrm>
          <a:prstGeom prst="rect">
            <a:avLst/>
          </a:prstGeom>
        </p:spPr>
      </p:pic>
      <p:sp>
        <p:nvSpPr>
          <p:cNvPr id="24" name="Ellipse 23">
            <a:extLst>
              <a:ext uri="{FF2B5EF4-FFF2-40B4-BE49-F238E27FC236}">
                <a16:creationId xmlns:a16="http://schemas.microsoft.com/office/drawing/2014/main" id="{5AC7357B-10CA-E4CB-82D8-1C1AAB62054F}"/>
              </a:ext>
            </a:extLst>
          </p:cNvPr>
          <p:cNvSpPr/>
          <p:nvPr/>
        </p:nvSpPr>
        <p:spPr bwMode="auto">
          <a:xfrm>
            <a:off x="7630517" y="2967884"/>
            <a:ext cx="414309" cy="460966"/>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spTree>
    <p:extLst>
      <p:ext uri="{BB962C8B-B14F-4D97-AF65-F5344CB8AC3E}">
        <p14:creationId xmlns:p14="http://schemas.microsoft.com/office/powerpoint/2010/main" val="3336143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Technische Schutzmaßnahmen der Hersteller</a:t>
            </a:r>
          </a:p>
        </p:txBody>
      </p:sp>
      <p:sp>
        <p:nvSpPr>
          <p:cNvPr id="4" name="Textfeld 3"/>
          <p:cNvSpPr txBox="1"/>
          <p:nvPr/>
        </p:nvSpPr>
        <p:spPr>
          <a:xfrm>
            <a:off x="467544" y="1907535"/>
            <a:ext cx="8460940" cy="4431983"/>
          </a:xfrm>
          <a:prstGeom prst="rect">
            <a:avLst/>
          </a:prstGeom>
          <a:noFill/>
        </p:spPr>
        <p:txBody>
          <a:bodyPr wrap="square" rtlCol="0">
            <a:spAutoFit/>
          </a:bodyPr>
          <a:lstStyle/>
          <a:p>
            <a:r>
              <a:rPr lang="de-DE" sz="2100" dirty="0">
                <a:solidFill>
                  <a:srgbClr val="555555"/>
                </a:solidFill>
              </a:rPr>
              <a:t>Automatisches Abschalten der HV-Spannung bei:</a:t>
            </a:r>
          </a:p>
          <a:p>
            <a:pPr marL="342900" indent="-342900">
              <a:spcBef>
                <a:spcPts val="600"/>
              </a:spcBef>
              <a:buFont typeface="Arial" panose="020B0604020202020204" pitchFamily="34" charset="0"/>
              <a:buChar char="•"/>
            </a:pPr>
            <a:r>
              <a:rPr lang="de-DE" sz="2100" b="0" dirty="0">
                <a:solidFill>
                  <a:srgbClr val="555555"/>
                </a:solidFill>
              </a:rPr>
              <a:t>Öffnen einer Abdeckung (z.B. durch Pilotkontakte)</a:t>
            </a:r>
          </a:p>
          <a:p>
            <a:pPr marL="342900" indent="-342900">
              <a:spcBef>
                <a:spcPts val="600"/>
              </a:spcBef>
              <a:buFont typeface="Arial" panose="020B0604020202020204" pitchFamily="34" charset="0"/>
              <a:buChar char="•"/>
            </a:pPr>
            <a:r>
              <a:rPr lang="de-DE" sz="2100" b="0" dirty="0">
                <a:solidFill>
                  <a:srgbClr val="555555"/>
                </a:solidFill>
              </a:rPr>
              <a:t>Überwachung des Isolationswiderstands</a:t>
            </a:r>
          </a:p>
          <a:p>
            <a:pPr marL="342900" indent="-342900">
              <a:spcBef>
                <a:spcPts val="600"/>
              </a:spcBef>
              <a:buFont typeface="Arial" panose="020B0604020202020204" pitchFamily="34" charset="0"/>
              <a:buChar char="•"/>
            </a:pPr>
            <a:r>
              <a:rPr lang="de-DE" sz="2100" b="0" dirty="0">
                <a:solidFill>
                  <a:srgbClr val="555555"/>
                </a:solidFill>
              </a:rPr>
              <a:t>Schutzrelais (</a:t>
            </a:r>
            <a:r>
              <a:rPr lang="de-DE" sz="2100" b="0" dirty="0" err="1">
                <a:solidFill>
                  <a:srgbClr val="555555"/>
                </a:solidFill>
              </a:rPr>
              <a:t>normaly</a:t>
            </a:r>
            <a:r>
              <a:rPr lang="de-DE" sz="2100" b="0" dirty="0">
                <a:solidFill>
                  <a:srgbClr val="555555"/>
                </a:solidFill>
              </a:rPr>
              <a:t> open)</a:t>
            </a:r>
          </a:p>
          <a:p>
            <a:pPr marL="342900" indent="-342900">
              <a:spcBef>
                <a:spcPts val="600"/>
              </a:spcBef>
              <a:buFont typeface="Arial" panose="020B0604020202020204" pitchFamily="34" charset="0"/>
              <a:buChar char="•"/>
            </a:pPr>
            <a:r>
              <a:rPr lang="de-DE" sz="2100" b="0" dirty="0">
                <a:solidFill>
                  <a:srgbClr val="555555"/>
                </a:solidFill>
              </a:rPr>
              <a:t>Voreilende Kontakte und Pilotkontakte bei </a:t>
            </a:r>
            <a:br>
              <a:rPr lang="de-DE" sz="2100" b="0" dirty="0">
                <a:solidFill>
                  <a:srgbClr val="555555"/>
                </a:solidFill>
              </a:rPr>
            </a:br>
            <a:r>
              <a:rPr lang="de-DE" sz="2100" b="0" dirty="0">
                <a:solidFill>
                  <a:srgbClr val="555555"/>
                </a:solidFill>
              </a:rPr>
              <a:t>Steckverbindungen</a:t>
            </a:r>
          </a:p>
          <a:p>
            <a:endParaRPr lang="de-DE" sz="2100" b="0" dirty="0">
              <a:solidFill>
                <a:srgbClr val="555555"/>
              </a:solidFill>
            </a:endParaRPr>
          </a:p>
          <a:p>
            <a:r>
              <a:rPr lang="de-DE" sz="2100" dirty="0">
                <a:solidFill>
                  <a:srgbClr val="555555"/>
                </a:solidFill>
              </a:rPr>
              <a:t>Hinweisende Sicherheitstechnik durch:</a:t>
            </a:r>
          </a:p>
          <a:p>
            <a:pPr marL="457200" indent="-457200">
              <a:spcBef>
                <a:spcPts val="600"/>
              </a:spcBef>
              <a:buFont typeface="Arial" pitchFamily="34" charset="0"/>
              <a:buChar char="•"/>
            </a:pPr>
            <a:r>
              <a:rPr lang="de-DE" sz="2100" b="0" dirty="0">
                <a:solidFill>
                  <a:srgbClr val="555555"/>
                </a:solidFill>
              </a:rPr>
              <a:t>Kennzeichnung von HV-Komponenten</a:t>
            </a:r>
          </a:p>
          <a:p>
            <a:pPr marL="457200" indent="-457200">
              <a:spcBef>
                <a:spcPts val="600"/>
              </a:spcBef>
              <a:buFont typeface="Arial" pitchFamily="34" charset="0"/>
              <a:buChar char="•"/>
            </a:pPr>
            <a:r>
              <a:rPr lang="de-DE" sz="2100" b="0" dirty="0">
                <a:solidFill>
                  <a:srgbClr val="555555"/>
                </a:solidFill>
              </a:rPr>
              <a:t>Farbliche Kennzeichnung des HV-Leitungssatzes</a:t>
            </a:r>
          </a:p>
          <a:p>
            <a:r>
              <a:rPr lang="de-DE" sz="2100" b="0" dirty="0">
                <a:solidFill>
                  <a:srgbClr val="555555"/>
                </a:solidFill>
              </a:rPr>
              <a:t> </a:t>
            </a:r>
          </a:p>
          <a:p>
            <a:r>
              <a:rPr lang="de-DE" sz="2100" dirty="0">
                <a:solidFill>
                  <a:srgbClr val="555555"/>
                </a:solidFill>
              </a:rPr>
              <a:t>Zusätzlich: Trennung des HV-Systems vom 24V-Bordnetz</a:t>
            </a:r>
          </a:p>
        </p:txBody>
      </p:sp>
    </p:spTree>
    <p:extLst>
      <p:ext uri="{BB962C8B-B14F-4D97-AF65-F5344CB8AC3E}">
        <p14:creationId xmlns:p14="http://schemas.microsoft.com/office/powerpoint/2010/main" val="77612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Definition „Hochvolt“</a:t>
            </a:r>
          </a:p>
        </p:txBody>
      </p:sp>
      <p:sp>
        <p:nvSpPr>
          <p:cNvPr id="8" name="Textfeld 7"/>
          <p:cNvSpPr txBox="1"/>
          <p:nvPr/>
        </p:nvSpPr>
        <p:spPr>
          <a:xfrm>
            <a:off x="2025194" y="2896125"/>
            <a:ext cx="6003189" cy="1446550"/>
          </a:xfrm>
          <a:prstGeom prst="rect">
            <a:avLst/>
          </a:prstGeom>
          <a:noFill/>
        </p:spPr>
        <p:txBody>
          <a:bodyPr wrap="square" rtlCol="0">
            <a:spAutoFit/>
          </a:bodyPr>
          <a:lstStyle/>
          <a:p>
            <a:r>
              <a:rPr lang="de-DE" sz="8800" b="1" dirty="0">
                <a:ln w="22225">
                  <a:solidFill>
                    <a:srgbClr val="C00000"/>
                  </a:solidFill>
                  <a:prstDash val="solid"/>
                </a:ln>
                <a:solidFill>
                  <a:srgbClr val="FF0000"/>
                </a:solidFill>
                <a:effectLst>
                  <a:outerShdw blurRad="60007" dist="200025" dir="15000000" sy="30000" kx="-1800000" algn="bl" rotWithShape="0">
                    <a:prstClr val="black">
                      <a:alpha val="32000"/>
                    </a:prstClr>
                  </a:outerShdw>
                </a:effectLst>
              </a:rPr>
              <a:t>Hochvolt?</a:t>
            </a:r>
          </a:p>
        </p:txBody>
      </p:sp>
      <p:sp>
        <p:nvSpPr>
          <p:cNvPr id="12" name="Rechteck 11"/>
          <p:cNvSpPr/>
          <p:nvPr/>
        </p:nvSpPr>
        <p:spPr>
          <a:xfrm>
            <a:off x="3815222" y="1857598"/>
            <a:ext cx="1513556"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42V</a:t>
            </a:r>
          </a:p>
        </p:txBody>
      </p:sp>
      <p:sp>
        <p:nvSpPr>
          <p:cNvPr id="13" name="Rechteck 12"/>
          <p:cNvSpPr/>
          <p:nvPr/>
        </p:nvSpPr>
        <p:spPr>
          <a:xfrm>
            <a:off x="587859" y="2153751"/>
            <a:ext cx="1513556"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12V</a:t>
            </a:r>
          </a:p>
        </p:txBody>
      </p:sp>
      <p:sp>
        <p:nvSpPr>
          <p:cNvPr id="15" name="Rechteck 14"/>
          <p:cNvSpPr/>
          <p:nvPr/>
        </p:nvSpPr>
        <p:spPr>
          <a:xfrm>
            <a:off x="620644" y="4322112"/>
            <a:ext cx="1513556"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24V</a:t>
            </a:r>
          </a:p>
        </p:txBody>
      </p:sp>
      <p:sp>
        <p:nvSpPr>
          <p:cNvPr id="16" name="Rechteck 15"/>
          <p:cNvSpPr/>
          <p:nvPr/>
        </p:nvSpPr>
        <p:spPr>
          <a:xfrm>
            <a:off x="3207543" y="5029323"/>
            <a:ext cx="1513556"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48V</a:t>
            </a:r>
          </a:p>
        </p:txBody>
      </p:sp>
      <p:sp>
        <p:nvSpPr>
          <p:cNvPr id="17" name="Rechteck 16"/>
          <p:cNvSpPr/>
          <p:nvPr/>
        </p:nvSpPr>
        <p:spPr>
          <a:xfrm>
            <a:off x="6904353" y="2145630"/>
            <a:ext cx="1919115"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25kV</a:t>
            </a:r>
          </a:p>
        </p:txBody>
      </p:sp>
      <p:sp>
        <p:nvSpPr>
          <p:cNvPr id="18" name="Rechteck 17"/>
          <p:cNvSpPr/>
          <p:nvPr/>
        </p:nvSpPr>
        <p:spPr>
          <a:xfrm>
            <a:off x="7089991" y="4636859"/>
            <a:ext cx="1513556" cy="923330"/>
          </a:xfrm>
          <a:prstGeom prst="rect">
            <a:avLst/>
          </a:prstGeom>
          <a:noFill/>
        </p:spPr>
        <p:txBody>
          <a:bodyPr wrap="none" lIns="91440" tIns="45720" rIns="91440" bIns="45720">
            <a:spAutoFit/>
          </a:bodyPr>
          <a:lstStyle/>
          <a:p>
            <a:pPr algn="ctr"/>
            <a:r>
              <a:rPr lang="de-DE" sz="5400" b="1" dirty="0">
                <a:ln w="12700">
                  <a:solidFill>
                    <a:srgbClr val="2FA3EE"/>
                  </a:solidFill>
                  <a:prstDash val="solid"/>
                </a:ln>
                <a:pattFill prst="pct50">
                  <a:fgClr>
                    <a:srgbClr val="2FA3EE"/>
                  </a:fgClr>
                  <a:bgClr>
                    <a:srgbClr val="2FA3EE">
                      <a:lumMod val="20000"/>
                      <a:lumOff val="80000"/>
                    </a:srgbClr>
                  </a:bgClr>
                </a:pattFill>
                <a:effectLst>
                  <a:outerShdw dist="38100" dir="2640000" algn="bl" rotWithShape="0">
                    <a:srgbClr val="2FA3EE"/>
                  </a:outerShdw>
                </a:effectLst>
              </a:rPr>
              <a:t>85V</a:t>
            </a:r>
          </a:p>
        </p:txBody>
      </p:sp>
    </p:spTree>
    <p:extLst>
      <p:ext uri="{BB962C8B-B14F-4D97-AF65-F5344CB8AC3E}">
        <p14:creationId xmlns:p14="http://schemas.microsoft.com/office/powerpoint/2010/main" val="77277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504825" y="1322388"/>
            <a:ext cx="8191500" cy="539750"/>
          </a:xfrm>
        </p:spPr>
        <p:txBody>
          <a:bodyPr/>
          <a:lstStyle/>
          <a:p>
            <a:r>
              <a:rPr lang="de-DE" dirty="0"/>
              <a:t>Kennzeichnung von HV-Komponenten</a:t>
            </a:r>
          </a:p>
        </p:txBody>
      </p:sp>
      <p:pic>
        <p:nvPicPr>
          <p:cNvPr id="5" name="Picture 5" descr="Hochspannung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572" y="4869160"/>
            <a:ext cx="2196244" cy="996444"/>
          </a:xfrm>
          <a:prstGeom prst="rect">
            <a:avLst/>
          </a:prstGeom>
          <a:noFill/>
        </p:spPr>
      </p:pic>
      <p:pic>
        <p:nvPicPr>
          <p:cNvPr id="7" name="Grafik 5" descr="IMG_2846.JPG"/>
          <p:cNvPicPr/>
          <p:nvPr/>
        </p:nvPicPr>
        <p:blipFill>
          <a:blip r:embed="rId4" cstate="screen">
            <a:extLst>
              <a:ext uri="{28A0092B-C50C-407E-A947-70E740481C1C}">
                <a14:useLocalDpi xmlns:a14="http://schemas.microsoft.com/office/drawing/2010/main"/>
              </a:ext>
            </a:extLst>
          </a:blip>
          <a:srcRect/>
          <a:stretch>
            <a:fillRect/>
          </a:stretch>
        </p:blipFill>
        <p:spPr>
          <a:xfrm>
            <a:off x="3419872" y="4773786"/>
            <a:ext cx="3293466" cy="955465"/>
          </a:xfrm>
          <a:prstGeom prst="rect">
            <a:avLst/>
          </a:prstGeom>
        </p:spPr>
      </p:pic>
      <p:pic>
        <p:nvPicPr>
          <p:cNvPr id="8" name="Picture 4" descr="Hochspannung_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28184" y="2084417"/>
            <a:ext cx="1493402" cy="1852575"/>
          </a:xfrm>
          <a:prstGeom prst="rect">
            <a:avLst/>
          </a:prstGeom>
          <a:noFill/>
        </p:spPr>
      </p:pic>
      <p:pic>
        <p:nvPicPr>
          <p:cNvPr id="3" name="Grafik 2">
            <a:extLst>
              <a:ext uri="{FF2B5EF4-FFF2-40B4-BE49-F238E27FC236}">
                <a16:creationId xmlns:a16="http://schemas.microsoft.com/office/drawing/2014/main" id="{59F8F868-27AD-AB7B-5518-E78D5AE674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9572" y="2052434"/>
            <a:ext cx="4101202" cy="2312670"/>
          </a:xfrm>
          <a:prstGeom prst="rect">
            <a:avLst/>
          </a:prstGeom>
        </p:spPr>
      </p:pic>
    </p:spTree>
    <p:extLst>
      <p:ext uri="{BB962C8B-B14F-4D97-AF65-F5344CB8AC3E}">
        <p14:creationId xmlns:p14="http://schemas.microsoft.com/office/powerpoint/2010/main" val="4275238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Kennzeichnung von HV-Komponenten</a:t>
            </a:r>
          </a:p>
        </p:txBody>
      </p:sp>
      <p:pic>
        <p:nvPicPr>
          <p:cNvPr id="4" name="Grafik 3">
            <a:extLst>
              <a:ext uri="{FF2B5EF4-FFF2-40B4-BE49-F238E27FC236}">
                <a16:creationId xmlns:a16="http://schemas.microsoft.com/office/drawing/2014/main" id="{12C5D5A6-8A83-ED12-72DB-45D0979053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2162595"/>
            <a:ext cx="7790533" cy="3570661"/>
          </a:xfrm>
          <a:prstGeom prst="rect">
            <a:avLst/>
          </a:prstGeom>
        </p:spPr>
      </p:pic>
    </p:spTree>
    <p:extLst>
      <p:ext uri="{BB962C8B-B14F-4D97-AF65-F5344CB8AC3E}">
        <p14:creationId xmlns:p14="http://schemas.microsoft.com/office/powerpoint/2010/main" val="709284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Kennzeichnung von HV-Komponenten</a:t>
            </a:r>
          </a:p>
        </p:txBody>
      </p:sp>
      <p:pic>
        <p:nvPicPr>
          <p:cNvPr id="3" name="Grafik 2">
            <a:extLst>
              <a:ext uri="{FF2B5EF4-FFF2-40B4-BE49-F238E27FC236}">
                <a16:creationId xmlns:a16="http://schemas.microsoft.com/office/drawing/2014/main" id="{25EC99D8-D908-948C-1BFB-69B02E18B942}"/>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108000"/>
                    </a14:imgEffect>
                    <a14:imgEffect>
                      <a14:brightnessContrast bright="-12000" contrast="9000"/>
                    </a14:imgEffect>
                  </a14:imgLayer>
                </a14:imgProps>
              </a:ext>
              <a:ext uri="{28A0092B-C50C-407E-A947-70E740481C1C}">
                <a14:useLocalDpi xmlns:a14="http://schemas.microsoft.com/office/drawing/2010/main"/>
              </a:ext>
            </a:extLst>
          </a:blip>
          <a:srcRect/>
          <a:stretch/>
        </p:blipFill>
        <p:spPr>
          <a:xfrm>
            <a:off x="395536" y="2204864"/>
            <a:ext cx="6444208" cy="3359711"/>
          </a:xfrm>
          <a:prstGeom prst="rect">
            <a:avLst/>
          </a:prstGeom>
        </p:spPr>
      </p:pic>
    </p:spTree>
    <p:extLst>
      <p:ext uri="{BB962C8B-B14F-4D97-AF65-F5344CB8AC3E}">
        <p14:creationId xmlns:p14="http://schemas.microsoft.com/office/powerpoint/2010/main" val="1269663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Organisatorische Schutzmaßnahmen</a:t>
            </a:r>
            <a:endParaRPr lang="de-DE" dirty="0"/>
          </a:p>
        </p:txBody>
      </p:sp>
      <p:sp>
        <p:nvSpPr>
          <p:cNvPr id="3" name="Inhaltsplatzhalter 2"/>
          <p:cNvSpPr>
            <a:spLocks noGrp="1"/>
          </p:cNvSpPr>
          <p:nvPr>
            <p:ph idx="1"/>
          </p:nvPr>
        </p:nvSpPr>
        <p:spPr>
          <a:xfrm>
            <a:off x="504825" y="2057400"/>
            <a:ext cx="8191500" cy="3425553"/>
          </a:xfrm>
        </p:spPr>
        <p:txBody>
          <a:bodyPr/>
          <a:lstStyle/>
          <a:p>
            <a:pPr>
              <a:buFont typeface="Arial" panose="020B0604020202020204" pitchFamily="34" charset="0"/>
              <a:buChar char="•"/>
            </a:pPr>
            <a:r>
              <a:rPr lang="de-DE" dirty="0"/>
              <a:t>Die Pflicht zur Unfallverhütung liegt in erster Linie beim Arbeitgeber. Seine Aufgabe ist es, die Sicherheit seiner Arbeitnehmer zu gewährleisten (ArbSchG, DGUV Vorschrift 1).</a:t>
            </a:r>
          </a:p>
          <a:p>
            <a:pPr>
              <a:buFont typeface="Arial" panose="020B0604020202020204" pitchFamily="34" charset="0"/>
              <a:buChar char="•"/>
            </a:pPr>
            <a:endParaRPr lang="de-DE" dirty="0"/>
          </a:p>
          <a:p>
            <a:pPr>
              <a:buFont typeface="Arial" panose="020B0604020202020204" pitchFamily="34" charset="0"/>
              <a:buChar char="•"/>
            </a:pPr>
            <a:r>
              <a:rPr lang="de-DE" dirty="0"/>
              <a:t>Der Unternehmer hat dafür zu sorgen, dass elektrische Anlagen und Betriebsmittel nur von einer Elektrofachkraft oder unter Leitung und Aufsicht einer Elektrofachkraft den elektrotechnischen Regeln entsprechend errichtet, geändert und instand gehalten werden (DGUV Vorschrift 3).</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259186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Organisatorische Schutzmaßnahmen</a:t>
            </a:r>
          </a:p>
        </p:txBody>
      </p:sp>
      <p:sp>
        <p:nvSpPr>
          <p:cNvPr id="4" name="Textplatzhalter 10"/>
          <p:cNvSpPr>
            <a:spLocks noGrp="1"/>
          </p:cNvSpPr>
          <p:nvPr>
            <p:ph idx="1"/>
          </p:nvPr>
        </p:nvSpPr>
        <p:spPr>
          <a:xfrm>
            <a:off x="504825" y="1829143"/>
            <a:ext cx="4499224" cy="4285658"/>
          </a:xfrm>
        </p:spPr>
        <p:txBody>
          <a:bodyPr>
            <a:noAutofit/>
          </a:bodyPr>
          <a:lstStyle/>
          <a:p>
            <a:pPr lvl="0">
              <a:lnSpc>
                <a:spcPct val="150000"/>
              </a:lnSpc>
              <a:buFont typeface="Arial" panose="020B0604020202020204" pitchFamily="34" charset="0"/>
              <a:buChar char="•"/>
            </a:pPr>
            <a:r>
              <a:rPr lang="de-DE" dirty="0"/>
              <a:t>Klare Verantwortungsbereiche </a:t>
            </a:r>
          </a:p>
          <a:p>
            <a:pPr lvl="0">
              <a:lnSpc>
                <a:spcPct val="150000"/>
              </a:lnSpc>
              <a:buFont typeface="Arial" panose="020B0604020202020204" pitchFamily="34" charset="0"/>
              <a:buChar char="•"/>
            </a:pPr>
            <a:r>
              <a:rPr lang="de-DE" dirty="0"/>
              <a:t>Gefährdungsbeurteilungen und Betriebsanweisungen</a:t>
            </a:r>
          </a:p>
          <a:p>
            <a:pPr lvl="0">
              <a:lnSpc>
                <a:spcPct val="150000"/>
              </a:lnSpc>
              <a:buFont typeface="Arial" panose="020B0604020202020204" pitchFamily="34" charset="0"/>
              <a:buChar char="•"/>
            </a:pPr>
            <a:r>
              <a:rPr lang="de-DE" dirty="0"/>
              <a:t>Schulung und Unterweisung der Mitarbeitenden</a:t>
            </a:r>
          </a:p>
          <a:p>
            <a:pPr lvl="0">
              <a:lnSpc>
                <a:spcPct val="150000"/>
              </a:lnSpc>
              <a:buFont typeface="Arial" panose="020B0604020202020204" pitchFamily="34" charset="0"/>
              <a:buChar char="•"/>
            </a:pPr>
            <a:endParaRPr lang="de-DE" dirty="0"/>
          </a:p>
          <a:p>
            <a:pPr lvl="0">
              <a:lnSpc>
                <a:spcPct val="150000"/>
              </a:lnSpc>
              <a:buFont typeface="Arial" panose="020B0604020202020204" pitchFamily="34" charset="0"/>
              <a:buChar char="•"/>
            </a:pPr>
            <a:endParaRPr lang="de-DE" dirty="0"/>
          </a:p>
          <a:p>
            <a:pPr>
              <a:lnSpc>
                <a:spcPct val="150000"/>
              </a:lnSpc>
              <a:buFont typeface="Arial" panose="020B0604020202020204" pitchFamily="34" charset="0"/>
              <a:buChar char="•"/>
            </a:pPr>
            <a:endParaRPr lang="de-DE" dirty="0"/>
          </a:p>
        </p:txBody>
      </p:sp>
      <p:pic>
        <p:nvPicPr>
          <p:cNvPr id="7" name="Grafik 6"/>
          <p:cNvPicPr>
            <a:picLocks noChangeAspect="1"/>
          </p:cNvPicPr>
          <p:nvPr/>
        </p:nvPicPr>
        <p:blipFill>
          <a:blip r:embed="rId3" cstate="screen">
            <a:extLst>
              <a:ext uri="{BEBA8EAE-BF5A-486C-A8C5-ECC9F3942E4B}">
                <a14:imgProps xmlns:a14="http://schemas.microsoft.com/office/drawing/2010/main">
                  <a14:imgLayer r:embed="rId4">
                    <a14:imgEffect>
                      <a14:backgroundRemoval t="0" b="99435" l="0" r="99773">
                        <a14:foregroundMark x1="2408" y1="81664" x2="85825" y2="71325"/>
                        <a14:foregroundMark x1="42708" y1="94669" x2="79055" y2="85703"/>
                        <a14:foregroundMark x1="81781" y1="95961" x2="80736" y2="82391"/>
                        <a14:foregroundMark x1="2272" y1="87964" x2="4044" y2="95396"/>
                        <a14:foregroundMark x1="82508" y1="77625" x2="98228" y2="59855"/>
                        <a14:foregroundMark x1="98637" y1="3716" x2="99273" y2="41276"/>
                        <a14:foregroundMark x1="82599" y1="68740" x2="89368" y2="63489"/>
                        <a14:foregroundMark x1="86960" y1="80775" x2="85915" y2="83683"/>
                        <a14:foregroundMark x1="95820" y1="68336" x2="98137" y2="65590"/>
                        <a14:foregroundMark x1="93957" y1="70355" x2="99182" y2="65913"/>
                        <a14:foregroundMark x1="52522" y1="4443" x2="56156" y2="2019"/>
                        <a14:backgroundMark x1="47615" y1="2423" x2="50613" y2="1454"/>
                        <a14:backgroundMark x1="58564" y1="3716" x2="59155" y2="2585"/>
                      </a14:backgroundRemoval>
                    </a14:imgEffect>
                  </a14:imgLayer>
                </a14:imgProps>
              </a:ext>
              <a:ext uri="{28A0092B-C50C-407E-A947-70E740481C1C}">
                <a14:useLocalDpi xmlns:a14="http://schemas.microsoft.com/office/drawing/2010/main"/>
              </a:ext>
            </a:extLst>
          </a:blip>
          <a:stretch>
            <a:fillRect/>
          </a:stretch>
        </p:blipFill>
        <p:spPr>
          <a:xfrm>
            <a:off x="5364088" y="1829143"/>
            <a:ext cx="2176433" cy="1224244"/>
          </a:xfrm>
          <a:prstGeom prst="rect">
            <a:avLst/>
          </a:prstGeom>
        </p:spPr>
      </p:pic>
      <p:pic>
        <p:nvPicPr>
          <p:cNvPr id="8" name="Picture 4" descr="Hochspannung_3"/>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208468">
            <a:off x="5917753" y="2012783"/>
            <a:ext cx="574137" cy="712220"/>
          </a:xfrm>
          <a:prstGeom prst="rect">
            <a:avLst/>
          </a:prstGeom>
          <a:noFill/>
        </p:spPr>
      </p:pic>
      <p:pic>
        <p:nvPicPr>
          <p:cNvPr id="5" name="Grafik 4">
            <a:extLst>
              <a:ext uri="{FF2B5EF4-FFF2-40B4-BE49-F238E27FC236}">
                <a16:creationId xmlns:a16="http://schemas.microsoft.com/office/drawing/2014/main" id="{71ADE8CC-44CB-63CB-DEA4-EE533DB580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23461" y="3212976"/>
            <a:ext cx="2015714" cy="1568970"/>
          </a:xfrm>
          <a:prstGeom prst="rect">
            <a:avLst/>
          </a:prstGeom>
        </p:spPr>
      </p:pic>
      <p:pic>
        <p:nvPicPr>
          <p:cNvPr id="10" name="Grafik 9">
            <a:extLst>
              <a:ext uri="{FF2B5EF4-FFF2-40B4-BE49-F238E27FC236}">
                <a16:creationId xmlns:a16="http://schemas.microsoft.com/office/drawing/2014/main" id="{65371FB9-5B53-4924-F360-F87ED3399F3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14000"/>
                    </a14:imgEffect>
                    <a14:imgEffect>
                      <a14:brightnessContrast bright="-12000" contrast="30000"/>
                    </a14:imgEffect>
                  </a14:imgLayer>
                </a14:imgProps>
              </a:ext>
              <a:ext uri="{28A0092B-C50C-407E-A947-70E740481C1C}">
                <a14:useLocalDpi xmlns:a14="http://schemas.microsoft.com/office/drawing/2010/main"/>
              </a:ext>
            </a:extLst>
          </a:blip>
          <a:srcRect/>
          <a:stretch/>
        </p:blipFill>
        <p:spPr>
          <a:xfrm>
            <a:off x="3059832" y="4077072"/>
            <a:ext cx="1781944" cy="2177562"/>
          </a:xfrm>
          <a:prstGeom prst="rect">
            <a:avLst/>
          </a:prstGeom>
        </p:spPr>
      </p:pic>
      <p:pic>
        <p:nvPicPr>
          <p:cNvPr id="9" name="Grafik 8">
            <a:extLst>
              <a:ext uri="{FF2B5EF4-FFF2-40B4-BE49-F238E27FC236}">
                <a16:creationId xmlns:a16="http://schemas.microsoft.com/office/drawing/2014/main" id="{B51BBE6F-E164-0D62-5ED5-898438122C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7474" y="3626919"/>
            <a:ext cx="1354531" cy="2031797"/>
          </a:xfrm>
          <a:prstGeom prst="rect">
            <a:avLst/>
          </a:prstGeom>
        </p:spPr>
      </p:pic>
    </p:spTree>
    <p:extLst>
      <p:ext uri="{BB962C8B-B14F-4D97-AF65-F5344CB8AC3E}">
        <p14:creationId xmlns:p14="http://schemas.microsoft.com/office/powerpoint/2010/main" val="3278739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Organisatorische Schutzmaßnahmen</a:t>
            </a:r>
          </a:p>
        </p:txBody>
      </p:sp>
      <p:sp>
        <p:nvSpPr>
          <p:cNvPr id="4" name="Textplatzhalter 10"/>
          <p:cNvSpPr>
            <a:spLocks noGrp="1"/>
          </p:cNvSpPr>
          <p:nvPr>
            <p:ph idx="1"/>
          </p:nvPr>
        </p:nvSpPr>
        <p:spPr>
          <a:xfrm>
            <a:off x="504825" y="1829143"/>
            <a:ext cx="3563120" cy="4285658"/>
          </a:xfrm>
        </p:spPr>
        <p:txBody>
          <a:bodyPr>
            <a:noAutofit/>
          </a:bodyPr>
          <a:lstStyle/>
          <a:p>
            <a:pPr lvl="0">
              <a:lnSpc>
                <a:spcPct val="150000"/>
              </a:lnSpc>
              <a:buFont typeface="Arial" panose="020B0604020202020204" pitchFamily="34" charset="0"/>
              <a:buChar char="•"/>
            </a:pPr>
            <a:r>
              <a:rPr lang="de-DE" sz="2100" dirty="0"/>
              <a:t>Kennzeichnung und Absicherung des Werkstattarbeitsplatzes</a:t>
            </a:r>
          </a:p>
          <a:p>
            <a:pPr lvl="0">
              <a:lnSpc>
                <a:spcPct val="150000"/>
              </a:lnSpc>
              <a:buFont typeface="Arial" panose="020B0604020202020204" pitchFamily="34" charset="0"/>
              <a:buChar char="•"/>
            </a:pPr>
            <a:endParaRPr lang="de-DE" sz="2100" dirty="0"/>
          </a:p>
          <a:p>
            <a:pPr lvl="0">
              <a:lnSpc>
                <a:spcPct val="150000"/>
              </a:lnSpc>
              <a:buFont typeface="Arial" panose="020B0604020202020204" pitchFamily="34" charset="0"/>
              <a:buChar char="•"/>
            </a:pPr>
            <a:r>
              <a:rPr lang="de-DE" sz="2100" dirty="0"/>
              <a:t>Verwendung geeigneter Werkzeuge</a:t>
            </a:r>
            <a:r>
              <a:rPr lang="de-DE" dirty="0"/>
              <a:t>, Hilfs- </a:t>
            </a:r>
            <a:br>
              <a:rPr lang="de-DE" sz="2100" dirty="0"/>
            </a:br>
            <a:r>
              <a:rPr lang="de-DE" sz="2100" dirty="0"/>
              <a:t>und Messmittel</a:t>
            </a:r>
            <a:endParaRPr lang="de-DE" dirty="0"/>
          </a:p>
          <a:p>
            <a:pPr lvl="0">
              <a:lnSpc>
                <a:spcPct val="150000"/>
              </a:lnSpc>
              <a:buFont typeface="Arial" panose="020B0604020202020204" pitchFamily="34" charset="0"/>
              <a:buChar char="•"/>
            </a:pPr>
            <a:endParaRPr lang="de-DE" dirty="0"/>
          </a:p>
          <a:p>
            <a:pPr lvl="0">
              <a:lnSpc>
                <a:spcPct val="150000"/>
              </a:lnSpc>
              <a:buFont typeface="Arial" panose="020B0604020202020204" pitchFamily="34" charset="0"/>
              <a:buChar char="•"/>
            </a:pPr>
            <a:endParaRPr lang="de-DE" dirty="0"/>
          </a:p>
          <a:p>
            <a:pPr>
              <a:lnSpc>
                <a:spcPct val="150000"/>
              </a:lnSpc>
              <a:buFont typeface="Arial" panose="020B0604020202020204" pitchFamily="34" charset="0"/>
              <a:buChar char="•"/>
            </a:pPr>
            <a:endParaRPr lang="de-DE" dirty="0"/>
          </a:p>
        </p:txBody>
      </p:sp>
      <p:pic>
        <p:nvPicPr>
          <p:cNvPr id="9" name="Grafik 8">
            <a:extLst>
              <a:ext uri="{FF2B5EF4-FFF2-40B4-BE49-F238E27FC236}">
                <a16:creationId xmlns:a16="http://schemas.microsoft.com/office/drawing/2014/main" id="{95C4CA1E-E56D-A90C-1402-FB8F67D894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18675" y="1847744"/>
            <a:ext cx="2641758" cy="2009669"/>
          </a:xfrm>
          <a:prstGeom prst="rect">
            <a:avLst/>
          </a:prstGeom>
        </p:spPr>
      </p:pic>
      <p:pic>
        <p:nvPicPr>
          <p:cNvPr id="3" name="Grafik 2">
            <a:extLst>
              <a:ext uri="{FF2B5EF4-FFF2-40B4-BE49-F238E27FC236}">
                <a16:creationId xmlns:a16="http://schemas.microsoft.com/office/drawing/2014/main" id="{DB4DFDC2-AEE2-C780-6875-EC6A08A9C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8513" y="3689986"/>
            <a:ext cx="2805641" cy="2611754"/>
          </a:xfrm>
          <a:prstGeom prst="rect">
            <a:avLst/>
          </a:prstGeom>
        </p:spPr>
      </p:pic>
    </p:spTree>
    <p:extLst>
      <p:ext uri="{BB962C8B-B14F-4D97-AF65-F5344CB8AC3E}">
        <p14:creationId xmlns:p14="http://schemas.microsoft.com/office/powerpoint/2010/main" val="494150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Personenbezogene Schutzmaßnahmen</a:t>
            </a:r>
            <a:endParaRPr lang="de-DE" dirty="0"/>
          </a:p>
        </p:txBody>
      </p:sp>
      <p:sp>
        <p:nvSpPr>
          <p:cNvPr id="3" name="Inhaltsplatzhalter 2"/>
          <p:cNvSpPr>
            <a:spLocks noGrp="1"/>
          </p:cNvSpPr>
          <p:nvPr>
            <p:ph idx="1"/>
          </p:nvPr>
        </p:nvSpPr>
        <p:spPr>
          <a:xfrm>
            <a:off x="504825" y="2564904"/>
            <a:ext cx="8191500" cy="2088232"/>
          </a:xfrm>
        </p:spPr>
        <p:txBody>
          <a:bodyPr>
            <a:normAutofit/>
          </a:bodyPr>
          <a:lstStyle/>
          <a:p>
            <a:pPr marL="0" indent="0">
              <a:spcBef>
                <a:spcPts val="1200"/>
              </a:spcBef>
              <a:spcAft>
                <a:spcPts val="600"/>
              </a:spcAft>
              <a:buNone/>
            </a:pPr>
            <a:r>
              <a:rPr lang="de-DE" dirty="0"/>
              <a:t>Alle Versicherten haben alle der Arbeitssicherheit dienenden Maßnahmen zu unterstützen. Sie sind verpflichtet, Weisungen des Unternehmers zum Zwecke der Unfallverhütung zu befolgen, sie haben die zur Verfügung gestellten persönlichen Schutzausrüstung zu benutzen. (DGUV Vorschrift 1) </a:t>
            </a:r>
          </a:p>
        </p:txBody>
      </p:sp>
      <p:pic>
        <p:nvPicPr>
          <p:cNvPr id="12" name="Grafik 11">
            <a:extLst>
              <a:ext uri="{FF2B5EF4-FFF2-40B4-BE49-F238E27FC236}">
                <a16:creationId xmlns:a16="http://schemas.microsoft.com/office/drawing/2014/main" id="{71DD7AD9-01F4-DD66-B2B4-659AF7A302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4029539"/>
            <a:ext cx="3275856" cy="2183746"/>
          </a:xfrm>
          <a:prstGeom prst="rect">
            <a:avLst/>
          </a:prstGeom>
        </p:spPr>
      </p:pic>
    </p:spTree>
    <p:extLst>
      <p:ext uri="{BB962C8B-B14F-4D97-AF65-F5344CB8AC3E}">
        <p14:creationId xmlns:p14="http://schemas.microsoft.com/office/powerpoint/2010/main" val="18028034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Personenbezogene Schutzmaßnahmen</a:t>
            </a:r>
            <a:endParaRPr lang="de-DE" dirty="0"/>
          </a:p>
        </p:txBody>
      </p:sp>
      <p:sp>
        <p:nvSpPr>
          <p:cNvPr id="5" name="Textfeld 4"/>
          <p:cNvSpPr txBox="1"/>
          <p:nvPr/>
        </p:nvSpPr>
        <p:spPr>
          <a:xfrm>
            <a:off x="5111552" y="2359327"/>
            <a:ext cx="3924944" cy="3600986"/>
          </a:xfrm>
          <a:prstGeom prst="rect">
            <a:avLst/>
          </a:prstGeom>
          <a:noFill/>
        </p:spPr>
        <p:txBody>
          <a:bodyPr wrap="square" rtlCol="0">
            <a:spAutoFit/>
          </a:bodyPr>
          <a:lstStyle/>
          <a:p>
            <a:r>
              <a:rPr lang="de-DE" sz="1800" b="0" dirty="0">
                <a:solidFill>
                  <a:srgbClr val="555555"/>
                </a:solidFill>
              </a:rPr>
              <a:t>Befolgen der Betriebsanweisungen</a:t>
            </a:r>
          </a:p>
          <a:p>
            <a:pPr marL="285750" indent="-285750">
              <a:spcBef>
                <a:spcPts val="600"/>
              </a:spcBef>
              <a:buFont typeface="Arial" panose="020B0604020202020204" pitchFamily="34" charset="0"/>
              <a:buChar char="•"/>
            </a:pPr>
            <a:r>
              <a:rPr lang="de-DE" sz="1800" b="0" dirty="0">
                <a:solidFill>
                  <a:srgbClr val="555555"/>
                </a:solidFill>
              </a:rPr>
              <a:t>Handlauf benutzen</a:t>
            </a:r>
          </a:p>
          <a:p>
            <a:pPr marL="285750" indent="-285750">
              <a:spcBef>
                <a:spcPts val="600"/>
              </a:spcBef>
              <a:buFont typeface="Arial" panose="020B0604020202020204" pitchFamily="34" charset="0"/>
              <a:buChar char="•"/>
            </a:pPr>
            <a:r>
              <a:rPr lang="de-DE" sz="1800" b="0" dirty="0">
                <a:solidFill>
                  <a:srgbClr val="555555"/>
                </a:solidFill>
              </a:rPr>
              <a:t>Verkehrswege von Gegenständen freihalten</a:t>
            </a:r>
          </a:p>
          <a:p>
            <a:pPr marL="285750" indent="-285750">
              <a:spcBef>
                <a:spcPts val="600"/>
              </a:spcBef>
              <a:buFont typeface="Arial" panose="020B0604020202020204" pitchFamily="34" charset="0"/>
              <a:buChar char="•"/>
            </a:pPr>
            <a:r>
              <a:rPr lang="de-DE" sz="1800" b="0" dirty="0">
                <a:solidFill>
                  <a:srgbClr val="555555"/>
                </a:solidFill>
              </a:rPr>
              <a:t>PSA gegen Absturz verwenden, wenn außerhalb des gesicherten Bereichs</a:t>
            </a:r>
          </a:p>
          <a:p>
            <a:pPr marL="285750" indent="-285750">
              <a:spcBef>
                <a:spcPts val="600"/>
              </a:spcBef>
              <a:buFont typeface="Arial" panose="020B0604020202020204" pitchFamily="34" charset="0"/>
              <a:buChar char="•"/>
            </a:pPr>
            <a:r>
              <a:rPr lang="de-DE" sz="1800" b="0" dirty="0">
                <a:solidFill>
                  <a:srgbClr val="555555"/>
                </a:solidFill>
              </a:rPr>
              <a:t>Fahrbare Dacharbeitsstände gegen Wegrollen sichern</a:t>
            </a:r>
          </a:p>
          <a:p>
            <a:pPr marL="285750" indent="-285750">
              <a:spcBef>
                <a:spcPts val="600"/>
              </a:spcBef>
              <a:buFont typeface="Arial" panose="020B0604020202020204" pitchFamily="34" charset="0"/>
              <a:buChar char="•"/>
            </a:pPr>
            <a:r>
              <a:rPr lang="de-DE" sz="1800" b="0" dirty="0">
                <a:solidFill>
                  <a:srgbClr val="555555"/>
                </a:solidFill>
              </a:rPr>
              <a:t>Maximale Tragfähigkeit beachten</a:t>
            </a:r>
          </a:p>
          <a:p>
            <a:pPr marL="285750" indent="-285750">
              <a:spcBef>
                <a:spcPts val="600"/>
              </a:spcBef>
              <a:buFont typeface="Arial" panose="020B0604020202020204" pitchFamily="34" charset="0"/>
              <a:buChar char="•"/>
            </a:pPr>
            <a:r>
              <a:rPr lang="de-DE" sz="1800" b="0" dirty="0">
                <a:solidFill>
                  <a:srgbClr val="555555"/>
                </a:solidFill>
              </a:rPr>
              <a:t>…</a:t>
            </a:r>
          </a:p>
        </p:txBody>
      </p:sp>
      <p:sp>
        <p:nvSpPr>
          <p:cNvPr id="8" name="Textfeld 7"/>
          <p:cNvSpPr txBox="1"/>
          <p:nvPr/>
        </p:nvSpPr>
        <p:spPr>
          <a:xfrm>
            <a:off x="467544" y="1815207"/>
            <a:ext cx="7128792" cy="461665"/>
          </a:xfrm>
          <a:prstGeom prst="rect">
            <a:avLst/>
          </a:prstGeom>
          <a:noFill/>
        </p:spPr>
        <p:txBody>
          <a:bodyPr wrap="square" rtlCol="0">
            <a:spAutoFit/>
          </a:bodyPr>
          <a:lstStyle/>
          <a:p>
            <a:r>
              <a:rPr lang="de-DE" sz="2400" b="0" dirty="0">
                <a:solidFill>
                  <a:srgbClr val="555555"/>
                </a:solidFill>
              </a:rPr>
              <a:t>DGUV Vorschrift 1 Kapitel 3 bedeutet z.B.</a:t>
            </a:r>
          </a:p>
        </p:txBody>
      </p:sp>
      <p:pic>
        <p:nvPicPr>
          <p:cNvPr id="4" name="Grafik 3">
            <a:extLst>
              <a:ext uri="{FF2B5EF4-FFF2-40B4-BE49-F238E27FC236}">
                <a16:creationId xmlns:a16="http://schemas.microsoft.com/office/drawing/2014/main" id="{10F480C5-BFA7-7D78-D97B-AC23C868FD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2636912"/>
            <a:ext cx="4752528" cy="3006350"/>
          </a:xfrm>
          <a:prstGeom prst="rect">
            <a:avLst/>
          </a:prstGeom>
        </p:spPr>
      </p:pic>
    </p:spTree>
    <p:extLst>
      <p:ext uri="{BB962C8B-B14F-4D97-AF65-F5344CB8AC3E}">
        <p14:creationId xmlns:p14="http://schemas.microsoft.com/office/powerpoint/2010/main" val="3778435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Anforderungen an persönliche Schutzausrüstung</a:t>
            </a:r>
            <a:endParaRPr lang="de-DE" dirty="0"/>
          </a:p>
        </p:txBody>
      </p:sp>
      <p:sp>
        <p:nvSpPr>
          <p:cNvPr id="11" name="Textplatzhalter 10"/>
          <p:cNvSpPr>
            <a:spLocks noGrp="1"/>
          </p:cNvSpPr>
          <p:nvPr>
            <p:ph idx="1"/>
          </p:nvPr>
        </p:nvSpPr>
        <p:spPr>
          <a:xfrm>
            <a:off x="504825" y="2057400"/>
            <a:ext cx="8191500" cy="2132892"/>
          </a:xfrm>
        </p:spPr>
        <p:txBody>
          <a:bodyPr/>
          <a:lstStyle/>
          <a:p>
            <a:pPr>
              <a:buFont typeface="Arial" panose="020B0604020202020204" pitchFamily="34" charset="0"/>
              <a:buChar char="•"/>
            </a:pPr>
            <a:r>
              <a:rPr lang="de-DE" dirty="0"/>
              <a:t>Schutz gegenüber den zu verhütenden Risiken bieten, ohne  selbst ein größeres Risiko mit sich zu bringen.</a:t>
            </a:r>
          </a:p>
          <a:p>
            <a:pPr>
              <a:buFont typeface="Arial" panose="020B0604020202020204" pitchFamily="34" charset="0"/>
              <a:buChar char="•"/>
            </a:pPr>
            <a:r>
              <a:rPr lang="de-DE" dirty="0"/>
              <a:t>Für die am Arbeitsplatz gegebenen Bedingungen geeignet sein.</a:t>
            </a:r>
          </a:p>
          <a:p>
            <a:pPr>
              <a:buFont typeface="Arial" panose="020B0604020202020204" pitchFamily="34" charset="0"/>
              <a:buChar char="•"/>
            </a:pPr>
            <a:r>
              <a:rPr lang="de-DE" dirty="0"/>
              <a:t>Den ergonomischen Anforderungen und gesundheitlichen Erfordernissen des Arbeitnehmers Rechnung tragen.</a:t>
            </a:r>
          </a:p>
          <a:p>
            <a:pPr>
              <a:buFont typeface="Arial" panose="020B0604020202020204" pitchFamily="34" charset="0"/>
              <a:buChar char="•"/>
            </a:pPr>
            <a:r>
              <a:rPr lang="de-DE" dirty="0"/>
              <a:t>Dem Träger passen.</a:t>
            </a:r>
          </a:p>
        </p:txBody>
      </p:sp>
      <p:pic>
        <p:nvPicPr>
          <p:cNvPr id="5" name="Grafik 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96921" l="0" r="100000"/>
                    </a14:imgEffect>
                  </a14:imgLayer>
                </a14:imgProps>
              </a:ext>
              <a:ext uri="{28A0092B-C50C-407E-A947-70E740481C1C}">
                <a14:useLocalDpi xmlns:a14="http://schemas.microsoft.com/office/drawing/2010/main"/>
              </a:ext>
            </a:extLst>
          </a:blip>
          <a:srcRect/>
          <a:stretch/>
        </p:blipFill>
        <p:spPr>
          <a:xfrm>
            <a:off x="3754950" y="4331314"/>
            <a:ext cx="2111503" cy="1958750"/>
          </a:xfrm>
          <a:prstGeom prst="rect">
            <a:avLst/>
          </a:prstGeom>
        </p:spPr>
      </p:pic>
      <p:pic>
        <p:nvPicPr>
          <p:cNvPr id="6" name="Grafik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39" b="98194" l="1577" r="100000"/>
                    </a14:imgEffect>
                  </a14:imgLayer>
                </a14:imgProps>
              </a:ext>
              <a:ext uri="{28A0092B-C50C-407E-A947-70E740481C1C}">
                <a14:useLocalDpi xmlns:a14="http://schemas.microsoft.com/office/drawing/2010/main"/>
              </a:ext>
            </a:extLst>
          </a:blip>
          <a:srcRect/>
          <a:stretch/>
        </p:blipFill>
        <p:spPr>
          <a:xfrm rot="5400000">
            <a:off x="1014153" y="4443015"/>
            <a:ext cx="1844749" cy="1641823"/>
          </a:xfrm>
          <a:prstGeom prst="rect">
            <a:avLst/>
          </a:prstGeom>
        </p:spPr>
      </p:pic>
      <p:pic>
        <p:nvPicPr>
          <p:cNvPr id="8" name="Grafik 7">
            <a:extLst>
              <a:ext uri="{FF2B5EF4-FFF2-40B4-BE49-F238E27FC236}">
                <a16:creationId xmlns:a16="http://schemas.microsoft.com/office/drawing/2014/main" id="{80C3A103-D70A-9060-1A8A-9619BEF108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0272" y="4752444"/>
            <a:ext cx="1435956" cy="1433857"/>
          </a:xfrm>
          <a:prstGeom prst="rect">
            <a:avLst/>
          </a:prstGeom>
        </p:spPr>
      </p:pic>
    </p:spTree>
    <p:extLst>
      <p:ext uri="{BB962C8B-B14F-4D97-AF65-F5344CB8AC3E}">
        <p14:creationId xmlns:p14="http://schemas.microsoft.com/office/powerpoint/2010/main" val="1322415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3059832" y="2780928"/>
            <a:ext cx="4608512" cy="1728192"/>
            <a:chOff x="1619672" y="2204864"/>
            <a:chExt cx="4608512" cy="1728192"/>
          </a:xfrm>
        </p:grpSpPr>
        <p:sp>
          <p:nvSpPr>
            <p:cNvPr id="5" name="Rechteck 4"/>
            <p:cNvSpPr/>
            <p:nvPr/>
          </p:nvSpPr>
          <p:spPr>
            <a:xfrm>
              <a:off x="1619672" y="2204864"/>
              <a:ext cx="4392488" cy="1728192"/>
            </a:xfrm>
            <a:prstGeom prst="rect">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6012160" y="2924944"/>
              <a:ext cx="216024" cy="288032"/>
            </a:xfrm>
            <a:prstGeom prst="rect">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645550" y="2233742"/>
              <a:ext cx="792088" cy="167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Titel 3"/>
          <p:cNvSpPr>
            <a:spLocks noGrp="1"/>
          </p:cNvSpPr>
          <p:nvPr>
            <p:ph type="title"/>
          </p:nvPr>
        </p:nvSpPr>
        <p:spPr/>
        <p:txBody>
          <a:bodyPr/>
          <a:lstStyle/>
          <a:p>
            <a:r>
              <a:rPr lang="de-DE"/>
              <a:t>Pause</a:t>
            </a:r>
            <a:endParaRPr lang="de-DE" dirty="0"/>
          </a:p>
        </p:txBody>
      </p:sp>
      <p:sp>
        <p:nvSpPr>
          <p:cNvPr id="3" name="Textplatzhalter 2"/>
          <p:cNvSpPr>
            <a:spLocks noGrp="1"/>
          </p:cNvSpPr>
          <p:nvPr>
            <p:ph idx="1"/>
          </p:nvPr>
        </p:nvSpPr>
        <p:spPr/>
        <p:txBody>
          <a:bodyPr/>
          <a:lstStyle/>
          <a:p>
            <a:r>
              <a:rPr lang="de-DE" dirty="0"/>
              <a:t>Akku Leer?</a:t>
            </a:r>
          </a:p>
          <a:p>
            <a:endParaRPr lang="de-DE" dirty="0"/>
          </a:p>
          <a:p>
            <a:endParaRPr lang="de-DE" dirty="0"/>
          </a:p>
          <a:p>
            <a:endParaRPr lang="de-DE" dirty="0"/>
          </a:p>
          <a:p>
            <a:r>
              <a:rPr lang="de-DE" dirty="0"/>
              <a:t>Bitte laden…!</a:t>
            </a:r>
          </a:p>
        </p:txBody>
      </p:sp>
    </p:spTree>
    <p:extLst>
      <p:ext uri="{BB962C8B-B14F-4D97-AF65-F5344CB8AC3E}">
        <p14:creationId xmlns:p14="http://schemas.microsoft.com/office/powerpoint/2010/main" val="285325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Definition „Hochvolt in Kraftfahrzeugen“</a:t>
            </a:r>
          </a:p>
        </p:txBody>
      </p:sp>
      <p:sp>
        <p:nvSpPr>
          <p:cNvPr id="4" name="Textplatzhalter 7"/>
          <p:cNvSpPr>
            <a:spLocks noGrp="1"/>
          </p:cNvSpPr>
          <p:nvPr>
            <p:ph idx="1"/>
          </p:nvPr>
        </p:nvSpPr>
        <p:spPr>
          <a:xfrm>
            <a:off x="504825" y="2057400"/>
            <a:ext cx="8191500" cy="1709738"/>
          </a:xfrm>
        </p:spPr>
        <p:txBody>
          <a:bodyPr>
            <a:noAutofit/>
          </a:bodyPr>
          <a:lstStyle/>
          <a:p>
            <a:pPr marL="0" indent="0">
              <a:buNone/>
            </a:pPr>
            <a:r>
              <a:rPr lang="de-DE" sz="2400" b="1" dirty="0"/>
              <a:t>Hochvolt:</a:t>
            </a:r>
            <a:r>
              <a:rPr lang="de-DE" dirty="0"/>
              <a:t> </a:t>
            </a:r>
          </a:p>
          <a:p>
            <a:pPr marL="0" indent="0">
              <a:buNone/>
            </a:pPr>
            <a:r>
              <a:rPr lang="de-DE" dirty="0"/>
              <a:t>Bezeichnet Spannungen in der Automobiltechnik:</a:t>
            </a:r>
            <a:br>
              <a:rPr lang="de-DE" dirty="0"/>
            </a:br>
            <a:endParaRPr lang="de-DE" dirty="0"/>
          </a:p>
          <a:p>
            <a:pPr>
              <a:buFont typeface="Arial" panose="020B0604020202020204" pitchFamily="34" charset="0"/>
              <a:buChar char="•"/>
            </a:pPr>
            <a:r>
              <a:rPr lang="de-DE" dirty="0"/>
              <a:t>Wechselspannungen zwischen 30V AC und 1.000V AC </a:t>
            </a:r>
          </a:p>
          <a:p>
            <a:pPr marL="0" indent="0">
              <a:spcBef>
                <a:spcPts val="1200"/>
              </a:spcBef>
              <a:buNone/>
            </a:pPr>
            <a:r>
              <a:rPr lang="de-DE" dirty="0"/>
              <a:t>und</a:t>
            </a:r>
          </a:p>
          <a:p>
            <a:pPr>
              <a:spcBef>
                <a:spcPts val="1200"/>
              </a:spcBef>
              <a:buFont typeface="Arial" panose="020B0604020202020204" pitchFamily="34" charset="0"/>
              <a:buChar char="•"/>
            </a:pPr>
            <a:r>
              <a:rPr lang="de-DE" dirty="0"/>
              <a:t>Gleichspannungen zwischen 60V DC und 1.500V DC</a:t>
            </a:r>
          </a:p>
          <a:p>
            <a:endParaRPr lang="de-DE" dirty="0"/>
          </a:p>
        </p:txBody>
      </p:sp>
      <p:sp>
        <p:nvSpPr>
          <p:cNvPr id="5" name="Textfeld 4"/>
          <p:cNvSpPr txBox="1"/>
          <p:nvPr/>
        </p:nvSpPr>
        <p:spPr>
          <a:xfrm>
            <a:off x="611560" y="5373216"/>
            <a:ext cx="7128792" cy="338554"/>
          </a:xfrm>
          <a:prstGeom prst="rect">
            <a:avLst/>
          </a:prstGeom>
          <a:noFill/>
          <a:ln w="12700">
            <a:solidFill>
              <a:schemeClr val="tx1"/>
            </a:solidFill>
          </a:ln>
        </p:spPr>
        <p:txBody>
          <a:bodyPr wrap="square" rtlCol="0">
            <a:spAutoFit/>
          </a:bodyPr>
          <a:lstStyle/>
          <a:p>
            <a:pPr algn="ctr"/>
            <a:r>
              <a:rPr lang="de-DE" sz="1600" b="1" dirty="0">
                <a:solidFill>
                  <a:prstClr val="black"/>
                </a:solidFill>
              </a:rPr>
              <a:t>Hochvolt (Automobil) ≠ Hochspannung (öffentliches Netz/Industrie)</a:t>
            </a:r>
          </a:p>
        </p:txBody>
      </p:sp>
      <p:pic>
        <p:nvPicPr>
          <p:cNvPr id="6" name="Picture 4" descr="Hochspannung_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52320" y="3140968"/>
            <a:ext cx="1565248" cy="1941699"/>
          </a:xfrm>
          <a:prstGeom prst="rect">
            <a:avLst/>
          </a:prstGeom>
          <a:noFill/>
        </p:spPr>
      </p:pic>
    </p:spTree>
    <p:extLst>
      <p:ext uri="{BB962C8B-B14F-4D97-AF65-F5344CB8AC3E}">
        <p14:creationId xmlns:p14="http://schemas.microsoft.com/office/powerpoint/2010/main" val="790455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b="1" dirty="0">
                <a:solidFill>
                  <a:schemeClr val="tx1"/>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2706806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Organisation der Arbeitssicherheit</a:t>
            </a:r>
            <a:endParaRPr lang="de-DE" dirty="0"/>
          </a:p>
        </p:txBody>
      </p:sp>
      <p:sp>
        <p:nvSpPr>
          <p:cNvPr id="32" name="Gleichschenkliges Dreieck 31"/>
          <p:cNvSpPr/>
          <p:nvPr/>
        </p:nvSpPr>
        <p:spPr>
          <a:xfrm>
            <a:off x="755576" y="1772816"/>
            <a:ext cx="8064896" cy="4392488"/>
          </a:xfrm>
          <a:prstGeom prst="triangle">
            <a:avLst/>
          </a:prstGeom>
          <a:gradFill rotWithShape="1">
            <a:gsLst>
              <a:gs pos="0">
                <a:srgbClr val="AABED7">
                  <a:tint val="90000"/>
                  <a:lumMod val="110000"/>
                </a:srgbClr>
              </a:gs>
              <a:gs pos="100000">
                <a:srgbClr val="AABED7">
                  <a:shade val="64000"/>
                  <a:lumMod val="88000"/>
                </a:srgbClr>
              </a:gs>
            </a:gsLst>
            <a:lin ang="5400000" scaled="0"/>
          </a:gradFill>
          <a:ln w="15875" cap="flat" cmpd="sng" algn="ctr">
            <a:solidFill>
              <a:srgbClr val="2FA3EE">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3" name="Textfeld 32"/>
          <p:cNvSpPr txBox="1"/>
          <p:nvPr/>
        </p:nvSpPr>
        <p:spPr>
          <a:xfrm>
            <a:off x="3131840" y="5517232"/>
            <a:ext cx="3384376" cy="338554"/>
          </a:xfrm>
          <a:prstGeom prst="rect">
            <a:avLst/>
          </a:prstGeom>
          <a:noFill/>
        </p:spPr>
        <p:txBody>
          <a:bodyPr wrap="square" rtlCol="0">
            <a:spAutoFit/>
          </a:bodyPr>
          <a:lstStyle/>
          <a:p>
            <a:pPr eaLnBrk="1" fontAlgn="auto" hangingPunct="1">
              <a:spcBef>
                <a:spcPts val="0"/>
              </a:spcBef>
              <a:spcAft>
                <a:spcPts val="0"/>
              </a:spcAft>
            </a:pPr>
            <a:r>
              <a:rPr lang="de-DE" sz="1600" b="0" dirty="0">
                <a:solidFill>
                  <a:prstClr val="black"/>
                </a:solidFill>
                <a:latin typeface="Tw Cen MT" panose="020B0602020104020603"/>
              </a:rPr>
              <a:t>Gesetze (ArbSchG, ASiG, ChemG,…)</a:t>
            </a:r>
          </a:p>
        </p:txBody>
      </p:sp>
      <p:sp>
        <p:nvSpPr>
          <p:cNvPr id="34" name="Textfeld 33"/>
          <p:cNvSpPr txBox="1"/>
          <p:nvPr/>
        </p:nvSpPr>
        <p:spPr>
          <a:xfrm>
            <a:off x="2049905" y="4360749"/>
            <a:ext cx="5616624" cy="584775"/>
          </a:xfrm>
          <a:prstGeom prst="rect">
            <a:avLst/>
          </a:prstGeom>
          <a:noFill/>
        </p:spPr>
        <p:txBody>
          <a:bodyPr wrap="square" rtlCol="0">
            <a:spAutoFit/>
          </a:bodyPr>
          <a:lstStyle/>
          <a:p>
            <a:pPr algn="ctr" eaLnBrk="1" fontAlgn="auto" hangingPunct="1">
              <a:spcBef>
                <a:spcPts val="0"/>
              </a:spcBef>
              <a:spcAft>
                <a:spcPts val="0"/>
              </a:spcAft>
            </a:pPr>
            <a:r>
              <a:rPr lang="de-DE" sz="1600" b="0" dirty="0">
                <a:solidFill>
                  <a:prstClr val="black"/>
                </a:solidFill>
                <a:latin typeface="Tw Cen MT" panose="020B0602020104020603"/>
              </a:rPr>
              <a:t>Verordnungen (ArbStättV, GefStoffV)</a:t>
            </a:r>
          </a:p>
          <a:p>
            <a:pPr algn="ctr" eaLnBrk="1" fontAlgn="auto" hangingPunct="1">
              <a:spcBef>
                <a:spcPts val="0"/>
              </a:spcBef>
              <a:spcAft>
                <a:spcPts val="0"/>
              </a:spcAft>
            </a:pPr>
            <a:r>
              <a:rPr lang="de-DE" sz="1600" b="0" dirty="0">
                <a:solidFill>
                  <a:prstClr val="black"/>
                </a:solidFill>
                <a:latin typeface="Tw Cen MT" panose="020B0602020104020603"/>
              </a:rPr>
              <a:t>DGUV Vorschriften</a:t>
            </a:r>
          </a:p>
        </p:txBody>
      </p:sp>
      <p:sp>
        <p:nvSpPr>
          <p:cNvPr id="35" name="Textfeld 34"/>
          <p:cNvSpPr txBox="1"/>
          <p:nvPr/>
        </p:nvSpPr>
        <p:spPr>
          <a:xfrm>
            <a:off x="2051720" y="3295438"/>
            <a:ext cx="5616624" cy="584775"/>
          </a:xfrm>
          <a:prstGeom prst="rect">
            <a:avLst/>
          </a:prstGeom>
          <a:noFill/>
        </p:spPr>
        <p:txBody>
          <a:bodyPr wrap="square" rtlCol="0">
            <a:spAutoFit/>
          </a:bodyPr>
          <a:lstStyle/>
          <a:p>
            <a:pPr algn="ctr" eaLnBrk="1" fontAlgn="auto" hangingPunct="1">
              <a:spcBef>
                <a:spcPts val="0"/>
              </a:spcBef>
              <a:spcAft>
                <a:spcPts val="0"/>
              </a:spcAft>
            </a:pPr>
            <a:r>
              <a:rPr lang="de-DE" sz="1600" b="0" dirty="0">
                <a:solidFill>
                  <a:prstClr val="black"/>
                </a:solidFill>
                <a:latin typeface="Tw Cen MT" panose="020B0602020104020603"/>
              </a:rPr>
              <a:t>Technische Regeln (TRBS, TRBA,…)</a:t>
            </a:r>
          </a:p>
          <a:p>
            <a:pPr algn="ctr" eaLnBrk="1" fontAlgn="auto" hangingPunct="1">
              <a:spcBef>
                <a:spcPts val="0"/>
              </a:spcBef>
              <a:spcAft>
                <a:spcPts val="0"/>
              </a:spcAft>
            </a:pPr>
            <a:r>
              <a:rPr lang="de-DE" sz="1600" b="0" dirty="0">
                <a:solidFill>
                  <a:prstClr val="black"/>
                </a:solidFill>
                <a:latin typeface="Tw Cen MT" panose="020B0602020104020603"/>
              </a:rPr>
              <a:t>DGUV Regeln und Grundsätze</a:t>
            </a:r>
          </a:p>
        </p:txBody>
      </p:sp>
      <p:sp>
        <p:nvSpPr>
          <p:cNvPr id="36" name="Textfeld 35"/>
          <p:cNvSpPr txBox="1"/>
          <p:nvPr/>
        </p:nvSpPr>
        <p:spPr>
          <a:xfrm>
            <a:off x="3419872" y="2222177"/>
            <a:ext cx="2808312" cy="830997"/>
          </a:xfrm>
          <a:prstGeom prst="rect">
            <a:avLst/>
          </a:prstGeom>
          <a:noFill/>
        </p:spPr>
        <p:txBody>
          <a:bodyPr wrap="square" rtlCol="0">
            <a:spAutoFit/>
          </a:bodyPr>
          <a:lstStyle/>
          <a:p>
            <a:pPr algn="ctr" eaLnBrk="1" fontAlgn="auto" hangingPunct="1">
              <a:spcBef>
                <a:spcPts val="0"/>
              </a:spcBef>
              <a:spcAft>
                <a:spcPts val="0"/>
              </a:spcAft>
            </a:pPr>
            <a:r>
              <a:rPr lang="de-DE" sz="1600" b="0" dirty="0">
                <a:solidFill>
                  <a:prstClr val="black"/>
                </a:solidFill>
                <a:latin typeface="Tw Cen MT" panose="020B0602020104020603"/>
              </a:rPr>
              <a:t>DIN-Normen</a:t>
            </a:r>
          </a:p>
          <a:p>
            <a:pPr algn="ctr" eaLnBrk="1" fontAlgn="auto" hangingPunct="1">
              <a:spcBef>
                <a:spcPts val="0"/>
              </a:spcBef>
              <a:spcAft>
                <a:spcPts val="0"/>
              </a:spcAft>
            </a:pPr>
            <a:r>
              <a:rPr lang="de-DE" sz="1600" b="0" dirty="0">
                <a:solidFill>
                  <a:prstClr val="black"/>
                </a:solidFill>
                <a:latin typeface="Tw Cen MT" panose="020B0602020104020603"/>
              </a:rPr>
              <a:t>VDI-Richtlinien </a:t>
            </a:r>
          </a:p>
          <a:p>
            <a:pPr algn="ctr" eaLnBrk="1" fontAlgn="auto" hangingPunct="1">
              <a:spcBef>
                <a:spcPts val="0"/>
              </a:spcBef>
              <a:spcAft>
                <a:spcPts val="0"/>
              </a:spcAft>
            </a:pPr>
            <a:r>
              <a:rPr lang="de-DE" sz="1600" b="0" dirty="0">
                <a:solidFill>
                  <a:prstClr val="black"/>
                </a:solidFill>
                <a:latin typeface="Tw Cen MT" panose="020B0602020104020603"/>
              </a:rPr>
              <a:t>DGUV-Informationen</a:t>
            </a:r>
          </a:p>
        </p:txBody>
      </p:sp>
      <p:cxnSp>
        <p:nvCxnSpPr>
          <p:cNvPr id="37" name="Gerader Verbinder 36"/>
          <p:cNvCxnSpPr/>
          <p:nvPr/>
        </p:nvCxnSpPr>
        <p:spPr>
          <a:xfrm>
            <a:off x="1692000" y="5157192"/>
            <a:ext cx="6192000" cy="0"/>
          </a:xfrm>
          <a:prstGeom prst="line">
            <a:avLst/>
          </a:prstGeom>
          <a:noFill/>
          <a:ln w="9525" cap="flat" cmpd="sng" algn="ctr">
            <a:solidFill>
              <a:srgbClr val="2FA3EE">
                <a:shade val="60000"/>
              </a:srgbClr>
            </a:solidFill>
            <a:prstDash val="solid"/>
          </a:ln>
          <a:effectLst/>
        </p:spPr>
      </p:cxnSp>
      <p:cxnSp>
        <p:nvCxnSpPr>
          <p:cNvPr id="38" name="Gerader Verbinder 37"/>
          <p:cNvCxnSpPr/>
          <p:nvPr/>
        </p:nvCxnSpPr>
        <p:spPr>
          <a:xfrm>
            <a:off x="3672000" y="2996952"/>
            <a:ext cx="2232000" cy="0"/>
          </a:xfrm>
          <a:prstGeom prst="line">
            <a:avLst/>
          </a:prstGeom>
          <a:noFill/>
          <a:ln w="9525" cap="flat" cmpd="sng" algn="ctr">
            <a:solidFill>
              <a:srgbClr val="2FA3EE">
                <a:shade val="60000"/>
              </a:srgbClr>
            </a:solidFill>
            <a:prstDash val="solid"/>
          </a:ln>
          <a:effectLst/>
        </p:spPr>
      </p:cxnSp>
      <p:cxnSp>
        <p:nvCxnSpPr>
          <p:cNvPr id="39" name="Gerader Verbinder 38"/>
          <p:cNvCxnSpPr/>
          <p:nvPr/>
        </p:nvCxnSpPr>
        <p:spPr>
          <a:xfrm>
            <a:off x="2627784" y="4149080"/>
            <a:ext cx="4320000" cy="0"/>
          </a:xfrm>
          <a:prstGeom prst="line">
            <a:avLst/>
          </a:prstGeom>
          <a:noFill/>
          <a:ln w="9525" cap="flat" cmpd="sng" algn="ctr">
            <a:solidFill>
              <a:srgbClr val="2FA3EE">
                <a:shade val="60000"/>
              </a:srgbClr>
            </a:solidFill>
            <a:prstDash val="solid"/>
          </a:ln>
          <a:effectLst/>
        </p:spPr>
      </p:cxnSp>
    </p:spTree>
    <p:extLst>
      <p:ext uri="{BB962C8B-B14F-4D97-AF65-F5344CB8AC3E}">
        <p14:creationId xmlns:p14="http://schemas.microsoft.com/office/powerpoint/2010/main" val="4221871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Organisation der Arbeitssicherheit</a:t>
            </a:r>
            <a:endParaRPr lang="de-DE" dirty="0"/>
          </a:p>
        </p:txBody>
      </p:sp>
      <p:graphicFrame>
        <p:nvGraphicFramePr>
          <p:cNvPr id="10" name="Diagramm 9"/>
          <p:cNvGraphicFramePr/>
          <p:nvPr>
            <p:extLst>
              <p:ext uri="{D42A27DB-BD31-4B8C-83A1-F6EECF244321}">
                <p14:modId xmlns:p14="http://schemas.microsoft.com/office/powerpoint/2010/main" val="3428466422"/>
              </p:ext>
            </p:extLst>
          </p:nvPr>
        </p:nvGraphicFramePr>
        <p:xfrm>
          <a:off x="539552" y="1772816"/>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p:cNvSpPr txBox="1"/>
          <p:nvPr/>
        </p:nvSpPr>
        <p:spPr>
          <a:xfrm rot="19751632">
            <a:off x="3891579" y="4164113"/>
            <a:ext cx="2154347" cy="461665"/>
          </a:xfrm>
          <a:prstGeom prst="rect">
            <a:avLst/>
          </a:prstGeom>
          <a:noFill/>
        </p:spPr>
        <p:txBody>
          <a:bodyPr wrap="square" rtlCol="0">
            <a:spAutoFit/>
          </a:bodyPr>
          <a:lstStyle/>
          <a:p>
            <a:r>
              <a:rPr lang="de-DE" sz="2400" dirty="0"/>
              <a:t>Maßnahmen</a:t>
            </a:r>
          </a:p>
        </p:txBody>
      </p:sp>
    </p:spTree>
    <p:extLst>
      <p:ext uri="{BB962C8B-B14F-4D97-AF65-F5344CB8AC3E}">
        <p14:creationId xmlns:p14="http://schemas.microsoft.com/office/powerpoint/2010/main" val="443949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b="1" dirty="0">
                <a:solidFill>
                  <a:schemeClr val="tx1"/>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a:t>
            </a:r>
          </a:p>
        </p:txBody>
      </p:sp>
    </p:spTree>
    <p:extLst>
      <p:ext uri="{BB962C8B-B14F-4D97-AF65-F5344CB8AC3E}">
        <p14:creationId xmlns:p14="http://schemas.microsoft.com/office/powerpoint/2010/main" val="2187943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VBG Betriebliches Konzept – Tätigkeitsbereiche I</a:t>
            </a:r>
          </a:p>
        </p:txBody>
      </p:sp>
      <p:sp>
        <p:nvSpPr>
          <p:cNvPr id="6" name="Textfeld 5"/>
          <p:cNvSpPr txBox="1"/>
          <p:nvPr/>
        </p:nvSpPr>
        <p:spPr>
          <a:xfrm>
            <a:off x="3995936" y="1918800"/>
            <a:ext cx="4608512" cy="4006225"/>
          </a:xfrm>
          <a:prstGeom prst="rect">
            <a:avLst/>
          </a:prstGeom>
          <a:noFill/>
        </p:spPr>
        <p:txBody>
          <a:bodyPr wrap="square" rtlCol="0">
            <a:spAutoFit/>
          </a:bodyPr>
          <a:lstStyle/>
          <a:p>
            <a:r>
              <a:rPr lang="de-DE" sz="1800" b="0" dirty="0">
                <a:solidFill>
                  <a:srgbClr val="555555"/>
                </a:solidFill>
              </a:rPr>
              <a:t>Für den sicheren Umgang mit HV-Bussen werden folgende Tätigkeitsbereiche unterschieden:</a:t>
            </a:r>
          </a:p>
          <a:p>
            <a:pPr marL="285750" indent="-285750">
              <a:spcBef>
                <a:spcPts val="1000"/>
              </a:spcBef>
              <a:buFont typeface="Arial" panose="020B0604020202020204" pitchFamily="34" charset="0"/>
              <a:buChar char="•"/>
            </a:pPr>
            <a:r>
              <a:rPr lang="de-DE" sz="1800" b="0" dirty="0">
                <a:solidFill>
                  <a:srgbClr val="555555"/>
                </a:solidFill>
              </a:rPr>
              <a:t>Reinigungstätigkeiten</a:t>
            </a:r>
          </a:p>
          <a:p>
            <a:pPr marL="285750" indent="-285750">
              <a:spcBef>
                <a:spcPts val="1000"/>
              </a:spcBef>
              <a:buFont typeface="Arial" panose="020B0604020202020204" pitchFamily="34" charset="0"/>
              <a:buChar char="•"/>
            </a:pPr>
            <a:r>
              <a:rPr lang="de-DE" sz="1800" b="0" dirty="0">
                <a:solidFill>
                  <a:srgbClr val="555555"/>
                </a:solidFill>
              </a:rPr>
              <a:t>Fahrtätigkeiten</a:t>
            </a:r>
          </a:p>
          <a:p>
            <a:pPr marL="285750" indent="-285750">
              <a:spcBef>
                <a:spcPts val="600"/>
              </a:spcBef>
              <a:buFont typeface="Arial" panose="020B0604020202020204" pitchFamily="34" charset="0"/>
              <a:buChar char="•"/>
            </a:pPr>
            <a:r>
              <a:rPr lang="de-DE" sz="1800" b="0" dirty="0">
                <a:solidFill>
                  <a:srgbClr val="555555"/>
                </a:solidFill>
              </a:rPr>
              <a:t>Arbeiten, die das HV-System nicht betreffen (Service, mechanische Arbeiten, Arbeiten am NV-system)</a:t>
            </a:r>
          </a:p>
          <a:p>
            <a:pPr marL="285750" indent="-285750">
              <a:spcBef>
                <a:spcPts val="1000"/>
              </a:spcBef>
              <a:buFont typeface="Arial" panose="020B0604020202020204" pitchFamily="34" charset="0"/>
              <a:buChar char="•"/>
            </a:pPr>
            <a:r>
              <a:rPr lang="de-DE" sz="1800" b="0" dirty="0">
                <a:solidFill>
                  <a:srgbClr val="555555"/>
                </a:solidFill>
              </a:rPr>
              <a:t>Elektrotechnische Tätigkeiten im spannungsfreien Zustand</a:t>
            </a:r>
          </a:p>
          <a:p>
            <a:pPr marL="285750" indent="-285750">
              <a:spcBef>
                <a:spcPts val="1000"/>
              </a:spcBef>
              <a:buFont typeface="Arial" panose="020B0604020202020204" pitchFamily="34" charset="0"/>
              <a:buChar char="•"/>
            </a:pPr>
            <a:r>
              <a:rPr lang="de-DE" sz="1800" b="0" dirty="0">
                <a:solidFill>
                  <a:srgbClr val="555555"/>
                </a:solidFill>
              </a:rPr>
              <a:t>Elektrotechnische Tätigkeiten unter Spannung</a:t>
            </a:r>
          </a:p>
        </p:txBody>
      </p:sp>
      <p:pic>
        <p:nvPicPr>
          <p:cNvPr id="7" name="Grafik 6">
            <a:extLst>
              <a:ext uri="{FF2B5EF4-FFF2-40B4-BE49-F238E27FC236}">
                <a16:creationId xmlns:a16="http://schemas.microsoft.com/office/drawing/2014/main" id="{38360CC0-8EFE-7B1E-0577-99A343847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2060848"/>
            <a:ext cx="2808312" cy="3969687"/>
          </a:xfrm>
          <a:prstGeom prst="rect">
            <a:avLst/>
          </a:prstGeom>
          <a:no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1624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008E051-D3C1-CD6F-834A-95BF572D69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3920" y="1628800"/>
            <a:ext cx="5176160" cy="4752528"/>
          </a:xfrm>
          <a:prstGeom prst="rect">
            <a:avLst/>
          </a:prstGeom>
        </p:spPr>
      </p:pic>
      <p:sp>
        <p:nvSpPr>
          <p:cNvPr id="4" name="Titel 3"/>
          <p:cNvSpPr>
            <a:spLocks noGrp="1"/>
          </p:cNvSpPr>
          <p:nvPr>
            <p:ph type="title"/>
          </p:nvPr>
        </p:nvSpPr>
        <p:spPr/>
        <p:txBody>
          <a:bodyPr/>
          <a:lstStyle/>
          <a:p>
            <a:r>
              <a:rPr lang="de-DE" dirty="0"/>
              <a:t>VBG Betriebliches Konzept – Tätigkeitsbereiche II</a:t>
            </a:r>
          </a:p>
        </p:txBody>
      </p:sp>
    </p:spTree>
    <p:extLst>
      <p:ext uri="{BB962C8B-B14F-4D97-AF65-F5344CB8AC3E}">
        <p14:creationId xmlns:p14="http://schemas.microsoft.com/office/powerpoint/2010/main" val="2771325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Sensibilisierte Person Hochvolt</a:t>
            </a:r>
          </a:p>
        </p:txBody>
      </p:sp>
      <p:sp>
        <p:nvSpPr>
          <p:cNvPr id="3" name="Textplatzhalter 2"/>
          <p:cNvSpPr>
            <a:spLocks noGrp="1"/>
          </p:cNvSpPr>
          <p:nvPr>
            <p:ph idx="1"/>
          </p:nvPr>
        </p:nvSpPr>
        <p:spPr>
          <a:xfrm>
            <a:off x="504825" y="1988840"/>
            <a:ext cx="8191500" cy="4176464"/>
          </a:xfrm>
        </p:spPr>
        <p:txBody>
          <a:bodyPr>
            <a:noAutofit/>
          </a:bodyPr>
          <a:lstStyle/>
          <a:p>
            <a:pPr marL="0" lvl="2" indent="0">
              <a:buNone/>
            </a:pPr>
            <a:r>
              <a:rPr lang="de-DE" sz="1800" dirty="0"/>
              <a:t>Es wird unterschieden zwischen der Sensibilisierung für:</a:t>
            </a:r>
          </a:p>
          <a:p>
            <a:pPr marL="0" indent="0">
              <a:buNone/>
            </a:pPr>
            <a:endParaRPr lang="de-DE" sz="1800" dirty="0"/>
          </a:p>
          <a:p>
            <a:pPr lvl="2">
              <a:spcBef>
                <a:spcPts val="600"/>
              </a:spcBef>
            </a:pPr>
            <a:r>
              <a:rPr lang="de-DE" sz="2000" dirty="0"/>
              <a:t>Reinigungstätigkeiten (Stufe HV-Bus-R)</a:t>
            </a:r>
          </a:p>
          <a:p>
            <a:pPr lvl="3">
              <a:spcBef>
                <a:spcPts val="600"/>
              </a:spcBef>
            </a:pPr>
            <a:r>
              <a:rPr lang="de-DE" sz="1400" dirty="0"/>
              <a:t>Erkennen von HV-Fahrzeugen (auch deaktivierte HV-Systeme)</a:t>
            </a:r>
          </a:p>
          <a:p>
            <a:pPr lvl="3">
              <a:spcBef>
                <a:spcPts val="600"/>
              </a:spcBef>
            </a:pPr>
            <a:r>
              <a:rPr lang="de-DE" sz="1400" dirty="0"/>
              <a:t>Mögliche Gefahren des HV-Systems</a:t>
            </a:r>
          </a:p>
          <a:p>
            <a:pPr lvl="3">
              <a:spcBef>
                <a:spcPts val="600"/>
              </a:spcBef>
            </a:pPr>
            <a:r>
              <a:rPr lang="de-DE" sz="1400" dirty="0"/>
              <a:t>Umgang mit Hochdruckreinigern und großen Wassermengen</a:t>
            </a:r>
          </a:p>
          <a:p>
            <a:pPr lvl="2">
              <a:spcBef>
                <a:spcPts val="600"/>
              </a:spcBef>
            </a:pPr>
            <a:endParaRPr lang="de-DE" sz="2000" dirty="0"/>
          </a:p>
          <a:p>
            <a:pPr lvl="2">
              <a:spcBef>
                <a:spcPts val="600"/>
              </a:spcBef>
            </a:pPr>
            <a:r>
              <a:rPr lang="de-DE" sz="2000" dirty="0"/>
              <a:t>Fahrtätigkeiten (Stufe HV-Bus-F)</a:t>
            </a:r>
          </a:p>
          <a:p>
            <a:pPr lvl="3">
              <a:spcBef>
                <a:spcPts val="600"/>
              </a:spcBef>
            </a:pPr>
            <a:r>
              <a:rPr lang="de-DE" sz="1400" dirty="0"/>
              <a:t>Bedienung </a:t>
            </a:r>
          </a:p>
          <a:p>
            <a:pPr lvl="3">
              <a:spcBef>
                <a:spcPts val="600"/>
              </a:spcBef>
            </a:pPr>
            <a:r>
              <a:rPr lang="de-DE" sz="1400" dirty="0"/>
              <a:t>Verhalten im Fehlerfall</a:t>
            </a:r>
          </a:p>
          <a:p>
            <a:pPr lvl="3">
              <a:spcBef>
                <a:spcPts val="600"/>
              </a:spcBef>
            </a:pPr>
            <a:r>
              <a:rPr lang="de-DE" sz="1400" dirty="0"/>
              <a:t>Verhalten bei Unfall</a:t>
            </a:r>
          </a:p>
        </p:txBody>
      </p:sp>
    </p:spTree>
    <p:extLst>
      <p:ext uri="{BB962C8B-B14F-4D97-AF65-F5344CB8AC3E}">
        <p14:creationId xmlns:p14="http://schemas.microsoft.com/office/powerpoint/2010/main" val="40765982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Tätigkeiten, die das HV-System nicht betreffen</a:t>
            </a:r>
          </a:p>
        </p:txBody>
      </p:sp>
      <p:sp>
        <p:nvSpPr>
          <p:cNvPr id="3" name="Textplatzhalter 2"/>
          <p:cNvSpPr>
            <a:spLocks noGrp="1"/>
          </p:cNvSpPr>
          <p:nvPr>
            <p:ph idx="1"/>
          </p:nvPr>
        </p:nvSpPr>
        <p:spPr>
          <a:xfrm>
            <a:off x="504825" y="1988840"/>
            <a:ext cx="8191500" cy="4176464"/>
          </a:xfrm>
        </p:spPr>
        <p:txBody>
          <a:bodyPr>
            <a:noAutofit/>
          </a:bodyPr>
          <a:lstStyle/>
          <a:p>
            <a:pPr marL="0" lvl="3" indent="0">
              <a:spcBef>
                <a:spcPts val="600"/>
              </a:spcBef>
              <a:buNone/>
            </a:pPr>
            <a:r>
              <a:rPr lang="de-DE" sz="1800" b="1" dirty="0"/>
              <a:t>Zulässige Tätigkeiten einer elektrotechnisch unterwiesene Person für Arbeiten, die das HV-System nicht betreffen (HV-Bus-</a:t>
            </a:r>
            <a:r>
              <a:rPr lang="de-DE" sz="1800" b="1" dirty="0" err="1"/>
              <a:t>EuP</a:t>
            </a:r>
            <a:r>
              <a:rPr lang="de-DE" sz="1800" b="1" dirty="0"/>
              <a:t>)</a:t>
            </a:r>
          </a:p>
          <a:p>
            <a:pPr>
              <a:buFont typeface="Arial" panose="020B0604020202020204" pitchFamily="34" charset="0"/>
              <a:buChar char="•"/>
            </a:pPr>
            <a:r>
              <a:rPr lang="de-DE" sz="1800" dirty="0"/>
              <a:t>Service-Arbeiten</a:t>
            </a:r>
          </a:p>
          <a:p>
            <a:pPr>
              <a:buFont typeface="Arial" panose="020B0604020202020204" pitchFamily="34" charset="0"/>
              <a:buChar char="•"/>
            </a:pPr>
            <a:r>
              <a:rPr lang="de-DE" sz="1800" dirty="0"/>
              <a:t>Mechanische Arbeiten </a:t>
            </a:r>
          </a:p>
          <a:p>
            <a:pPr>
              <a:buFont typeface="Arial" panose="020B0604020202020204" pitchFamily="34" charset="0"/>
              <a:buChar char="•"/>
            </a:pPr>
            <a:r>
              <a:rPr lang="de-DE" sz="1800" dirty="0"/>
              <a:t>Arbeiten an der konventionellen 24V-Bordelektrik, die keinen Einfluss auf das HV-System haben. </a:t>
            </a:r>
          </a:p>
          <a:p>
            <a:pPr>
              <a:buFont typeface="Arial" panose="020B0604020202020204" pitchFamily="34" charset="0"/>
              <a:buChar char="•"/>
            </a:pPr>
            <a:r>
              <a:rPr lang="de-DE" sz="1800" dirty="0"/>
              <a:t>Arbeiten am HV-System oder an Teilen des 24V-Systems, die Einfluss auf Funktionen des HV-Systems haben, dürfen ausschließlich unter Leitung und Aufsicht einer Elektrofachkraft Hochvolt (HV-Bus-</a:t>
            </a:r>
            <a:r>
              <a:rPr lang="de-DE" sz="1800" dirty="0" err="1"/>
              <a:t>Efk</a:t>
            </a:r>
            <a:r>
              <a:rPr lang="de-DE" sz="1800" dirty="0"/>
              <a:t>-</a:t>
            </a:r>
            <a:r>
              <a:rPr lang="de-DE" sz="1800" dirty="0" err="1"/>
              <a:t>AisZ</a:t>
            </a:r>
            <a:r>
              <a:rPr lang="de-DE" sz="1800" dirty="0"/>
              <a:t>) und nur im spannungsfreien Zustand erfolgen. </a:t>
            </a:r>
          </a:p>
          <a:p>
            <a:pPr>
              <a:buFont typeface="Arial" panose="020B0604020202020204" pitchFamily="34" charset="0"/>
              <a:buChar char="•"/>
            </a:pPr>
            <a:r>
              <a:rPr lang="de-DE" sz="1800" dirty="0"/>
              <a:t>Es ist auf den richtigen Umgang mit beschädigten Fahrzeugen sowie auf zusätzliche Schutzmaßnahmen bei Karosseriearbeiten (zum Beispiel Lackieren) hinzuweisen</a:t>
            </a:r>
            <a:endParaRPr lang="de-DE" sz="4000" b="1" dirty="0"/>
          </a:p>
        </p:txBody>
      </p:sp>
    </p:spTree>
    <p:extLst>
      <p:ext uri="{BB962C8B-B14F-4D97-AF65-F5344CB8AC3E}">
        <p14:creationId xmlns:p14="http://schemas.microsoft.com/office/powerpoint/2010/main" val="2622551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Elektrotechnische Arbeiten im spannungsfreien Zustand</a:t>
            </a:r>
          </a:p>
        </p:txBody>
      </p:sp>
      <p:sp>
        <p:nvSpPr>
          <p:cNvPr id="6" name="Textplatzhalter 8"/>
          <p:cNvSpPr>
            <a:spLocks noGrp="1"/>
          </p:cNvSpPr>
          <p:nvPr>
            <p:ph idx="1"/>
          </p:nvPr>
        </p:nvSpPr>
        <p:spPr>
          <a:xfrm>
            <a:off x="504825" y="2425255"/>
            <a:ext cx="8191500" cy="3459832"/>
          </a:xfrm>
        </p:spPr>
        <p:txBody>
          <a:bodyPr>
            <a:noAutofit/>
          </a:bodyPr>
          <a:lstStyle/>
          <a:p>
            <a:pPr marL="0" indent="0">
              <a:buNone/>
            </a:pPr>
            <a:r>
              <a:rPr lang="de-DE" sz="1800" b="1" dirty="0"/>
              <a:t>Zulässige Tätigkeiten einer Elektrofachkraft für Arbeiten an HV-Bussen im spannungsfreien Zustand (HV-Bus-Efk-AisZ)</a:t>
            </a:r>
          </a:p>
          <a:p>
            <a:pPr>
              <a:spcBef>
                <a:spcPts val="600"/>
              </a:spcBef>
              <a:buFont typeface="Arial" panose="020B0604020202020204" pitchFamily="34" charset="0"/>
              <a:buChar char="•"/>
            </a:pPr>
            <a:r>
              <a:rPr lang="de-DE" sz="1800" dirty="0"/>
              <a:t>Alle Tätigkeiten wie HV-Bus-EuP</a:t>
            </a:r>
          </a:p>
          <a:p>
            <a:pPr>
              <a:spcBef>
                <a:spcPts val="600"/>
              </a:spcBef>
              <a:buFont typeface="Arial" panose="020B0604020202020204" pitchFamily="34" charset="0"/>
              <a:buChar char="•"/>
            </a:pPr>
            <a:r>
              <a:rPr lang="de-DE" sz="1800" dirty="0"/>
              <a:t>Spannungsfreischalten und Wiederinbetriebnahme des HV-Systems gemäß der 5 Sicherheitsregeln</a:t>
            </a:r>
          </a:p>
          <a:p>
            <a:pPr lvl="3">
              <a:spcBef>
                <a:spcPts val="600"/>
              </a:spcBef>
            </a:pPr>
            <a:r>
              <a:rPr lang="de-DE" sz="1400" dirty="0"/>
              <a:t>Freischalten </a:t>
            </a:r>
          </a:p>
          <a:p>
            <a:pPr lvl="3">
              <a:spcBef>
                <a:spcPts val="600"/>
              </a:spcBef>
            </a:pPr>
            <a:r>
              <a:rPr lang="de-DE" sz="1400" dirty="0"/>
              <a:t>Gegen Wiedereinschalten Sichern</a:t>
            </a:r>
          </a:p>
          <a:p>
            <a:pPr lvl="3">
              <a:spcBef>
                <a:spcPts val="600"/>
              </a:spcBef>
            </a:pPr>
            <a:r>
              <a:rPr lang="de-DE" sz="1400" dirty="0"/>
              <a:t>Spannungsfreiheit feststellen</a:t>
            </a:r>
          </a:p>
          <a:p>
            <a:pPr lvl="3">
              <a:spcBef>
                <a:spcPts val="600"/>
              </a:spcBef>
            </a:pPr>
            <a:r>
              <a:rPr lang="de-DE" sz="1400" dirty="0">
                <a:solidFill>
                  <a:schemeClr val="bg1">
                    <a:lumMod val="75000"/>
                  </a:schemeClr>
                </a:solidFill>
              </a:rPr>
              <a:t>Erden und Kurzschließen</a:t>
            </a:r>
          </a:p>
          <a:p>
            <a:pPr lvl="3">
              <a:spcBef>
                <a:spcPts val="600"/>
              </a:spcBef>
            </a:pPr>
            <a:r>
              <a:rPr lang="de-DE" sz="1400" dirty="0">
                <a:solidFill>
                  <a:schemeClr val="bg1">
                    <a:lumMod val="75000"/>
                  </a:schemeClr>
                </a:solidFill>
              </a:rPr>
              <a:t>Benachbarte, unter Spannung stehende Komponenten </a:t>
            </a:r>
          </a:p>
          <a:p>
            <a:pPr marL="320675" lvl="3" indent="0">
              <a:spcBef>
                <a:spcPts val="600"/>
              </a:spcBef>
              <a:buNone/>
            </a:pPr>
            <a:r>
              <a:rPr lang="de-DE" sz="1400" dirty="0">
                <a:solidFill>
                  <a:schemeClr val="bg1">
                    <a:lumMod val="75000"/>
                  </a:schemeClr>
                </a:solidFill>
              </a:rPr>
              <a:t>	abdecken oder abschranken</a:t>
            </a:r>
          </a:p>
          <a:p>
            <a:pPr>
              <a:spcBef>
                <a:spcPts val="600"/>
              </a:spcBef>
              <a:buFont typeface="Arial" panose="020B0604020202020204" pitchFamily="34" charset="0"/>
              <a:buChar char="•"/>
            </a:pPr>
            <a:r>
              <a:rPr lang="de-DE" sz="1800" dirty="0"/>
              <a:t>Tausch von HV-Komponenten</a:t>
            </a:r>
          </a:p>
        </p:txBody>
      </p:sp>
      <p:pic>
        <p:nvPicPr>
          <p:cNvPr id="2" name="Grafik 1">
            <a:extLst>
              <a:ext uri="{FF2B5EF4-FFF2-40B4-BE49-F238E27FC236}">
                <a16:creationId xmlns:a16="http://schemas.microsoft.com/office/drawing/2014/main" id="{CC61DFCD-8800-C971-402B-ABBE3EE52A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2356" y="3933056"/>
            <a:ext cx="3348116" cy="2232248"/>
          </a:xfrm>
          <a:prstGeom prst="rect">
            <a:avLst/>
          </a:prstGeom>
        </p:spPr>
      </p:pic>
    </p:spTree>
    <p:extLst>
      <p:ext uri="{BB962C8B-B14F-4D97-AF65-F5344CB8AC3E}">
        <p14:creationId xmlns:p14="http://schemas.microsoft.com/office/powerpoint/2010/main" val="30570604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Elektrotechnische Arbeiten unter Spannung</a:t>
            </a:r>
          </a:p>
        </p:txBody>
      </p:sp>
      <p:sp>
        <p:nvSpPr>
          <p:cNvPr id="8" name="Textplatzhalter 8"/>
          <p:cNvSpPr>
            <a:spLocks noGrp="1"/>
          </p:cNvSpPr>
          <p:nvPr>
            <p:ph idx="1"/>
          </p:nvPr>
        </p:nvSpPr>
        <p:spPr>
          <a:xfrm>
            <a:off x="467544" y="1988840"/>
            <a:ext cx="5645665" cy="3312368"/>
          </a:xfrm>
        </p:spPr>
        <p:txBody>
          <a:bodyPr>
            <a:noAutofit/>
          </a:bodyPr>
          <a:lstStyle/>
          <a:p>
            <a:pPr marL="0" indent="0">
              <a:buNone/>
            </a:pPr>
            <a:r>
              <a:rPr lang="de-DE" sz="1800" b="1" dirty="0"/>
              <a:t>Zulässige Tätigkeiten einer Elektrofachkraft für Arbeiten unter Spannung an Bussen mit HV-Systemen (HV-Bus-Efk-AuS)</a:t>
            </a:r>
          </a:p>
          <a:p>
            <a:pPr>
              <a:buFont typeface="Arial" panose="020B0604020202020204" pitchFamily="34" charset="0"/>
              <a:buChar char="•"/>
            </a:pPr>
            <a:r>
              <a:rPr lang="de-DE" sz="1800" dirty="0"/>
              <a:t>Alle Tätigkeiten wie HV-Bus-EuP</a:t>
            </a:r>
          </a:p>
          <a:p>
            <a:pPr>
              <a:buFont typeface="Arial" panose="020B0604020202020204" pitchFamily="34" charset="0"/>
              <a:buChar char="•"/>
            </a:pPr>
            <a:r>
              <a:rPr lang="de-DE" sz="1800" dirty="0"/>
              <a:t>Spannungsfreischalten gemäß der 5 Sicherheitsregeln</a:t>
            </a:r>
          </a:p>
          <a:p>
            <a:pPr>
              <a:buFont typeface="Arial" panose="020B0604020202020204" pitchFamily="34" charset="0"/>
              <a:buChar char="•"/>
            </a:pPr>
            <a:r>
              <a:rPr lang="de-DE" sz="1800" dirty="0"/>
              <a:t>Arbeiten im spannungsfreien Zustand am HV-System</a:t>
            </a:r>
          </a:p>
          <a:p>
            <a:pPr>
              <a:buFont typeface="Arial" panose="020B0604020202020204" pitchFamily="34" charset="0"/>
              <a:buChar char="•"/>
            </a:pPr>
            <a:r>
              <a:rPr lang="de-DE" sz="1800" dirty="0"/>
              <a:t>Fehlersuche und Prüfarbeiten unter HV-Spannung</a:t>
            </a:r>
          </a:p>
          <a:p>
            <a:endParaRPr lang="de-DE" sz="1800" dirty="0"/>
          </a:p>
          <a:p>
            <a:pPr>
              <a:buFont typeface="Arial" panose="020B0604020202020204" pitchFamily="34" charset="0"/>
              <a:buChar char="•"/>
            </a:pPr>
            <a:r>
              <a:rPr lang="de-DE" sz="1800" b="1" dirty="0"/>
              <a:t>Andere Tätigkeiten unter Spannung als Fehlersuche und Prüfarbeiten benötigen eine zusätzliche Qualifizierung!</a:t>
            </a:r>
          </a:p>
          <a:p>
            <a:endParaRPr lang="de-DE" sz="1800" dirty="0"/>
          </a:p>
          <a:p>
            <a:endParaRPr lang="de-DE" sz="1800" dirty="0"/>
          </a:p>
        </p:txBody>
      </p:sp>
      <p:pic>
        <p:nvPicPr>
          <p:cNvPr id="4" name="Grafik 3">
            <a:extLst>
              <a:ext uri="{FF2B5EF4-FFF2-40B4-BE49-F238E27FC236}">
                <a16:creationId xmlns:a16="http://schemas.microsoft.com/office/drawing/2014/main" id="{6EE41564-4314-8CA2-7A06-EDBAAA2280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8184" y="2060848"/>
            <a:ext cx="2741990" cy="4104456"/>
          </a:xfrm>
          <a:prstGeom prst="rect">
            <a:avLst/>
          </a:prstGeom>
        </p:spPr>
      </p:pic>
    </p:spTree>
    <p:extLst>
      <p:ext uri="{BB962C8B-B14F-4D97-AF65-F5344CB8AC3E}">
        <p14:creationId xmlns:p14="http://schemas.microsoft.com/office/powerpoint/2010/main" val="417401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HV-eigensicher</a:t>
            </a:r>
          </a:p>
        </p:txBody>
      </p:sp>
      <p:sp>
        <p:nvSpPr>
          <p:cNvPr id="8" name="Textplatzhalter 11"/>
          <p:cNvSpPr>
            <a:spLocks noGrp="1"/>
          </p:cNvSpPr>
          <p:nvPr>
            <p:ph idx="1"/>
          </p:nvPr>
        </p:nvSpPr>
        <p:spPr>
          <a:xfrm>
            <a:off x="504825" y="1874260"/>
            <a:ext cx="8027615" cy="4330416"/>
          </a:xfrm>
        </p:spPr>
        <p:txBody>
          <a:bodyPr/>
          <a:lstStyle/>
          <a:p>
            <a:pPr marL="0" lvl="0" indent="0"/>
            <a:r>
              <a:rPr lang="de-DE" dirty="0"/>
              <a:t>Durch eine geeignete Kombination technischer Maßnahmen des Fahrzeugherstellers kann ein vollständiger Berührungs- und Lichtbogenschutz gegenüber dem HV-System erzielt werden.  (3.2.3 DGUV-Information 209-093) </a:t>
            </a:r>
          </a:p>
          <a:p>
            <a:pPr marL="0" lvl="0" indent="0"/>
            <a:endParaRPr lang="de-DE" dirty="0"/>
          </a:p>
          <a:p>
            <a:pPr marL="0" lvl="0" indent="0"/>
            <a:r>
              <a:rPr lang="de-DE" dirty="0"/>
              <a:t>Mögliche Schutzmaßnahmen</a:t>
            </a:r>
          </a:p>
          <a:p>
            <a:pPr lvl="0">
              <a:buFontTx/>
              <a:buChar char="-"/>
            </a:pPr>
            <a:r>
              <a:rPr lang="de-DE" dirty="0"/>
              <a:t>Automatische Abschaltung der Spannungen beim Öffnen von Abdeckungen, Steckverbindern o.ä. durch Pilotlinie</a:t>
            </a:r>
          </a:p>
          <a:p>
            <a:pPr lvl="0">
              <a:buFontTx/>
              <a:buChar char="-"/>
            </a:pPr>
            <a:r>
              <a:rPr lang="de-DE" dirty="0"/>
              <a:t>Berührsichere Abdeckungen, nur mit Werkzeug zu öffnen</a:t>
            </a:r>
          </a:p>
          <a:p>
            <a:pPr lvl="0">
              <a:buFontTx/>
              <a:buChar char="-"/>
            </a:pPr>
            <a:r>
              <a:rPr lang="de-DE" dirty="0"/>
              <a:t>Isolationsüberwachung</a:t>
            </a:r>
          </a:p>
          <a:p>
            <a:pPr lvl="0">
              <a:buFontTx/>
              <a:buChar char="-"/>
            </a:pPr>
            <a:r>
              <a:rPr lang="de-DE" dirty="0"/>
              <a:t>Schutzpotenzialausgleich aller berührbaren leitfähigen Bauteile</a:t>
            </a:r>
          </a:p>
          <a:p>
            <a:pPr lvl="0">
              <a:buFontTx/>
              <a:buChar char="-"/>
            </a:pPr>
            <a:r>
              <a:rPr lang="de-DE" dirty="0"/>
              <a:t>Aktive Entladung von Restenergien nach HV-Abschaltung</a:t>
            </a:r>
          </a:p>
        </p:txBody>
      </p:sp>
    </p:spTree>
    <p:extLst>
      <p:ext uri="{BB962C8B-B14F-4D97-AF65-F5344CB8AC3E}">
        <p14:creationId xmlns:p14="http://schemas.microsoft.com/office/powerpoint/2010/main" val="4109425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Verantwortliche Elektrofachkraft</a:t>
            </a:r>
          </a:p>
        </p:txBody>
      </p:sp>
      <p:sp>
        <p:nvSpPr>
          <p:cNvPr id="6" name="Textplatzhalter 8"/>
          <p:cNvSpPr>
            <a:spLocks noGrp="1"/>
          </p:cNvSpPr>
          <p:nvPr>
            <p:ph idx="1"/>
          </p:nvPr>
        </p:nvSpPr>
        <p:spPr>
          <a:xfrm>
            <a:off x="504825" y="2060848"/>
            <a:ext cx="8459663" cy="3315816"/>
          </a:xfrm>
        </p:spPr>
        <p:txBody>
          <a:bodyPr>
            <a:noAutofit/>
          </a:bodyPr>
          <a:lstStyle/>
          <a:p>
            <a:pPr marL="0" indent="0">
              <a:buNone/>
            </a:pPr>
            <a:r>
              <a:rPr lang="de-DE" sz="1800" b="1" dirty="0"/>
              <a:t>Aufgaben der verantwortlichen Elektrofachkraft (HV-Bus-vEfk)</a:t>
            </a:r>
          </a:p>
          <a:p>
            <a:pPr>
              <a:buFont typeface="Arial" panose="020B0604020202020204" pitchFamily="34" charset="0"/>
              <a:buChar char="•"/>
            </a:pPr>
            <a:r>
              <a:rPr lang="de-DE" sz="1800" dirty="0"/>
              <a:t>Fach- und Führungsverantwortung</a:t>
            </a:r>
          </a:p>
          <a:p>
            <a:pPr>
              <a:buFont typeface="Arial" panose="020B0604020202020204" pitchFamily="34" charset="0"/>
              <a:buChar char="•"/>
            </a:pPr>
            <a:r>
              <a:rPr lang="de-DE" sz="1800" dirty="0"/>
              <a:t>Organisation des betrieblichen Arbeitsschutzes hinsichtlich elektrischer Gefährdungen</a:t>
            </a:r>
          </a:p>
          <a:p>
            <a:pPr>
              <a:buFont typeface="Arial" panose="020B0604020202020204" pitchFamily="34" charset="0"/>
              <a:buChar char="•"/>
            </a:pPr>
            <a:r>
              <a:rPr lang="de-DE" sz="1800" dirty="0"/>
              <a:t>Durchführen und Erstellen von Gefährdungsbeurteilungen</a:t>
            </a:r>
          </a:p>
          <a:p>
            <a:pPr>
              <a:buFont typeface="Arial" panose="020B0604020202020204" pitchFamily="34" charset="0"/>
              <a:buChar char="•"/>
            </a:pPr>
            <a:r>
              <a:rPr lang="de-DE" sz="1800" dirty="0"/>
              <a:t>Festlegen der Arbeitsverfahren, Arbeitsmittel und PSA</a:t>
            </a:r>
          </a:p>
          <a:p>
            <a:pPr>
              <a:buFont typeface="Arial" panose="020B0604020202020204" pitchFamily="34" charset="0"/>
              <a:buChar char="•"/>
            </a:pPr>
            <a:r>
              <a:rPr lang="de-DE" sz="1800" dirty="0"/>
              <a:t>Erstellen von Arbeits- und Betriebsanweisungen</a:t>
            </a:r>
          </a:p>
          <a:p>
            <a:pPr>
              <a:buFont typeface="Arial" panose="020B0604020202020204" pitchFamily="34" charset="0"/>
              <a:buChar char="•"/>
            </a:pPr>
            <a:r>
              <a:rPr lang="de-DE" sz="1800" dirty="0"/>
              <a:t>Durchführen notwendiger Schulungen</a:t>
            </a:r>
          </a:p>
          <a:p>
            <a:pPr>
              <a:buFont typeface="Arial" panose="020B0604020202020204" pitchFamily="34" charset="0"/>
              <a:buChar char="•"/>
            </a:pPr>
            <a:r>
              <a:rPr lang="de-DE" sz="1800" dirty="0"/>
              <a:t>…</a:t>
            </a:r>
          </a:p>
          <a:p>
            <a:endParaRPr lang="de-DE" sz="1800" dirty="0"/>
          </a:p>
          <a:p>
            <a:endParaRPr lang="de-DE" sz="1800" dirty="0"/>
          </a:p>
        </p:txBody>
      </p:sp>
    </p:spTree>
    <p:extLst>
      <p:ext uri="{BB962C8B-B14F-4D97-AF65-F5344CB8AC3E}">
        <p14:creationId xmlns:p14="http://schemas.microsoft.com/office/powerpoint/2010/main" val="1162004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b="1" dirty="0">
                <a:solidFill>
                  <a:schemeClr val="tx1"/>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 </a:t>
            </a:r>
          </a:p>
        </p:txBody>
      </p:sp>
    </p:spTree>
    <p:extLst>
      <p:ext uri="{BB962C8B-B14F-4D97-AF65-F5344CB8AC3E}">
        <p14:creationId xmlns:p14="http://schemas.microsoft.com/office/powerpoint/2010/main" val="1466692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VBG-Fachwissen Elektromobilität </a:t>
            </a:r>
          </a:p>
        </p:txBody>
      </p:sp>
      <p:sp>
        <p:nvSpPr>
          <p:cNvPr id="6" name="Textfeld 5"/>
          <p:cNvSpPr txBox="1"/>
          <p:nvPr/>
        </p:nvSpPr>
        <p:spPr>
          <a:xfrm>
            <a:off x="3779912" y="1918800"/>
            <a:ext cx="5184576" cy="3226524"/>
          </a:xfrm>
          <a:prstGeom prst="rect">
            <a:avLst/>
          </a:prstGeom>
          <a:noFill/>
        </p:spPr>
        <p:txBody>
          <a:bodyPr wrap="square" rtlCol="0">
            <a:spAutoFit/>
          </a:bodyPr>
          <a:lstStyle/>
          <a:p>
            <a:r>
              <a:rPr lang="de-DE" sz="1800" b="0" dirty="0">
                <a:solidFill>
                  <a:srgbClr val="555555"/>
                </a:solidFill>
              </a:rPr>
              <a:t>Für den sicheren Umgang mit HV-Bussen werden folgende Tätigkeitsbereiche unterschieden:</a:t>
            </a:r>
          </a:p>
          <a:p>
            <a:endParaRPr lang="de-DE" sz="1800" b="0" dirty="0">
              <a:solidFill>
                <a:srgbClr val="555555"/>
              </a:solidFill>
            </a:endParaRPr>
          </a:p>
          <a:p>
            <a:pPr marL="285750" indent="-285750">
              <a:spcBef>
                <a:spcPts val="1000"/>
              </a:spcBef>
              <a:buFont typeface="Arial" panose="020B0604020202020204" pitchFamily="34" charset="0"/>
              <a:buChar char="•"/>
            </a:pPr>
            <a:r>
              <a:rPr lang="de-DE" sz="1800" b="0" dirty="0">
                <a:solidFill>
                  <a:srgbClr val="555555"/>
                </a:solidFill>
              </a:rPr>
              <a:t>Reinigungstätigkeiten</a:t>
            </a:r>
          </a:p>
          <a:p>
            <a:pPr marL="285750" indent="-285750">
              <a:spcBef>
                <a:spcPts val="1000"/>
              </a:spcBef>
              <a:buFont typeface="Arial" panose="020B0604020202020204" pitchFamily="34" charset="0"/>
              <a:buChar char="•"/>
            </a:pPr>
            <a:r>
              <a:rPr lang="de-DE" sz="1800" b="0" dirty="0">
                <a:solidFill>
                  <a:srgbClr val="555555"/>
                </a:solidFill>
              </a:rPr>
              <a:t>Fahrtätigkeiten</a:t>
            </a:r>
          </a:p>
          <a:p>
            <a:pPr marL="285750" indent="-285750">
              <a:spcBef>
                <a:spcPts val="1000"/>
              </a:spcBef>
              <a:buFont typeface="Arial" panose="020B0604020202020204" pitchFamily="34" charset="0"/>
              <a:buChar char="•"/>
            </a:pPr>
            <a:r>
              <a:rPr lang="de-DE" sz="1800" b="0" dirty="0">
                <a:solidFill>
                  <a:srgbClr val="555555"/>
                </a:solidFill>
              </a:rPr>
              <a:t>Tätigkeiten, die das HV-System nicht betreffen</a:t>
            </a:r>
          </a:p>
          <a:p>
            <a:pPr marL="285750" indent="-285750">
              <a:spcBef>
                <a:spcPts val="1000"/>
              </a:spcBef>
              <a:buFont typeface="Arial" panose="020B0604020202020204" pitchFamily="34" charset="0"/>
              <a:buChar char="•"/>
            </a:pPr>
            <a:r>
              <a:rPr lang="de-DE" sz="1800" b="0" dirty="0">
                <a:solidFill>
                  <a:srgbClr val="555555"/>
                </a:solidFill>
              </a:rPr>
              <a:t>Tätigkeiten im spannungsfreien Zustand</a:t>
            </a:r>
          </a:p>
          <a:p>
            <a:pPr marL="285750" indent="-285750">
              <a:spcBef>
                <a:spcPts val="1000"/>
              </a:spcBef>
              <a:buFont typeface="Arial" panose="020B0604020202020204" pitchFamily="34" charset="0"/>
              <a:buChar char="•"/>
            </a:pPr>
            <a:r>
              <a:rPr lang="de-DE" sz="1800" b="0" dirty="0">
                <a:solidFill>
                  <a:srgbClr val="555555"/>
                </a:solidFill>
              </a:rPr>
              <a:t>Arbeiten unter Spannung am HV-System</a:t>
            </a:r>
          </a:p>
        </p:txBody>
      </p:sp>
      <p:sp>
        <p:nvSpPr>
          <p:cNvPr id="7" name="Ellipse 6"/>
          <p:cNvSpPr/>
          <p:nvPr/>
        </p:nvSpPr>
        <p:spPr>
          <a:xfrm>
            <a:off x="4067944" y="3814691"/>
            <a:ext cx="4896544" cy="62242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90FFD76C-C407-A700-EE3E-92D1FE027EE8}"/>
              </a:ext>
            </a:extLst>
          </p:cNvPr>
          <p:cNvPicPr>
            <a:picLocks noChangeAspect="1"/>
          </p:cNvPicPr>
          <p:nvPr/>
        </p:nvPicPr>
        <p:blipFill rotWithShape="1">
          <a:blip r:embed="rId3"/>
          <a:srcRect l="17129" t="5681"/>
          <a:stretch/>
        </p:blipFill>
        <p:spPr>
          <a:xfrm>
            <a:off x="251520" y="2492896"/>
            <a:ext cx="3181380" cy="2451936"/>
          </a:xfrm>
          <a:prstGeom prst="rect">
            <a:avLst/>
          </a:prstGeom>
        </p:spPr>
      </p:pic>
    </p:spTree>
    <p:extLst>
      <p:ext uri="{BB962C8B-B14F-4D97-AF65-F5344CB8AC3E}">
        <p14:creationId xmlns:p14="http://schemas.microsoft.com/office/powerpoint/2010/main" val="569203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Tätigkeiten, die das HV-System nicht betreffen</a:t>
            </a:r>
          </a:p>
        </p:txBody>
      </p:sp>
      <p:sp>
        <p:nvSpPr>
          <p:cNvPr id="3" name="Textplatzhalter 2"/>
          <p:cNvSpPr>
            <a:spLocks noGrp="1"/>
          </p:cNvSpPr>
          <p:nvPr>
            <p:ph idx="1"/>
          </p:nvPr>
        </p:nvSpPr>
        <p:spPr>
          <a:xfrm>
            <a:off x="504825" y="2057400"/>
            <a:ext cx="8191500" cy="3963888"/>
          </a:xfrm>
        </p:spPr>
        <p:txBody>
          <a:bodyPr>
            <a:noAutofit/>
          </a:bodyPr>
          <a:lstStyle/>
          <a:p>
            <a:pPr marL="0" indent="0">
              <a:buNone/>
            </a:pPr>
            <a:r>
              <a:rPr lang="de-DE" sz="1800" b="1" dirty="0"/>
              <a:t>Alle Arbeiten, die nicht am HV-System selbst durchgeführt werden oder dieses beeinflussen.</a:t>
            </a:r>
          </a:p>
          <a:p>
            <a:pPr>
              <a:buFont typeface="Arial" panose="020B0604020202020204" pitchFamily="34" charset="0"/>
              <a:buChar char="•"/>
            </a:pPr>
            <a:r>
              <a:rPr lang="de-DE" sz="1800" dirty="0"/>
              <a:t>Radwechsel</a:t>
            </a:r>
          </a:p>
          <a:p>
            <a:pPr>
              <a:buFont typeface="Arial" panose="020B0604020202020204" pitchFamily="34" charset="0"/>
              <a:buChar char="•"/>
            </a:pPr>
            <a:r>
              <a:rPr lang="de-DE" sz="1800" dirty="0"/>
              <a:t>Bremsenservice</a:t>
            </a:r>
          </a:p>
          <a:p>
            <a:pPr>
              <a:buFont typeface="Arial" panose="020B0604020202020204" pitchFamily="34" charset="0"/>
              <a:buChar char="•"/>
            </a:pPr>
            <a:r>
              <a:rPr lang="de-DE" sz="1800" dirty="0"/>
              <a:t>Arbeiten am Fahrwerk</a:t>
            </a:r>
          </a:p>
          <a:p>
            <a:pPr>
              <a:buFont typeface="Arial" panose="020B0604020202020204" pitchFamily="34" charset="0"/>
              <a:buChar char="•"/>
            </a:pPr>
            <a:r>
              <a:rPr lang="de-DE" sz="1800" dirty="0"/>
              <a:t>Karosseriearbeiten</a:t>
            </a:r>
          </a:p>
          <a:p>
            <a:pPr>
              <a:buFont typeface="Arial" panose="020B0604020202020204" pitchFamily="34" charset="0"/>
              <a:buChar char="•"/>
            </a:pPr>
            <a:r>
              <a:rPr lang="de-DE" sz="1800" dirty="0"/>
              <a:t>Tätigkeiten an der Innenausstattung</a:t>
            </a:r>
          </a:p>
          <a:p>
            <a:pPr>
              <a:buFont typeface="Arial" panose="020B0604020202020204" pitchFamily="34" charset="0"/>
              <a:buChar char="•"/>
            </a:pPr>
            <a:r>
              <a:rPr lang="de-DE" sz="1800" dirty="0"/>
              <a:t>Arbeiten am Verbrennungsmotor</a:t>
            </a:r>
          </a:p>
          <a:p>
            <a:pPr>
              <a:buFont typeface="Arial" panose="020B0604020202020204" pitchFamily="34" charset="0"/>
              <a:buChar char="•"/>
            </a:pPr>
            <a:r>
              <a:rPr lang="de-DE" sz="1800" dirty="0"/>
              <a:t>Servicetätigkeiten</a:t>
            </a:r>
          </a:p>
          <a:p>
            <a:pPr>
              <a:buFont typeface="Arial" panose="020B0604020202020204" pitchFamily="34" charset="0"/>
              <a:buChar char="•"/>
            </a:pPr>
            <a:r>
              <a:rPr lang="de-DE" sz="1800" dirty="0"/>
              <a:t>24V-Bordnetz, wenn das HV-System nicht beeinflusst wird</a:t>
            </a:r>
          </a:p>
          <a:p>
            <a:pPr>
              <a:buFont typeface="Arial" panose="020B0604020202020204" pitchFamily="34" charset="0"/>
              <a:buChar char="•"/>
            </a:pPr>
            <a:r>
              <a:rPr lang="de-DE" sz="1800" dirty="0"/>
              <a:t>Testfahrten</a:t>
            </a:r>
          </a:p>
          <a:p>
            <a:pPr>
              <a:buFont typeface="Arial" panose="020B0604020202020204" pitchFamily="34" charset="0"/>
              <a:buChar char="•"/>
            </a:pPr>
            <a:r>
              <a:rPr lang="de-DE" sz="1800" dirty="0"/>
              <a:t>…</a:t>
            </a:r>
          </a:p>
        </p:txBody>
      </p:sp>
    </p:spTree>
    <p:extLst>
      <p:ext uri="{BB962C8B-B14F-4D97-AF65-F5344CB8AC3E}">
        <p14:creationId xmlns:p14="http://schemas.microsoft.com/office/powerpoint/2010/main" val="3384889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Voraussetzungen</a:t>
            </a:r>
          </a:p>
        </p:txBody>
      </p:sp>
      <p:sp>
        <p:nvSpPr>
          <p:cNvPr id="6" name="Textplatzhalter 5"/>
          <p:cNvSpPr>
            <a:spLocks noGrp="1"/>
          </p:cNvSpPr>
          <p:nvPr>
            <p:ph idx="1"/>
          </p:nvPr>
        </p:nvSpPr>
        <p:spPr>
          <a:xfrm>
            <a:off x="504825" y="2060849"/>
            <a:ext cx="8191500" cy="3359258"/>
          </a:xfrm>
        </p:spPr>
        <p:txBody>
          <a:bodyPr>
            <a:noAutofit/>
          </a:bodyPr>
          <a:lstStyle/>
          <a:p>
            <a:pPr>
              <a:buFont typeface="Arial" panose="020B0604020202020204" pitchFamily="34" charset="0"/>
              <a:buChar char="•"/>
            </a:pPr>
            <a:r>
              <a:rPr lang="de-DE" dirty="0"/>
              <a:t>Die Mitarbeiter müssen eine Weiterbildung zur elektrotechnisch unterwiesenen Person (HV-Bus-EuP) erhalten haben und HV-Komponenten erkennen können.</a:t>
            </a:r>
          </a:p>
          <a:p>
            <a:pPr>
              <a:buFont typeface="Arial" panose="020B0604020202020204" pitchFamily="34" charset="0"/>
              <a:buChar char="•"/>
            </a:pPr>
            <a:r>
              <a:rPr lang="de-DE" dirty="0"/>
              <a:t>Das Sicherheitssystem des HV-Systems muss einwandfrei funktionieren. </a:t>
            </a:r>
          </a:p>
          <a:p>
            <a:pPr>
              <a:buFont typeface="Arial" panose="020B0604020202020204" pitchFamily="34" charset="0"/>
              <a:buChar char="•"/>
            </a:pPr>
            <a:r>
              <a:rPr lang="de-DE" dirty="0"/>
              <a:t>Das HV-System darf keine Fehlfunktionen (z.B. Statusanzeige am Fahrerarbeitsplatz beachten) oder Beschädigungen (z.B. durch einen Unfall) aufweisen. Die Fehlerfreiheit ist durch eine fachkundige Person (Elektrofachkraft für Busse mit HV-System) vor Aufnahme der Tätigkeiten zu prüfen.</a:t>
            </a:r>
          </a:p>
        </p:txBody>
      </p:sp>
    </p:spTree>
    <p:extLst>
      <p:ext uri="{BB962C8B-B14F-4D97-AF65-F5344CB8AC3E}">
        <p14:creationId xmlns:p14="http://schemas.microsoft.com/office/powerpoint/2010/main" val="158852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Vorgehensweise</a:t>
            </a:r>
          </a:p>
        </p:txBody>
      </p:sp>
      <p:sp>
        <p:nvSpPr>
          <p:cNvPr id="3" name="Textplatzhalter 2"/>
          <p:cNvSpPr>
            <a:spLocks noGrp="1"/>
          </p:cNvSpPr>
          <p:nvPr>
            <p:ph idx="1"/>
          </p:nvPr>
        </p:nvSpPr>
        <p:spPr>
          <a:xfrm>
            <a:off x="527837" y="2133600"/>
            <a:ext cx="8094662" cy="3877985"/>
          </a:xfrm>
        </p:spPr>
        <p:txBody>
          <a:bodyPr/>
          <a:lstStyle/>
          <a:p>
            <a:pPr>
              <a:buFont typeface="Arial" panose="020B0604020202020204" pitchFamily="34" charset="0"/>
              <a:buChar char="•"/>
            </a:pPr>
            <a:r>
              <a:rPr lang="de-DE" dirty="0"/>
              <a:t>Ansprechpartner (Elektrofachkraft) für Rückfragen festlegen.</a:t>
            </a:r>
          </a:p>
          <a:p>
            <a:pPr>
              <a:buFont typeface="Arial" panose="020B0604020202020204" pitchFamily="34" charset="0"/>
              <a:buChar char="•"/>
            </a:pPr>
            <a:r>
              <a:rPr lang="de-DE" dirty="0"/>
              <a:t>Arbeiten am Fahrzeug gemäß den Arbeitsanweisungen durchführen.</a:t>
            </a:r>
          </a:p>
          <a:p>
            <a:pPr>
              <a:buFont typeface="Arial" panose="020B0604020202020204" pitchFamily="34" charset="0"/>
              <a:buChar char="•"/>
            </a:pPr>
            <a:r>
              <a:rPr lang="de-DE" dirty="0"/>
              <a:t>Keine Arbeiten am HV-System durchführen </a:t>
            </a:r>
            <a:br>
              <a:rPr lang="de-DE" dirty="0"/>
            </a:br>
            <a:r>
              <a:rPr lang="de-DE" dirty="0"/>
              <a:t>(Warnaufkleber „Hochvoltblitz“ beachten und „Finger weg von Orange!“).</a:t>
            </a: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r>
              <a:rPr lang="de-DE" dirty="0"/>
              <a:t>Bei Unklarheiten den zuständigen Fachkundigen für Arbeiten an HV-Systemen (Elektrofachkraft) informieren. Die Elektrofachkraft entscheidet über das weitere Vorgehen.</a:t>
            </a:r>
          </a:p>
        </p:txBody>
      </p:sp>
      <p:pic>
        <p:nvPicPr>
          <p:cNvPr id="2" name="Picture 4" descr="Hochspannung_3">
            <a:extLst>
              <a:ext uri="{FF2B5EF4-FFF2-40B4-BE49-F238E27FC236}">
                <a16:creationId xmlns:a16="http://schemas.microsoft.com/office/drawing/2014/main" id="{7F7B4F08-584E-5B14-5A11-566AAB8A0E5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44078" y="4005064"/>
            <a:ext cx="748001" cy="927900"/>
          </a:xfrm>
          <a:prstGeom prst="rect">
            <a:avLst/>
          </a:prstGeom>
          <a:noFill/>
        </p:spPr>
      </p:pic>
    </p:spTree>
    <p:extLst>
      <p:ext uri="{BB962C8B-B14F-4D97-AF65-F5344CB8AC3E}">
        <p14:creationId xmlns:p14="http://schemas.microsoft.com/office/powerpoint/2010/main" val="1930972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Tätigkeiten, die eine Freischaltung erfordern</a:t>
            </a:r>
          </a:p>
        </p:txBody>
      </p:sp>
      <p:sp>
        <p:nvSpPr>
          <p:cNvPr id="3" name="Textplatzhalter 2"/>
          <p:cNvSpPr>
            <a:spLocks noGrp="1"/>
          </p:cNvSpPr>
          <p:nvPr>
            <p:ph idx="1"/>
          </p:nvPr>
        </p:nvSpPr>
        <p:spPr>
          <a:xfrm>
            <a:off x="504825" y="2057400"/>
            <a:ext cx="8191500" cy="3963888"/>
          </a:xfrm>
          <a:solidFill>
            <a:schemeClr val="bg1"/>
          </a:solidFill>
        </p:spPr>
        <p:txBody>
          <a:bodyPr>
            <a:noAutofit/>
          </a:bodyPr>
          <a:lstStyle/>
          <a:p>
            <a:pPr marL="0" indent="0">
              <a:buNone/>
            </a:pPr>
            <a:r>
              <a:rPr lang="de-DE" dirty="0"/>
              <a:t>Arbeiten, die eine Freischaltung des HV-Systems erfordern</a:t>
            </a:r>
          </a:p>
          <a:p>
            <a:pPr>
              <a:buFont typeface="Arial" panose="020B0604020202020204" pitchFamily="34" charset="0"/>
              <a:buChar char="•"/>
            </a:pPr>
            <a:r>
              <a:rPr lang="de-DE" dirty="0"/>
              <a:t>Lackierarbeiten</a:t>
            </a:r>
          </a:p>
          <a:p>
            <a:pPr>
              <a:buFont typeface="Arial" panose="020B0604020202020204" pitchFamily="34" charset="0"/>
              <a:buChar char="•"/>
            </a:pPr>
            <a:r>
              <a:rPr lang="de-DE" dirty="0"/>
              <a:t>Karosseriearbeiten (Bohren, Flexen, Schneiden, etc.) </a:t>
            </a:r>
          </a:p>
          <a:p>
            <a:pPr>
              <a:buFont typeface="Arial" panose="020B0604020202020204" pitchFamily="34" charset="0"/>
              <a:buChar char="•"/>
            </a:pPr>
            <a:r>
              <a:rPr lang="de-DE" dirty="0"/>
              <a:t>Schweißarbeiten</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18180480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Vorgehensweise</a:t>
            </a:r>
          </a:p>
        </p:txBody>
      </p:sp>
      <p:sp>
        <p:nvSpPr>
          <p:cNvPr id="3" name="Textplatzhalter 2"/>
          <p:cNvSpPr>
            <a:spLocks noGrp="1"/>
          </p:cNvSpPr>
          <p:nvPr>
            <p:ph idx="1"/>
          </p:nvPr>
        </p:nvSpPr>
        <p:spPr>
          <a:xfrm>
            <a:off x="504825" y="1916832"/>
            <a:ext cx="8191500" cy="4201150"/>
          </a:xfrm>
        </p:spPr>
        <p:txBody>
          <a:bodyPr/>
          <a:lstStyle/>
          <a:p>
            <a:pPr>
              <a:buFont typeface="Arial" panose="020B0604020202020204" pitchFamily="34" charset="0"/>
              <a:buChar char="•"/>
            </a:pPr>
            <a:r>
              <a:rPr lang="de-DE" dirty="0"/>
              <a:t>Ansprechpartner (Elektrofachkraft) für Rückfragen festlegen.</a:t>
            </a:r>
          </a:p>
          <a:p>
            <a:pPr>
              <a:buFont typeface="Arial" panose="020B0604020202020204" pitchFamily="34" charset="0"/>
              <a:buChar char="•"/>
            </a:pPr>
            <a:r>
              <a:rPr lang="de-DE" dirty="0"/>
              <a:t>Fahrzeug durch Elektrofachkraft freischalten lassen</a:t>
            </a:r>
          </a:p>
          <a:p>
            <a:pPr>
              <a:buFont typeface="Arial" panose="020B0604020202020204" pitchFamily="34" charset="0"/>
              <a:buChar char="•"/>
            </a:pPr>
            <a:r>
              <a:rPr lang="de-DE" dirty="0"/>
              <a:t>Nach Freigabe der Elektrofachkraft die Arbeiten am Fahrzeug gemäß den Arbeitsanweisungen durchführen.</a:t>
            </a:r>
          </a:p>
          <a:p>
            <a:pPr>
              <a:buFont typeface="Arial" panose="020B0604020202020204" pitchFamily="34" charset="0"/>
              <a:buChar char="•"/>
            </a:pPr>
            <a:r>
              <a:rPr lang="de-DE" dirty="0"/>
              <a:t>Keine Arbeiten am HV-System durchführen </a:t>
            </a:r>
            <a:br>
              <a:rPr lang="de-DE" dirty="0"/>
            </a:br>
            <a:r>
              <a:rPr lang="de-DE" dirty="0"/>
              <a:t>(Warnaufkleber beachten „Hochvoltblitz“ und „Finger weg von Orange!“).</a:t>
            </a:r>
          </a:p>
          <a:p>
            <a:pPr>
              <a:buFont typeface="Arial" panose="020B0604020202020204" pitchFamily="34" charset="0"/>
              <a:buChar char="•"/>
            </a:pPr>
            <a:r>
              <a:rPr lang="de-DE" dirty="0"/>
              <a:t>Bei Unklarheiten den zuständigen Fachkundigen für Arbeiten an HV-Systemen (Elektrofachkraft) informieren. Die Elektrofachkraft entscheidet über das weitere Vorgehen.</a:t>
            </a:r>
          </a:p>
          <a:p>
            <a:pPr>
              <a:buFont typeface="Arial" panose="020B0604020202020204" pitchFamily="34" charset="0"/>
              <a:buChar char="•"/>
            </a:pPr>
            <a:r>
              <a:rPr lang="de-DE" dirty="0"/>
              <a:t>Nach Fertigstellung der Arbeiten die Elektrofachkraft informieren und das Fahrzeug wieder fahrbereit schalten lassen.</a:t>
            </a:r>
          </a:p>
        </p:txBody>
      </p:sp>
    </p:spTree>
    <p:extLst>
      <p:ext uri="{BB962C8B-B14F-4D97-AF65-F5344CB8AC3E}">
        <p14:creationId xmlns:p14="http://schemas.microsoft.com/office/powerpoint/2010/main" val="1549651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HV-Not-Aus am Fahrerarbeitsplatz</a:t>
            </a:r>
          </a:p>
        </p:txBody>
      </p:sp>
      <p:pic>
        <p:nvPicPr>
          <p:cNvPr id="8194" name="Picture 2" descr="C:\Users\Christian\Downloads\HiDrive-Finale Dateien-20161218-070901\Bilder\Seite_1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843808" y="1842555"/>
            <a:ext cx="3168352" cy="451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149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HV-Not-Aus Solaris Urbino Hybrid </a:t>
            </a:r>
          </a:p>
        </p:txBody>
      </p:sp>
      <p:grpSp>
        <p:nvGrpSpPr>
          <p:cNvPr id="2" name="Gruppieren 1">
            <a:extLst>
              <a:ext uri="{FF2B5EF4-FFF2-40B4-BE49-F238E27FC236}">
                <a16:creationId xmlns:a16="http://schemas.microsoft.com/office/drawing/2014/main" id="{970B4213-99B3-7273-5385-0F55F36513C8}"/>
              </a:ext>
            </a:extLst>
          </p:cNvPr>
          <p:cNvGrpSpPr/>
          <p:nvPr/>
        </p:nvGrpSpPr>
        <p:grpSpPr>
          <a:xfrm>
            <a:off x="323528" y="1988840"/>
            <a:ext cx="5532107" cy="4149080"/>
            <a:chOff x="1691680" y="1930588"/>
            <a:chExt cx="5532107" cy="4149080"/>
          </a:xfrm>
        </p:grpSpPr>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80" y="1930588"/>
              <a:ext cx="5532107" cy="4149080"/>
            </a:xfrm>
            <a:prstGeom prst="rect">
              <a:avLst/>
            </a:prstGeom>
          </p:spPr>
        </p:pic>
        <p:sp>
          <p:nvSpPr>
            <p:cNvPr id="5" name="Ellipse 4"/>
            <p:cNvSpPr/>
            <p:nvPr/>
          </p:nvSpPr>
          <p:spPr>
            <a:xfrm>
              <a:off x="3779912" y="3429128"/>
              <a:ext cx="1152000" cy="1152000"/>
            </a:xfrm>
            <a:prstGeom prst="ellipse">
              <a:avLst/>
            </a:prstGeom>
            <a:noFill/>
            <a:ln w="762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de-DE"/>
            </a:p>
          </p:txBody>
        </p:sp>
      </p:grpSp>
    </p:spTree>
    <p:extLst>
      <p:ext uri="{BB962C8B-B14F-4D97-AF65-F5344CB8AC3E}">
        <p14:creationId xmlns:p14="http://schemas.microsoft.com/office/powerpoint/2010/main" val="274068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Informationsschrift DGUV Information 209-093</a:t>
            </a:r>
          </a:p>
        </p:txBody>
      </p:sp>
      <p:sp>
        <p:nvSpPr>
          <p:cNvPr id="6" name="Textfeld 5"/>
          <p:cNvSpPr txBox="1"/>
          <p:nvPr/>
        </p:nvSpPr>
        <p:spPr>
          <a:xfrm>
            <a:off x="3491880" y="2166697"/>
            <a:ext cx="4896544" cy="3462486"/>
          </a:xfrm>
          <a:prstGeom prst="rect">
            <a:avLst/>
          </a:prstGeom>
          <a:noFill/>
        </p:spPr>
        <p:txBody>
          <a:bodyPr wrap="square" rtlCol="0">
            <a:spAutoFit/>
          </a:bodyPr>
          <a:lstStyle/>
          <a:p>
            <a:r>
              <a:rPr lang="de-DE" sz="2100" b="0" dirty="0">
                <a:solidFill>
                  <a:srgbClr val="555555"/>
                </a:solidFill>
              </a:rPr>
              <a:t>Die Informationsschrift unterscheidet zwischen:</a:t>
            </a:r>
          </a:p>
          <a:p>
            <a:pPr marL="285750" indent="-285750">
              <a:spcBef>
                <a:spcPts val="1200"/>
              </a:spcBef>
              <a:buFont typeface="Arial" panose="020B0604020202020204" pitchFamily="34" charset="0"/>
              <a:buChar char="•"/>
            </a:pPr>
            <a:r>
              <a:rPr lang="de-DE" sz="2100" b="0" dirty="0">
                <a:solidFill>
                  <a:srgbClr val="555555"/>
                </a:solidFill>
              </a:rPr>
              <a:t>Qualifizierung für Arbeiten an Hochvoltsystemen in Forschung, Entwicklung und Produktion  </a:t>
            </a:r>
          </a:p>
          <a:p>
            <a:pPr>
              <a:spcBef>
                <a:spcPts val="1200"/>
              </a:spcBef>
            </a:pPr>
            <a:r>
              <a:rPr lang="de-DE" sz="2100" b="0" dirty="0">
                <a:solidFill>
                  <a:srgbClr val="555555"/>
                </a:solidFill>
              </a:rPr>
              <a:t>und</a:t>
            </a:r>
          </a:p>
          <a:p>
            <a:pPr marL="285750" indent="-285750">
              <a:spcBef>
                <a:spcPts val="1200"/>
              </a:spcBef>
              <a:buFont typeface="Arial" panose="020B0604020202020204" pitchFamily="34" charset="0"/>
              <a:buChar char="•"/>
            </a:pPr>
            <a:r>
              <a:rPr lang="de-DE" sz="2100" b="0" dirty="0">
                <a:solidFill>
                  <a:srgbClr val="555555"/>
                </a:solidFill>
              </a:rPr>
              <a:t>Qualifizierung für Arbeiten an Serienfahrzeugen mit Hochvoltsystemen</a:t>
            </a:r>
          </a:p>
        </p:txBody>
      </p:sp>
      <p:sp>
        <p:nvSpPr>
          <p:cNvPr id="2" name="Rechteck 1"/>
          <p:cNvSpPr/>
          <p:nvPr/>
        </p:nvSpPr>
        <p:spPr bwMode="auto">
          <a:xfrm>
            <a:off x="2051720" y="1988840"/>
            <a:ext cx="1296144" cy="5040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01688" rtl="0" eaLnBrk="0" fontAlgn="base" latinLnBrk="0" hangingPunct="0">
              <a:lnSpc>
                <a:spcPct val="100000"/>
              </a:lnSpc>
              <a:spcBef>
                <a:spcPct val="0"/>
              </a:spcBef>
              <a:spcAft>
                <a:spcPct val="0"/>
              </a:spcAft>
              <a:buClrTx/>
              <a:buSzTx/>
              <a:buFontTx/>
              <a:buNone/>
              <a:tabLst/>
            </a:pPr>
            <a:endParaRPr kumimoji="0" lang="de-DE" sz="3000" b="1" i="0" u="none" strike="noStrike" cap="none" normalizeH="0" baseline="0">
              <a:ln>
                <a:noFill/>
              </a:ln>
              <a:solidFill>
                <a:srgbClr val="004994"/>
              </a:solidFill>
              <a:effectLst/>
              <a:latin typeface="Arial" charset="0"/>
            </a:endParaRPr>
          </a:p>
        </p:txBody>
      </p:sp>
      <p:pic>
        <p:nvPicPr>
          <p:cNvPr id="10" name="Grafik 9">
            <a:extLst>
              <a:ext uri="{FF2B5EF4-FFF2-40B4-BE49-F238E27FC236}">
                <a16:creationId xmlns:a16="http://schemas.microsoft.com/office/drawing/2014/main" id="{E7500817-1F9E-751D-44F4-310D41463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6" y="1988840"/>
            <a:ext cx="2896411" cy="4096534"/>
          </a:xfrm>
          <a:prstGeom prst="rect">
            <a:avLst/>
          </a:prstGeom>
          <a:ln w="12700">
            <a:solidFill>
              <a:schemeClr val="tx1"/>
            </a:solidFill>
          </a:ln>
          <a:effectLst/>
        </p:spPr>
      </p:pic>
    </p:spTree>
    <p:extLst>
      <p:ext uri="{BB962C8B-B14F-4D97-AF65-F5344CB8AC3E}">
        <p14:creationId xmlns:p14="http://schemas.microsoft.com/office/powerpoint/2010/main" val="18079113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HV-Not-Aus BYD </a:t>
            </a:r>
          </a:p>
        </p:txBody>
      </p:sp>
      <p:pic>
        <p:nvPicPr>
          <p:cNvPr id="10" name="Grafik 9">
            <a:extLst>
              <a:ext uri="{FF2B5EF4-FFF2-40B4-BE49-F238E27FC236}">
                <a16:creationId xmlns:a16="http://schemas.microsoft.com/office/drawing/2014/main" id="{FBFFBA8C-84AD-6433-D6E9-D4624B814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401" y="2060848"/>
            <a:ext cx="7452320" cy="3600400"/>
          </a:xfrm>
          <a:prstGeom prst="rect">
            <a:avLst/>
          </a:prstGeom>
        </p:spPr>
      </p:pic>
    </p:spTree>
    <p:extLst>
      <p:ext uri="{BB962C8B-B14F-4D97-AF65-F5344CB8AC3E}">
        <p14:creationId xmlns:p14="http://schemas.microsoft.com/office/powerpoint/2010/main" val="3498701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38847-F5DB-1BF3-ABA3-518CB2CE4DA7}"/>
              </a:ext>
            </a:extLst>
          </p:cNvPr>
          <p:cNvSpPr>
            <a:spLocks noGrp="1"/>
          </p:cNvSpPr>
          <p:nvPr>
            <p:ph type="title"/>
          </p:nvPr>
        </p:nvSpPr>
        <p:spPr/>
        <p:txBody>
          <a:bodyPr/>
          <a:lstStyle/>
          <a:p>
            <a:r>
              <a:rPr lang="de-DE" dirty="0"/>
              <a:t>24 V Trennschalter </a:t>
            </a:r>
          </a:p>
        </p:txBody>
      </p:sp>
      <p:pic>
        <p:nvPicPr>
          <p:cNvPr id="8" name="Inhaltsplatzhalter 7">
            <a:extLst>
              <a:ext uri="{FF2B5EF4-FFF2-40B4-BE49-F238E27FC236}">
                <a16:creationId xmlns:a16="http://schemas.microsoft.com/office/drawing/2014/main" id="{B4BDDA29-E7FE-D6FD-81B5-8D94A6620852}"/>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259632" y="2133600"/>
            <a:ext cx="6264696" cy="4176464"/>
          </a:xfrm>
        </p:spPr>
      </p:pic>
    </p:spTree>
    <p:extLst>
      <p:ext uri="{BB962C8B-B14F-4D97-AF65-F5344CB8AC3E}">
        <p14:creationId xmlns:p14="http://schemas.microsoft.com/office/powerpoint/2010/main" val="19230962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Unzulässige Arbeiten als EuP</a:t>
            </a:r>
            <a:endParaRPr lang="de-DE" dirty="0"/>
          </a:p>
        </p:txBody>
      </p:sp>
      <p:sp>
        <p:nvSpPr>
          <p:cNvPr id="3" name="Textplatzhalter 2"/>
          <p:cNvSpPr>
            <a:spLocks noGrp="1"/>
          </p:cNvSpPr>
          <p:nvPr>
            <p:ph idx="1"/>
          </p:nvPr>
        </p:nvSpPr>
        <p:spPr>
          <a:xfrm>
            <a:off x="504825" y="2057400"/>
            <a:ext cx="8191500" cy="4416594"/>
          </a:xfrm>
        </p:spPr>
        <p:txBody>
          <a:bodyPr/>
          <a:lstStyle/>
          <a:p>
            <a:pPr marL="0" indent="0"/>
            <a:r>
              <a:rPr lang="de-DE" dirty="0"/>
              <a:t>Eigenständige Arbeiten am Hochvolt-System sind </a:t>
            </a:r>
            <a:r>
              <a:rPr lang="de-DE" u="sng" dirty="0"/>
              <a:t>nicht erlaubt</a:t>
            </a:r>
            <a:r>
              <a:rPr lang="de-DE" dirty="0"/>
              <a:t>,</a:t>
            </a:r>
          </a:p>
          <a:p>
            <a:pPr marL="0" indent="0"/>
            <a:r>
              <a:rPr lang="de-DE" dirty="0"/>
              <a:t>	(Finger weg von orangene und HV-Komponenten) </a:t>
            </a:r>
          </a:p>
          <a:p>
            <a:pPr marL="0" indent="0"/>
            <a:r>
              <a:rPr lang="de-DE" dirty="0"/>
              <a:t> z.B.:</a:t>
            </a:r>
          </a:p>
          <a:p>
            <a:pPr lvl="3"/>
            <a:r>
              <a:rPr lang="de-DE" dirty="0"/>
              <a:t>Ausbau des Inverters/Wechselrichters</a:t>
            </a:r>
          </a:p>
          <a:p>
            <a:pPr lvl="3"/>
            <a:r>
              <a:rPr lang="de-DE" dirty="0"/>
              <a:t>Trennen von HV-Steckverbindungen</a:t>
            </a:r>
          </a:p>
          <a:p>
            <a:pPr lvl="3"/>
            <a:r>
              <a:rPr lang="de-DE" dirty="0"/>
              <a:t>Wiedereinschalten eines deaktivierten HV-Systems</a:t>
            </a:r>
          </a:p>
          <a:p>
            <a:pPr lvl="3"/>
            <a:r>
              <a:rPr lang="de-DE" dirty="0"/>
              <a:t>Tätigkeiten am </a:t>
            </a:r>
            <a:r>
              <a:rPr lang="de-DE" dirty="0" err="1"/>
              <a:t>Bordnetz</a:t>
            </a:r>
            <a:r>
              <a:rPr lang="de-DE" dirty="0"/>
              <a:t>, wenn das HV-System davon betroffen ist, z.B. Schutzrelais der HV-Batterie </a:t>
            </a:r>
          </a:p>
          <a:p>
            <a:pPr lvl="3"/>
            <a:r>
              <a:rPr lang="de-DE" dirty="0"/>
              <a:t>…</a:t>
            </a:r>
          </a:p>
          <a:p>
            <a:pPr lvl="1"/>
            <a:endParaRPr lang="de-DE" dirty="0"/>
          </a:p>
          <a:p>
            <a:pPr>
              <a:buFont typeface="Arial" panose="020B0604020202020204" pitchFamily="34" charset="0"/>
              <a:buChar char="•"/>
            </a:pPr>
            <a:r>
              <a:rPr lang="de-DE" dirty="0"/>
              <a:t>Diese Tätigkeiten dürfen von einer EuP nur Unter Leitung und Aufsicht einer Elektrofachkraft durchgeführt werden!</a:t>
            </a:r>
          </a:p>
          <a:p>
            <a:pPr lvl="1"/>
            <a:endParaRPr lang="de-DE" dirty="0"/>
          </a:p>
        </p:txBody>
      </p:sp>
      <p:pic>
        <p:nvPicPr>
          <p:cNvPr id="2" name="Grafik 5" descr="IMG_2846.JPG">
            <a:extLst>
              <a:ext uri="{FF2B5EF4-FFF2-40B4-BE49-F238E27FC236}">
                <a16:creationId xmlns:a16="http://schemas.microsoft.com/office/drawing/2014/main" id="{5955D917-9FB1-F1C6-DEF7-7B9835514771}"/>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6156176" y="3250983"/>
            <a:ext cx="2357362" cy="572059"/>
          </a:xfrm>
          <a:prstGeom prst="rect">
            <a:avLst/>
          </a:prstGeom>
        </p:spPr>
      </p:pic>
      <p:cxnSp>
        <p:nvCxnSpPr>
          <p:cNvPr id="7" name="Gerader Verbinder 6">
            <a:extLst>
              <a:ext uri="{FF2B5EF4-FFF2-40B4-BE49-F238E27FC236}">
                <a16:creationId xmlns:a16="http://schemas.microsoft.com/office/drawing/2014/main" id="{BD779A3F-76A5-5B53-0B12-B84308BA61F3}"/>
              </a:ext>
            </a:extLst>
          </p:cNvPr>
          <p:cNvCxnSpPr/>
          <p:nvPr/>
        </p:nvCxnSpPr>
        <p:spPr bwMode="auto">
          <a:xfrm>
            <a:off x="6570821" y="3029065"/>
            <a:ext cx="1440160" cy="1048007"/>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r Verbinder 7">
            <a:extLst>
              <a:ext uri="{FF2B5EF4-FFF2-40B4-BE49-F238E27FC236}">
                <a16:creationId xmlns:a16="http://schemas.microsoft.com/office/drawing/2014/main" id="{D29BB942-D266-690D-063F-8FD4ED4D575F}"/>
              </a:ext>
            </a:extLst>
          </p:cNvPr>
          <p:cNvCxnSpPr/>
          <p:nvPr/>
        </p:nvCxnSpPr>
        <p:spPr bwMode="auto">
          <a:xfrm flipH="1">
            <a:off x="6621461" y="2996952"/>
            <a:ext cx="1224136" cy="108012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Grafik 14">
            <a:extLst>
              <a:ext uri="{FF2B5EF4-FFF2-40B4-BE49-F238E27FC236}">
                <a16:creationId xmlns:a16="http://schemas.microsoft.com/office/drawing/2014/main" id="{B544BA5B-CD38-B2B8-F17F-F3BD37552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070" y="3029065"/>
            <a:ext cx="1017573" cy="1015894"/>
          </a:xfrm>
          <a:prstGeom prst="rect">
            <a:avLst/>
          </a:prstGeom>
        </p:spPr>
      </p:pic>
      <p:pic>
        <p:nvPicPr>
          <p:cNvPr id="5" name="Picture 4" descr="Hochspannung_3">
            <a:extLst>
              <a:ext uri="{FF2B5EF4-FFF2-40B4-BE49-F238E27FC236}">
                <a16:creationId xmlns:a16="http://schemas.microsoft.com/office/drawing/2014/main" id="{5CA055F0-F62D-90DE-049D-DEC95A4FA5B7}"/>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52106" y="2534199"/>
            <a:ext cx="574137" cy="712220"/>
          </a:xfrm>
          <a:prstGeom prst="rect">
            <a:avLst/>
          </a:prstGeom>
          <a:noFill/>
        </p:spPr>
      </p:pic>
    </p:spTree>
    <p:extLst>
      <p:ext uri="{BB962C8B-B14F-4D97-AF65-F5344CB8AC3E}">
        <p14:creationId xmlns:p14="http://schemas.microsoft.com/office/powerpoint/2010/main" val="32182671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Folgen unzulässiger Arbeiten</a:t>
            </a:r>
          </a:p>
        </p:txBody>
      </p:sp>
      <p:sp>
        <p:nvSpPr>
          <p:cNvPr id="3" name="Textplatzhalter 2"/>
          <p:cNvSpPr>
            <a:spLocks noGrp="1"/>
          </p:cNvSpPr>
          <p:nvPr>
            <p:ph idx="1"/>
          </p:nvPr>
        </p:nvSpPr>
        <p:spPr>
          <a:xfrm>
            <a:off x="504825" y="2057400"/>
            <a:ext cx="8191500" cy="3231654"/>
          </a:xfrm>
        </p:spPr>
        <p:txBody>
          <a:bodyPr/>
          <a:lstStyle/>
          <a:p>
            <a:pPr>
              <a:buFont typeface="Arial" panose="020B0604020202020204" pitchFamily="34" charset="0"/>
              <a:buChar char="•"/>
            </a:pPr>
            <a:r>
              <a:rPr lang="de-DE" dirty="0"/>
              <a:t>Unzulässige Arbeiten am HV-System können zu schwerwiegenden Verletzungen und dem Tode führen.</a:t>
            </a:r>
          </a:p>
          <a:p>
            <a:endParaRPr lang="de-DE" dirty="0"/>
          </a:p>
          <a:p>
            <a:endParaRPr lang="de-DE" dirty="0"/>
          </a:p>
          <a:p>
            <a:endParaRPr lang="de-DE" dirty="0"/>
          </a:p>
          <a:p>
            <a:pPr>
              <a:buFont typeface="Arial" panose="020B0604020202020204" pitchFamily="34" charset="0"/>
              <a:buChar char="•"/>
            </a:pPr>
            <a:r>
              <a:rPr lang="de-DE" dirty="0"/>
              <a:t>Vorgesetzte dürfen keine Arbeiten am HV-System anordnen, für die die Mitarbeiter nicht qualifiziert sind. </a:t>
            </a:r>
            <a:br>
              <a:rPr lang="de-DE" dirty="0"/>
            </a:br>
            <a:r>
              <a:rPr lang="de-DE" dirty="0"/>
              <a:t>=&gt; Straf- und zivilrechtliche Folgen</a:t>
            </a:r>
          </a:p>
          <a:p>
            <a:pPr lvl="1"/>
            <a:endParaRPr lang="de-DE" dirty="0"/>
          </a:p>
        </p:txBody>
      </p:sp>
      <p:pic>
        <p:nvPicPr>
          <p:cNvPr id="5" name="Picture 2" descr="C:\Users\Hellwig\Desktop\handschelle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710536">
            <a:off x="6020137" y="4287719"/>
            <a:ext cx="1805799" cy="208620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6923036" y="2438958"/>
            <a:ext cx="1476990" cy="1188797"/>
            <a:chOff x="3146682" y="4128680"/>
            <a:chExt cx="1476990" cy="1188797"/>
          </a:xfrm>
        </p:grpSpPr>
        <p:pic>
          <p:nvPicPr>
            <p:cNvPr id="7" name="Grafik 6"/>
            <p:cNvPicPr>
              <a:picLocks noChangeAspect="1"/>
            </p:cNvPicPr>
            <p:nvPr/>
          </p:nvPicPr>
          <p:blipFill>
            <a:blip r:embed="rId4" cstate="print">
              <a:lum contrast="-89000"/>
              <a:extLst>
                <a:ext uri="{28A0092B-C50C-407E-A947-70E740481C1C}">
                  <a14:useLocalDpi xmlns:a14="http://schemas.microsoft.com/office/drawing/2010/main"/>
                </a:ext>
              </a:extLst>
            </a:blip>
            <a:stretch>
              <a:fillRect/>
            </a:stretch>
          </p:blipFill>
          <p:spPr>
            <a:xfrm rot="15104834">
              <a:off x="3290778" y="3984584"/>
              <a:ext cx="1188797" cy="1476990"/>
            </a:xfrm>
            <a:prstGeom prst="rect">
              <a:avLst/>
            </a:prstGeom>
          </p:spPr>
        </p:pic>
        <p:sp>
          <p:nvSpPr>
            <p:cNvPr id="8" name="Textfeld 7"/>
            <p:cNvSpPr txBox="1"/>
            <p:nvPr/>
          </p:nvSpPr>
          <p:spPr>
            <a:xfrm>
              <a:off x="3218722" y="4302928"/>
              <a:ext cx="504056" cy="369332"/>
            </a:xfrm>
            <a:prstGeom prst="rect">
              <a:avLst/>
            </a:prstGeom>
            <a:noFill/>
          </p:spPr>
          <p:txBody>
            <a:bodyPr wrap="square" rtlCol="0">
              <a:spAutoFit/>
            </a:bodyPr>
            <a:lstStyle/>
            <a:p>
              <a:r>
                <a:rPr lang="de-DE" b="1" dirty="0"/>
                <a:t>x</a:t>
              </a:r>
            </a:p>
          </p:txBody>
        </p:sp>
        <p:sp>
          <p:nvSpPr>
            <p:cNvPr id="9" name="Textfeld 8"/>
            <p:cNvSpPr txBox="1"/>
            <p:nvPr/>
          </p:nvSpPr>
          <p:spPr>
            <a:xfrm>
              <a:off x="3282634" y="4435664"/>
              <a:ext cx="504056" cy="369332"/>
            </a:xfrm>
            <a:prstGeom prst="rect">
              <a:avLst/>
            </a:prstGeom>
            <a:noFill/>
          </p:spPr>
          <p:txBody>
            <a:bodyPr wrap="square" rtlCol="0">
              <a:spAutoFit/>
            </a:bodyPr>
            <a:lstStyle/>
            <a:p>
              <a:r>
                <a:rPr lang="de-DE" b="1" dirty="0"/>
                <a:t>x</a:t>
              </a:r>
            </a:p>
          </p:txBody>
        </p:sp>
      </p:grpSp>
    </p:spTree>
    <p:extLst>
      <p:ext uri="{BB962C8B-B14F-4D97-AF65-F5344CB8AC3E}">
        <p14:creationId xmlns:p14="http://schemas.microsoft.com/office/powerpoint/2010/main" val="28617468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b="1" dirty="0">
                <a:solidFill>
                  <a:schemeClr val="tx1"/>
                </a:solidFill>
              </a:rPr>
              <a:t>Arbeiten unter Leitung und Aufsicht einer Elektrofachkraft</a:t>
            </a:r>
          </a:p>
          <a:p>
            <a:pPr>
              <a:buFont typeface="Arial" panose="020B0604020202020204" pitchFamily="34" charset="0"/>
              <a:buChar char="•"/>
            </a:pPr>
            <a:r>
              <a:rPr lang="de-DE" sz="1800" dirty="0">
                <a:solidFill>
                  <a:schemeClr val="bg1">
                    <a:lumMod val="75000"/>
                  </a:schemeClr>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 </a:t>
            </a:r>
          </a:p>
        </p:txBody>
      </p:sp>
    </p:spTree>
    <p:extLst>
      <p:ext uri="{BB962C8B-B14F-4D97-AF65-F5344CB8AC3E}">
        <p14:creationId xmlns:p14="http://schemas.microsoft.com/office/powerpoint/2010/main" val="33100278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Elektrotechnische Arbeiten unter Leitung und Aufsicht einer Elektrofachkraft</a:t>
            </a:r>
          </a:p>
        </p:txBody>
      </p:sp>
      <p:sp>
        <p:nvSpPr>
          <p:cNvPr id="3" name="Textplatzhalter 2"/>
          <p:cNvSpPr>
            <a:spLocks noGrp="1"/>
          </p:cNvSpPr>
          <p:nvPr>
            <p:ph idx="1"/>
          </p:nvPr>
        </p:nvSpPr>
        <p:spPr>
          <a:xfrm>
            <a:off x="504825" y="2439342"/>
            <a:ext cx="8191500" cy="917650"/>
          </a:xfrm>
        </p:spPr>
        <p:txBody>
          <a:bodyPr/>
          <a:lstStyle/>
          <a:p>
            <a:pPr marL="0" indent="0">
              <a:buNone/>
            </a:pPr>
            <a:r>
              <a:rPr lang="de-DE" dirty="0"/>
              <a:t>Unter Leitung und Aufsicht einer Elektrofachkraft dürfen auch elektrotechnisch unterwiesene Personen an HV-Systemen arbeiten.</a:t>
            </a:r>
          </a:p>
        </p:txBody>
      </p:sp>
      <p:sp>
        <p:nvSpPr>
          <p:cNvPr id="5" name="Rechteck 4"/>
          <p:cNvSpPr/>
          <p:nvPr/>
        </p:nvSpPr>
        <p:spPr>
          <a:xfrm>
            <a:off x="539553" y="3558495"/>
            <a:ext cx="8064895" cy="2246769"/>
          </a:xfrm>
          <a:prstGeom prst="rect">
            <a:avLst/>
          </a:prstGeom>
        </p:spPr>
        <p:txBody>
          <a:bodyPr wrap="square">
            <a:spAutoFit/>
          </a:bodyPr>
          <a:lstStyle/>
          <a:p>
            <a:pPr algn="ctr"/>
            <a:r>
              <a:rPr lang="de-DE" sz="2000" b="0" i="1" dirty="0">
                <a:solidFill>
                  <a:srgbClr val="555555"/>
                </a:solidFill>
              </a:rPr>
              <a:t>„Leitung und Aufsicht durch eine Elektrofachkraft sind alle Tätigkeiten, die erforderlich sind, damit Arbeiten an elektrischen Anlagen und Betriebsmitteln von Personen, die nicht die Kenntnisse und Erfahrungen einer Elektrofachkraft haben, sachgerecht und sicher durchgeführt werden können „</a:t>
            </a:r>
          </a:p>
          <a:p>
            <a:endParaRPr lang="de-DE" sz="2000" b="0" dirty="0">
              <a:solidFill>
                <a:srgbClr val="555555"/>
              </a:solidFill>
            </a:endParaRPr>
          </a:p>
          <a:p>
            <a:pPr algn="r"/>
            <a:r>
              <a:rPr lang="de-DE" sz="2000" b="0" dirty="0">
                <a:solidFill>
                  <a:srgbClr val="555555"/>
                </a:solidFill>
              </a:rPr>
              <a:t>DGUV Vorschrift 3 §3</a:t>
            </a:r>
          </a:p>
        </p:txBody>
      </p:sp>
    </p:spTree>
    <p:extLst>
      <p:ext uri="{BB962C8B-B14F-4D97-AF65-F5344CB8AC3E}">
        <p14:creationId xmlns:p14="http://schemas.microsoft.com/office/powerpoint/2010/main" val="3590586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a:t>
            </a:r>
            <a:endParaRPr lang="de-DE" dirty="0"/>
          </a:p>
        </p:txBody>
      </p:sp>
      <p:sp>
        <p:nvSpPr>
          <p:cNvPr id="3" name="Inhaltsplatzhalter 2"/>
          <p:cNvSpPr>
            <a:spLocks noGrp="1"/>
          </p:cNvSpPr>
          <p:nvPr>
            <p:ph idx="1"/>
          </p:nvPr>
        </p:nvSpPr>
        <p:spPr>
          <a:xfrm>
            <a:off x="504825" y="2057400"/>
            <a:ext cx="6083399" cy="3963888"/>
          </a:xfrm>
        </p:spPr>
        <p:txBody>
          <a:bodyPr>
            <a:noAutofit/>
          </a:bodyPr>
          <a:lstStyle/>
          <a:p>
            <a:pPr>
              <a:buFont typeface="Arial" panose="020B0604020202020204" pitchFamily="34" charset="0"/>
              <a:buChar char="•"/>
            </a:pPr>
            <a:r>
              <a:rPr lang="de-DE" sz="1800" dirty="0">
                <a:solidFill>
                  <a:schemeClr val="bg1">
                    <a:lumMod val="75000"/>
                  </a:schemeClr>
                </a:solidFill>
              </a:rPr>
              <a:t>Einleitung</a:t>
            </a:r>
          </a:p>
          <a:p>
            <a:pPr>
              <a:buFont typeface="Arial" panose="020B0604020202020204" pitchFamily="34" charset="0"/>
              <a:buChar char="•"/>
            </a:pPr>
            <a:r>
              <a:rPr lang="de-DE" sz="1800" dirty="0">
                <a:solidFill>
                  <a:schemeClr val="bg1">
                    <a:lumMod val="75000"/>
                  </a:schemeClr>
                </a:solidFill>
              </a:rPr>
              <a:t>Fahrzeuge mit HV-System</a:t>
            </a:r>
          </a:p>
          <a:p>
            <a:pPr>
              <a:buFont typeface="Arial" panose="020B0604020202020204" pitchFamily="34" charset="0"/>
              <a:buChar char="•"/>
            </a:pPr>
            <a:r>
              <a:rPr lang="de-DE" sz="1800" dirty="0">
                <a:solidFill>
                  <a:schemeClr val="bg1">
                    <a:lumMod val="75000"/>
                  </a:schemeClr>
                </a:solidFill>
              </a:rPr>
              <a:t>HV-Komponenten</a:t>
            </a:r>
          </a:p>
          <a:p>
            <a:pPr>
              <a:buFont typeface="Arial" panose="020B0604020202020204" pitchFamily="34" charset="0"/>
              <a:buChar char="•"/>
            </a:pPr>
            <a:r>
              <a:rPr lang="de-DE" sz="1800" dirty="0">
                <a:solidFill>
                  <a:schemeClr val="bg1">
                    <a:lumMod val="75000"/>
                  </a:schemeClr>
                </a:solidFill>
              </a:rPr>
              <a:t>Neue Gefährdungen</a:t>
            </a:r>
          </a:p>
          <a:p>
            <a:pPr>
              <a:buFont typeface="Arial" panose="020B0604020202020204" pitchFamily="34" charset="0"/>
              <a:buChar char="•"/>
            </a:pPr>
            <a:r>
              <a:rPr lang="de-DE" sz="1800" dirty="0">
                <a:solidFill>
                  <a:schemeClr val="bg1">
                    <a:lumMod val="75000"/>
                  </a:schemeClr>
                </a:solidFill>
              </a:rPr>
              <a:t>Schutz vor elektrischer Gefährdung</a:t>
            </a:r>
          </a:p>
          <a:p>
            <a:pPr>
              <a:buFont typeface="Arial" panose="020B0604020202020204" pitchFamily="34" charset="0"/>
              <a:buChar char="•"/>
            </a:pPr>
            <a:r>
              <a:rPr lang="de-DE" sz="1800" dirty="0">
                <a:solidFill>
                  <a:schemeClr val="bg1">
                    <a:lumMod val="75000"/>
                  </a:schemeClr>
                </a:solidFill>
              </a:rPr>
              <a:t>Organisation der Arbeitssicherheit</a:t>
            </a:r>
          </a:p>
          <a:p>
            <a:pPr>
              <a:buFont typeface="Arial" panose="020B0604020202020204" pitchFamily="34" charset="0"/>
              <a:buChar char="•"/>
            </a:pPr>
            <a:r>
              <a:rPr lang="de-DE" sz="1800" dirty="0">
                <a:solidFill>
                  <a:schemeClr val="bg1">
                    <a:lumMod val="75000"/>
                  </a:schemeClr>
                </a:solidFill>
              </a:rPr>
              <a:t>Tätigkeitsbereiche für Arbeiten an HV-Systemen </a:t>
            </a:r>
          </a:p>
          <a:p>
            <a:pPr>
              <a:buFont typeface="Arial" panose="020B0604020202020204" pitchFamily="34" charset="0"/>
              <a:buChar char="•"/>
            </a:pPr>
            <a:r>
              <a:rPr lang="de-DE" sz="1800" dirty="0">
                <a:solidFill>
                  <a:schemeClr val="bg1">
                    <a:lumMod val="75000"/>
                  </a:schemeClr>
                </a:solidFill>
              </a:rPr>
              <a:t>Tätigkeiten, die das HV-System nicht betreffen</a:t>
            </a:r>
          </a:p>
          <a:p>
            <a:pPr>
              <a:buFont typeface="Arial" panose="020B0604020202020204" pitchFamily="34" charset="0"/>
              <a:buChar char="•"/>
            </a:pPr>
            <a:r>
              <a:rPr lang="de-DE" sz="1800" dirty="0">
                <a:solidFill>
                  <a:schemeClr val="bg1">
                    <a:lumMod val="75000"/>
                  </a:schemeClr>
                </a:solidFill>
              </a:rPr>
              <a:t>Arbeiten unter Leitung und Aufsicht einer Elektrofachkraft</a:t>
            </a:r>
          </a:p>
          <a:p>
            <a:pPr>
              <a:buFont typeface="Arial" panose="020B0604020202020204" pitchFamily="34" charset="0"/>
              <a:buChar char="•"/>
            </a:pPr>
            <a:r>
              <a:rPr lang="de-DE" sz="1800" b="1" dirty="0">
                <a:solidFill>
                  <a:schemeClr val="tx1"/>
                </a:solidFill>
              </a:rPr>
              <a:t>Vorgehensweise bei Elektrounfällen</a:t>
            </a:r>
          </a:p>
          <a:p>
            <a:pPr>
              <a:buFont typeface="Arial" panose="020B0604020202020204" pitchFamily="34" charset="0"/>
              <a:buChar char="•"/>
            </a:pPr>
            <a:r>
              <a:rPr lang="de-DE" sz="1800" dirty="0">
                <a:solidFill>
                  <a:schemeClr val="bg1">
                    <a:lumMod val="75000"/>
                  </a:schemeClr>
                </a:solidFill>
              </a:rPr>
              <a:t>VBG-Fachwissen Elektromobilität </a:t>
            </a:r>
          </a:p>
        </p:txBody>
      </p:sp>
    </p:spTree>
    <p:extLst>
      <p:ext uri="{BB962C8B-B14F-4D97-AF65-F5344CB8AC3E}">
        <p14:creationId xmlns:p14="http://schemas.microsoft.com/office/powerpoint/2010/main" val="28300447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Erste Hilfe – Rechtlicher Aspekt</a:t>
            </a:r>
          </a:p>
        </p:txBody>
      </p:sp>
      <p:sp>
        <p:nvSpPr>
          <p:cNvPr id="4" name="Textfeld 3"/>
          <p:cNvSpPr txBox="1"/>
          <p:nvPr/>
        </p:nvSpPr>
        <p:spPr>
          <a:xfrm>
            <a:off x="755576" y="3175808"/>
            <a:ext cx="7956884" cy="1708160"/>
          </a:xfrm>
          <a:prstGeom prst="rect">
            <a:avLst/>
          </a:prstGeom>
          <a:noFill/>
        </p:spPr>
        <p:txBody>
          <a:bodyPr wrap="square" rtlCol="0">
            <a:spAutoFit/>
          </a:bodyPr>
          <a:lstStyle/>
          <a:p>
            <a:r>
              <a:rPr lang="de-DE" sz="2100" b="0" i="1" dirty="0">
                <a:solidFill>
                  <a:prstClr val="black"/>
                </a:solidFill>
              </a:rPr>
              <a:t>„Wer bei Unglücksfällen oder gemeiner Gefahr oder Not nicht Hilfe leistet, obwohl diese erforderlich und ihm den Umständen nach zuzumuten, insbesondere ohne erhebliche eigene Gefahr und ohne Verletzung anderer wichtiger Pflichten möglich ist, wird mit Freiheitsstrafe bis zu einem Jahr oder mit Geldstrafe bestraft.“</a:t>
            </a:r>
          </a:p>
        </p:txBody>
      </p:sp>
      <p:sp>
        <p:nvSpPr>
          <p:cNvPr id="5" name="Textfeld 4"/>
          <p:cNvSpPr txBox="1"/>
          <p:nvPr/>
        </p:nvSpPr>
        <p:spPr>
          <a:xfrm>
            <a:off x="755576" y="2473732"/>
            <a:ext cx="6876764" cy="523220"/>
          </a:xfrm>
          <a:prstGeom prst="rect">
            <a:avLst/>
          </a:prstGeom>
          <a:noFill/>
        </p:spPr>
        <p:txBody>
          <a:bodyPr wrap="square" rtlCol="0">
            <a:spAutoFit/>
          </a:bodyPr>
          <a:lstStyle/>
          <a:p>
            <a:r>
              <a:rPr lang="de-DE" sz="2800" dirty="0">
                <a:solidFill>
                  <a:prstClr val="black"/>
                </a:solidFill>
              </a:rPr>
              <a:t>Nach §323c StGB gilt:</a:t>
            </a:r>
          </a:p>
        </p:txBody>
      </p:sp>
    </p:spTree>
    <p:extLst>
      <p:ext uri="{BB962C8B-B14F-4D97-AF65-F5344CB8AC3E}">
        <p14:creationId xmlns:p14="http://schemas.microsoft.com/office/powerpoint/2010/main" val="19965981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Verhalten bei Unfällen</a:t>
            </a:r>
            <a:endParaRPr lang="de-DE" dirty="0"/>
          </a:p>
        </p:txBody>
      </p:sp>
      <p:graphicFrame>
        <p:nvGraphicFramePr>
          <p:cNvPr id="4" name="Diagramm 3"/>
          <p:cNvGraphicFramePr/>
          <p:nvPr>
            <p:extLst>
              <p:ext uri="{D42A27DB-BD31-4B8C-83A1-F6EECF244321}">
                <p14:modId xmlns:p14="http://schemas.microsoft.com/office/powerpoint/2010/main" val="882886994"/>
              </p:ext>
            </p:extLst>
          </p:nvPr>
        </p:nvGraphicFramePr>
        <p:xfrm>
          <a:off x="1763688" y="2348880"/>
          <a:ext cx="604867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2987824" y="1870840"/>
            <a:ext cx="3955236" cy="461665"/>
          </a:xfrm>
          <a:prstGeom prst="rect">
            <a:avLst/>
          </a:prstGeom>
          <a:noFill/>
        </p:spPr>
        <p:txBody>
          <a:bodyPr wrap="square" rtlCol="0">
            <a:spAutoFit/>
          </a:bodyPr>
          <a:lstStyle/>
          <a:p>
            <a:r>
              <a:rPr lang="de-DE" sz="2400" dirty="0">
                <a:solidFill>
                  <a:srgbClr val="555555"/>
                </a:solidFill>
              </a:rPr>
              <a:t>Ruhe bewahren !</a:t>
            </a:r>
          </a:p>
        </p:txBody>
      </p:sp>
    </p:spTree>
    <p:extLst>
      <p:ext uri="{BB962C8B-B14F-4D97-AF65-F5344CB8AC3E}">
        <p14:creationId xmlns:p14="http://schemas.microsoft.com/office/powerpoint/2010/main" val="41901798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1963497761"/>
              </p:ext>
            </p:extLst>
          </p:nvPr>
        </p:nvGraphicFramePr>
        <p:xfrm>
          <a:off x="179512" y="1797794"/>
          <a:ext cx="8712968" cy="451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a:t>Rettungskette</a:t>
            </a:r>
            <a:endParaRPr lang="de-DE" dirty="0"/>
          </a:p>
        </p:txBody>
      </p:sp>
    </p:spTree>
    <p:extLst>
      <p:ext uri="{BB962C8B-B14F-4D97-AF65-F5344CB8AC3E}">
        <p14:creationId xmlns:p14="http://schemas.microsoft.com/office/powerpoint/2010/main" val="1863105637"/>
      </p:ext>
    </p:extLst>
  </p:cSld>
  <p:clrMapOvr>
    <a:masterClrMapping/>
  </p:clrMapOvr>
</p:sld>
</file>

<file path=ppt/theme/theme1.xml><?xml version="1.0" encoding="utf-8"?>
<a:theme xmlns:a="http://schemas.openxmlformats.org/drawingml/2006/main" name="Standarddesign">
  <a:themeElements>
    <a:clrScheme name="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1688" rtl="0" eaLnBrk="0" fontAlgn="base" latinLnBrk="0" hangingPunct="0">
          <a:lnSpc>
            <a:spcPct val="100000"/>
          </a:lnSpc>
          <a:spcBef>
            <a:spcPct val="0"/>
          </a:spcBef>
          <a:spcAft>
            <a:spcPct val="0"/>
          </a:spcAft>
          <a:buClrTx/>
          <a:buSzTx/>
          <a:buFontTx/>
          <a:buNone/>
          <a:tabLst/>
          <a:defRPr kumimoji="0" lang="de-DE" sz="3000" b="1" i="0" u="none" strike="noStrike" cap="none" normalizeH="0" baseline="0" smtClean="0">
            <a:ln>
              <a:noFill/>
            </a:ln>
            <a:solidFill>
              <a:srgbClr val="004994"/>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4994"/>
        </a:dk2>
        <a:lt2>
          <a:srgbClr val="808080"/>
        </a:lt2>
        <a:accent1>
          <a:srgbClr val="CCEAF8"/>
        </a:accent1>
        <a:accent2>
          <a:srgbClr val="D50E14"/>
        </a:accent2>
        <a:accent3>
          <a:srgbClr val="FFFFFF"/>
        </a:accent3>
        <a:accent4>
          <a:srgbClr val="000000"/>
        </a:accent4>
        <a:accent5>
          <a:srgbClr val="E2F3FB"/>
        </a:accent5>
        <a:accent6>
          <a:srgbClr val="C10C11"/>
        </a:accent6>
        <a:hlink>
          <a:srgbClr val="0095DB"/>
        </a:hlink>
        <a:folHlink>
          <a:srgbClr val="51AE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8342</Words>
  <Application>Microsoft Office PowerPoint</Application>
  <PresentationFormat>Bildschirmpräsentation (4:3)</PresentationFormat>
  <Paragraphs>1349</Paragraphs>
  <Slides>113</Slides>
  <Notes>102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113</vt:i4>
      </vt:variant>
    </vt:vector>
  </HeadingPairs>
  <TitlesOfParts>
    <vt:vector size="120" baseType="lpstr">
      <vt:lpstr>Arial</vt:lpstr>
      <vt:lpstr>Calibri</vt:lpstr>
      <vt:lpstr>Symbol</vt:lpstr>
      <vt:lpstr>Times</vt:lpstr>
      <vt:lpstr>Tw Cen MT</vt:lpstr>
      <vt:lpstr>Wingdings</vt:lpstr>
      <vt:lpstr>Standarddesign</vt:lpstr>
      <vt:lpstr>Arbeiten an Omnibussen mit Hochvoltsystemen</vt:lpstr>
      <vt:lpstr>Inhalt</vt:lpstr>
      <vt:lpstr>Inhalt</vt:lpstr>
      <vt:lpstr>Einleitung </vt:lpstr>
      <vt:lpstr>Arbeitssicherheit </vt:lpstr>
      <vt:lpstr>Definition „Hochvolt“</vt:lpstr>
      <vt:lpstr>Definition „Hochvolt in Kraftfahrzeugen“</vt:lpstr>
      <vt:lpstr>HV-eigensicher</vt:lpstr>
      <vt:lpstr>Informationsschrift DGUV Information 209-093</vt:lpstr>
      <vt:lpstr>Unterschiede HV-PKW und HV-Omnibusse</vt:lpstr>
      <vt:lpstr>Unterschiede Qualifizierungen im ÖPNV</vt:lpstr>
      <vt:lpstr>Inhalt</vt:lpstr>
      <vt:lpstr>Arbeiten an Omnibussen mit Hochvoltsystemen</vt:lpstr>
      <vt:lpstr>Definition Hybridfahrzeug</vt:lpstr>
      <vt:lpstr>Motivation</vt:lpstr>
      <vt:lpstr>Fahrmodi beim Hybrid</vt:lpstr>
      <vt:lpstr>Antriebskonzepte I - Paralleler Hybrid</vt:lpstr>
      <vt:lpstr>Antriebskonzepte I - Paralleler Hybrid</vt:lpstr>
      <vt:lpstr>Solaris Urbino 18 Hybrid Voith</vt:lpstr>
      <vt:lpstr>Solaris Urbino 18 Hybrid Voith</vt:lpstr>
      <vt:lpstr>Antriebskonzepte II - Serieller Hybrid</vt:lpstr>
      <vt:lpstr>Antriebskonzepte II - Serieller Hybrid</vt:lpstr>
      <vt:lpstr>Antriebskonzepte II - Serieller Hybrid (Brennstoffzelle)</vt:lpstr>
      <vt:lpstr>Brennstoffzellenbus Van Hool 330FC</vt:lpstr>
      <vt:lpstr>Arbeiten an Omnibussen mit Hochvoltsystemen</vt:lpstr>
      <vt:lpstr>Antriebskonzepte I - Elektroantrieb</vt:lpstr>
      <vt:lpstr>Antriebskonzepte II – Elektroantrieb</vt:lpstr>
      <vt:lpstr>Antriebskonzepte III – Elektroantrieb</vt:lpstr>
      <vt:lpstr>VDL - Citea SLF - E120  </vt:lpstr>
      <vt:lpstr>HV-Bus Mercedes eCitaro </vt:lpstr>
      <vt:lpstr>Inhalt</vt:lpstr>
      <vt:lpstr>HV-Komponenten - Traktionsbatterie</vt:lpstr>
      <vt:lpstr>HV-Komponenten - Traktionswechselrichter</vt:lpstr>
      <vt:lpstr>HV-Komponenten - Traktionsantrieb</vt:lpstr>
      <vt:lpstr>HV-Komponenten – HV-Leitungen</vt:lpstr>
      <vt:lpstr>HV-Komponenten – HV-Nebenaggregate</vt:lpstr>
      <vt:lpstr>Konduktive Ladesysteme mit Stecker</vt:lpstr>
      <vt:lpstr>Konduktive Ladesysteme mit Stromabnehmer (Pantograph) und Depotladen</vt:lpstr>
      <vt:lpstr>HV-Bus Opportunity Charging</vt:lpstr>
      <vt:lpstr>Inhalt</vt:lpstr>
      <vt:lpstr>Neue Gefährdungen</vt:lpstr>
      <vt:lpstr>Elektrischer Strom</vt:lpstr>
      <vt:lpstr>Elektrische Gefährdung</vt:lpstr>
      <vt:lpstr>Neue Gefahrenpotentiale</vt:lpstr>
      <vt:lpstr>Neue Gefahrenpotentiale</vt:lpstr>
      <vt:lpstr>Gefahrenursachen</vt:lpstr>
      <vt:lpstr>Wirkungen auf den Menschen</vt:lpstr>
      <vt:lpstr>Körperdurchströmung - Einflussfaktoren</vt:lpstr>
      <vt:lpstr>Körperdurchströmung</vt:lpstr>
      <vt:lpstr>Wirkung auf den Körper</vt:lpstr>
      <vt:lpstr>Zeit-Stromdiagramm bei AC</vt:lpstr>
      <vt:lpstr>Zeit-Stromdiagramm bei DC</vt:lpstr>
      <vt:lpstr>Folgen der Körperdurchströmung</vt:lpstr>
      <vt:lpstr>Folgen des Stromunfalls</vt:lpstr>
      <vt:lpstr>Folgen des Stromunfalls</vt:lpstr>
      <vt:lpstr>Inhalt</vt:lpstr>
      <vt:lpstr>Schutz vor elektrischer Gefährdung</vt:lpstr>
      <vt:lpstr>Schutzmaßnahmen Allgemein</vt:lpstr>
      <vt:lpstr>Technische Schutzmaßnahmen der Hersteller</vt:lpstr>
      <vt:lpstr>Kennzeichnung von HV-Komponenten</vt:lpstr>
      <vt:lpstr>Kennzeichnung von HV-Komponenten</vt:lpstr>
      <vt:lpstr>Kennzeichnung von HV-Komponenten</vt:lpstr>
      <vt:lpstr>Organisatorische Schutzmaßnahmen</vt:lpstr>
      <vt:lpstr>Organisatorische Schutzmaßnahmen</vt:lpstr>
      <vt:lpstr>Organisatorische Schutzmaßnahmen</vt:lpstr>
      <vt:lpstr>Personenbezogene Schutzmaßnahmen</vt:lpstr>
      <vt:lpstr>Personenbezogene Schutzmaßnahmen</vt:lpstr>
      <vt:lpstr>Anforderungen an persönliche Schutzausrüstung</vt:lpstr>
      <vt:lpstr>Pause</vt:lpstr>
      <vt:lpstr>Inhalt</vt:lpstr>
      <vt:lpstr>Organisation der Arbeitssicherheit</vt:lpstr>
      <vt:lpstr>Organisation der Arbeitssicherheit</vt:lpstr>
      <vt:lpstr>Inhalt</vt:lpstr>
      <vt:lpstr>VBG Betriebliches Konzept – Tätigkeitsbereiche I</vt:lpstr>
      <vt:lpstr>VBG Betriebliches Konzept – Tätigkeitsbereiche II</vt:lpstr>
      <vt:lpstr>Sensibilisierte Person Hochvolt</vt:lpstr>
      <vt:lpstr>Tätigkeiten, die das HV-System nicht betreffen</vt:lpstr>
      <vt:lpstr>Elektrotechnische Arbeiten im spannungsfreien Zustand</vt:lpstr>
      <vt:lpstr>Elektrotechnische Arbeiten unter Spannung</vt:lpstr>
      <vt:lpstr>Verantwortliche Elektrofachkraft</vt:lpstr>
      <vt:lpstr>Inhalt</vt:lpstr>
      <vt:lpstr>VBG-Fachwissen Elektromobilität </vt:lpstr>
      <vt:lpstr>Tätigkeiten, die das HV-System nicht betreffen</vt:lpstr>
      <vt:lpstr>Voraussetzungen</vt:lpstr>
      <vt:lpstr>Vorgehensweise</vt:lpstr>
      <vt:lpstr>Tätigkeiten, die eine Freischaltung erfordern</vt:lpstr>
      <vt:lpstr>Vorgehensweise</vt:lpstr>
      <vt:lpstr>HV-Not-Aus am Fahrerarbeitsplatz</vt:lpstr>
      <vt:lpstr>HV-Not-Aus Solaris Urbino Hybrid </vt:lpstr>
      <vt:lpstr>HV-Not-Aus BYD </vt:lpstr>
      <vt:lpstr>24 V Trennschalter </vt:lpstr>
      <vt:lpstr>Unzulässige Arbeiten als EuP</vt:lpstr>
      <vt:lpstr>Folgen unzulässiger Arbeiten</vt:lpstr>
      <vt:lpstr>Inhalt</vt:lpstr>
      <vt:lpstr>Elektrotechnische Arbeiten unter Leitung und Aufsicht einer Elektrofachkraft</vt:lpstr>
      <vt:lpstr>Inhalt</vt:lpstr>
      <vt:lpstr>Erste Hilfe – Rechtlicher Aspekt</vt:lpstr>
      <vt:lpstr>Verhalten bei Unfällen</vt:lpstr>
      <vt:lpstr>Rettungskette</vt:lpstr>
      <vt:lpstr>Inhalt</vt:lpstr>
      <vt:lpstr>VBG-Fachwissen Elektromobilität </vt:lpstr>
      <vt:lpstr>I. Anwendungsbereich</vt:lpstr>
      <vt:lpstr>I. Anwendungsbereich</vt:lpstr>
      <vt:lpstr>Unterschiede HV-PKW und HV-Omnibusse</vt:lpstr>
      <vt:lpstr>II. Begriffsdefinitionen</vt:lpstr>
      <vt:lpstr>III. Infrastruktur</vt:lpstr>
      <vt:lpstr>IV. Betriebliches Konzept</vt:lpstr>
      <vt:lpstr>V. Qualifizierung</vt:lpstr>
      <vt:lpstr>V. Qualifizierung</vt:lpstr>
      <vt:lpstr>VI. Vorschriften, Regeln und Informationen</vt:lpstr>
      <vt:lpstr>Anhänge</vt:lpstr>
      <vt:lpstr>PowerPoint-Präsentation</vt:lpstr>
      <vt:lpstr>Zusammenfassung</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VBG – Ihre gesetzliche Unfallversicherung</dc:creator>
  <cp:lastModifiedBy>Goldberg, Doreen, VBG</cp:lastModifiedBy>
  <cp:revision>193</cp:revision>
  <dcterms:created xsi:type="dcterms:W3CDTF">2009-09-14T12:08:23Z</dcterms:created>
  <dcterms:modified xsi:type="dcterms:W3CDTF">2024-11-18T06:48:42Z</dcterms:modified>
</cp:coreProperties>
</file>